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77" r:id="rId2"/>
    <p:sldId id="295" r:id="rId3"/>
    <p:sldId id="300" r:id="rId4"/>
    <p:sldId id="301" r:id="rId5"/>
    <p:sldId id="302" r:id="rId6"/>
    <p:sldId id="256" r:id="rId7"/>
    <p:sldId id="296" r:id="rId8"/>
    <p:sldId id="273" r:id="rId9"/>
    <p:sldId id="257" r:id="rId10"/>
    <p:sldId id="271" r:id="rId11"/>
    <p:sldId id="278" r:id="rId12"/>
    <p:sldId id="258" r:id="rId13"/>
    <p:sldId id="297" r:id="rId14"/>
    <p:sldId id="298" r:id="rId15"/>
    <p:sldId id="299" r:id="rId16"/>
    <p:sldId id="264" r:id="rId17"/>
    <p:sldId id="274" r:id="rId18"/>
    <p:sldId id="265" r:id="rId19"/>
    <p:sldId id="266" r:id="rId20"/>
    <p:sldId id="267" r:id="rId21"/>
    <p:sldId id="268" r:id="rId22"/>
    <p:sldId id="272" r:id="rId23"/>
    <p:sldId id="269" r:id="rId24"/>
    <p:sldId id="270" r:id="rId25"/>
    <p:sldId id="280" r:id="rId26"/>
    <p:sldId id="281" r:id="rId27"/>
    <p:sldId id="259" r:id="rId28"/>
    <p:sldId id="260" r:id="rId29"/>
    <p:sldId id="261" r:id="rId30"/>
    <p:sldId id="262" r:id="rId31"/>
    <p:sldId id="263"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551334"/>
    <a:srgbClr val="F9D1A9"/>
    <a:srgbClr val="781E46"/>
    <a:srgbClr val="993366"/>
    <a:srgbClr val="A50021"/>
    <a:srgbClr val="660033"/>
    <a:srgbClr val="901449"/>
    <a:srgbClr val="6C0E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2895" autoAdjust="0"/>
  </p:normalViewPr>
  <p:slideViewPr>
    <p:cSldViewPr>
      <p:cViewPr varScale="1">
        <p:scale>
          <a:sx n="112" d="100"/>
          <a:sy n="112" d="100"/>
        </p:scale>
        <p:origin x="1584" y="78"/>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8C5F5F-D913-454F-9A76-1223900739B8}"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tr-TR"/>
        </a:p>
      </dgm:t>
    </dgm:pt>
    <dgm:pt modelId="{B9939BBC-1409-4621-8C3A-2E8F0A3AF209}">
      <dgm:prSet phldrT="[Metin]" custT="1"/>
      <dgm:spPr/>
      <dgm:t>
        <a:bodyPr/>
        <a:lstStyle/>
        <a:p>
          <a:r>
            <a:rPr lang="tr-TR" sz="1000" dirty="0"/>
            <a:t>Dr. Murat AKTEPE</a:t>
          </a:r>
        </a:p>
        <a:p>
          <a:r>
            <a:rPr lang="tr-TR" sz="1000" dirty="0"/>
            <a:t>Daire Başkanı</a:t>
          </a:r>
        </a:p>
      </dgm:t>
    </dgm:pt>
    <dgm:pt modelId="{D1141655-3623-4D8A-A5F6-504717C9AED2}" type="parTrans" cxnId="{DBBBC776-2D32-4425-A053-F3430C01DFB7}">
      <dgm:prSet/>
      <dgm:spPr/>
      <dgm:t>
        <a:bodyPr/>
        <a:lstStyle/>
        <a:p>
          <a:endParaRPr lang="tr-TR"/>
        </a:p>
      </dgm:t>
    </dgm:pt>
    <dgm:pt modelId="{188BA09C-70B2-4822-B274-D8EE519F6775}" type="sibTrans" cxnId="{DBBBC776-2D32-4425-A053-F3430C01DFB7}">
      <dgm:prSet/>
      <dgm:spPr/>
      <dgm:t>
        <a:bodyPr/>
        <a:lstStyle/>
        <a:p>
          <a:endParaRPr lang="tr-TR"/>
        </a:p>
      </dgm:t>
    </dgm:pt>
    <dgm:pt modelId="{716244F3-CC4B-4D32-BE63-DDC971A23091}" type="asst">
      <dgm:prSet phldrT="[Metin]" custT="1"/>
      <dgm:spPr/>
      <dgm:t>
        <a:bodyPr/>
        <a:lstStyle/>
        <a:p>
          <a:r>
            <a:rPr lang="tr-TR" sz="1000" dirty="0"/>
            <a:t>Dr. Ahmet Durmuş TAŞDEMİR</a:t>
          </a:r>
        </a:p>
        <a:p>
          <a:r>
            <a:rPr lang="tr-TR" sz="1000" dirty="0"/>
            <a:t>Şube Müdürü </a:t>
          </a:r>
        </a:p>
      </dgm:t>
    </dgm:pt>
    <dgm:pt modelId="{10246078-8592-4330-BEAD-F8295B2B2B53}" type="parTrans" cxnId="{AED993CC-1C17-4DBB-A08F-846634671E9D}">
      <dgm:prSet/>
      <dgm:spPr/>
      <dgm:t>
        <a:bodyPr/>
        <a:lstStyle/>
        <a:p>
          <a:endParaRPr lang="tr-TR" sz="3600"/>
        </a:p>
      </dgm:t>
    </dgm:pt>
    <dgm:pt modelId="{A2AF1101-3472-4362-9178-ECE9F2E74D1D}" type="sibTrans" cxnId="{AED993CC-1C17-4DBB-A08F-846634671E9D}">
      <dgm:prSet/>
      <dgm:spPr/>
      <dgm:t>
        <a:bodyPr/>
        <a:lstStyle/>
        <a:p>
          <a:endParaRPr lang="tr-TR"/>
        </a:p>
      </dgm:t>
    </dgm:pt>
    <dgm:pt modelId="{5A97D4CC-EF0D-4ED7-AFA3-32E0FF7F5887}">
      <dgm:prSet phldrT="[Metin]" custT="1"/>
      <dgm:spPr/>
      <dgm:t>
        <a:bodyPr/>
        <a:lstStyle/>
        <a:p>
          <a:r>
            <a:rPr lang="tr-TR" sz="1000" dirty="0"/>
            <a:t>Fatih SAİNKAPLAN</a:t>
          </a:r>
        </a:p>
        <a:p>
          <a:r>
            <a:rPr lang="tr-TR" sz="1000" dirty="0"/>
            <a:t>Bilgisayar İşletmeni</a:t>
          </a:r>
        </a:p>
      </dgm:t>
    </dgm:pt>
    <dgm:pt modelId="{F97D5DE6-2B8A-41DB-BA33-87E1DBF11911}" type="parTrans" cxnId="{0369C0E5-7EF6-4375-87E7-27EE736A325A}">
      <dgm:prSet/>
      <dgm:spPr/>
      <dgm:t>
        <a:bodyPr/>
        <a:lstStyle/>
        <a:p>
          <a:endParaRPr lang="tr-TR" sz="3600"/>
        </a:p>
      </dgm:t>
    </dgm:pt>
    <dgm:pt modelId="{9823794C-DB3B-4906-ACD0-D1F4A2F5330D}" type="sibTrans" cxnId="{0369C0E5-7EF6-4375-87E7-27EE736A325A}">
      <dgm:prSet/>
      <dgm:spPr/>
      <dgm:t>
        <a:bodyPr/>
        <a:lstStyle/>
        <a:p>
          <a:endParaRPr lang="tr-TR"/>
        </a:p>
      </dgm:t>
    </dgm:pt>
    <dgm:pt modelId="{93C69B29-16F6-417B-8156-4D481F84EFA5}">
      <dgm:prSet custT="1"/>
      <dgm:spPr/>
      <dgm:t>
        <a:bodyPr/>
        <a:lstStyle/>
        <a:p>
          <a:r>
            <a:rPr lang="tr-TR" sz="1000" dirty="0"/>
            <a:t>Özge BACAKSIZ</a:t>
          </a:r>
        </a:p>
        <a:p>
          <a:r>
            <a:rPr lang="tr-TR" sz="1000" dirty="0"/>
            <a:t>Bilgisayar İşletmeni</a:t>
          </a:r>
        </a:p>
      </dgm:t>
    </dgm:pt>
    <dgm:pt modelId="{4DC9D2E2-597A-481E-8F5E-1354C38BC989}" type="parTrans" cxnId="{C8C68D36-E030-4F59-A4AC-95763ADC31E6}">
      <dgm:prSet/>
      <dgm:spPr/>
      <dgm:t>
        <a:bodyPr/>
        <a:lstStyle/>
        <a:p>
          <a:endParaRPr lang="tr-TR" sz="3600"/>
        </a:p>
      </dgm:t>
    </dgm:pt>
    <dgm:pt modelId="{E7D2EDF3-1E33-4FA7-8AEE-380700167CAF}" type="sibTrans" cxnId="{C8C68D36-E030-4F59-A4AC-95763ADC31E6}">
      <dgm:prSet/>
      <dgm:spPr/>
      <dgm:t>
        <a:bodyPr/>
        <a:lstStyle/>
        <a:p>
          <a:endParaRPr lang="tr-TR"/>
        </a:p>
      </dgm:t>
    </dgm:pt>
    <dgm:pt modelId="{EEB63FBD-974E-4905-BF4E-215273CBE47F}" type="asst">
      <dgm:prSet custT="1"/>
      <dgm:spPr/>
      <dgm:t>
        <a:bodyPr/>
        <a:lstStyle/>
        <a:p>
          <a:r>
            <a:rPr lang="tr-TR" sz="1000" dirty="0"/>
            <a:t>Seda KOTAN</a:t>
          </a:r>
        </a:p>
        <a:p>
          <a:r>
            <a:rPr lang="tr-TR" sz="1000" dirty="0"/>
            <a:t>Şef</a:t>
          </a:r>
        </a:p>
        <a:p>
          <a:r>
            <a:rPr lang="tr-TR" sz="1000" dirty="0"/>
            <a:t>Şube Müdürü V.</a:t>
          </a:r>
        </a:p>
      </dgm:t>
    </dgm:pt>
    <dgm:pt modelId="{9536FF58-2ED7-46EE-BD41-AD443F542D68}" type="parTrans" cxnId="{68409B0B-800D-4BEB-AF51-9FE36CA61AA8}">
      <dgm:prSet/>
      <dgm:spPr/>
      <dgm:t>
        <a:bodyPr/>
        <a:lstStyle/>
        <a:p>
          <a:endParaRPr lang="tr-TR" sz="3600"/>
        </a:p>
      </dgm:t>
    </dgm:pt>
    <dgm:pt modelId="{461B149D-991C-46E3-A70E-61E383F61A49}" type="sibTrans" cxnId="{68409B0B-800D-4BEB-AF51-9FE36CA61AA8}">
      <dgm:prSet/>
      <dgm:spPr/>
      <dgm:t>
        <a:bodyPr/>
        <a:lstStyle/>
        <a:p>
          <a:endParaRPr lang="tr-TR"/>
        </a:p>
      </dgm:t>
    </dgm:pt>
    <dgm:pt modelId="{4A9E36F1-FA30-419A-8300-DCBBF558EBA8}">
      <dgm:prSet custT="1"/>
      <dgm:spPr/>
      <dgm:t>
        <a:bodyPr/>
        <a:lstStyle/>
        <a:p>
          <a:r>
            <a:rPr lang="tr-TR" sz="1000" dirty="0"/>
            <a:t>Recep COŞGUN</a:t>
          </a:r>
        </a:p>
        <a:p>
          <a:r>
            <a:rPr lang="tr-TR" sz="1000" dirty="0"/>
            <a:t>Bilgisayar İşletmeni</a:t>
          </a:r>
        </a:p>
      </dgm:t>
    </dgm:pt>
    <dgm:pt modelId="{375FCB91-E559-4429-BB92-CDF02B2DB2D8}" type="parTrans" cxnId="{621D686E-F77E-4A77-AAE7-AABF327B94EE}">
      <dgm:prSet/>
      <dgm:spPr/>
      <dgm:t>
        <a:bodyPr/>
        <a:lstStyle/>
        <a:p>
          <a:endParaRPr lang="tr-TR" sz="3600"/>
        </a:p>
      </dgm:t>
    </dgm:pt>
    <dgm:pt modelId="{AE7A5ABA-B67B-4039-A3F6-B16120A97B10}" type="sibTrans" cxnId="{621D686E-F77E-4A77-AAE7-AABF327B94EE}">
      <dgm:prSet/>
      <dgm:spPr/>
      <dgm:t>
        <a:bodyPr/>
        <a:lstStyle/>
        <a:p>
          <a:endParaRPr lang="tr-TR"/>
        </a:p>
      </dgm:t>
    </dgm:pt>
    <dgm:pt modelId="{CA7B489B-F686-4FF1-997C-4D2AD7340714}">
      <dgm:prSet custT="1"/>
      <dgm:spPr/>
      <dgm:t>
        <a:bodyPr/>
        <a:lstStyle/>
        <a:p>
          <a:r>
            <a:rPr lang="tr-TR" sz="1000" dirty="0"/>
            <a:t>Abdullah GÖKÇEK</a:t>
          </a:r>
        </a:p>
        <a:p>
          <a:r>
            <a:rPr lang="tr-TR" sz="1000" dirty="0"/>
            <a:t>Bilgisayar İşletmeni</a:t>
          </a:r>
        </a:p>
      </dgm:t>
    </dgm:pt>
    <dgm:pt modelId="{B366DCFD-CDF4-4E49-93C9-855D75A0FC81}" type="parTrans" cxnId="{4FF7B9CB-9043-4710-9367-F42B2DEE22F5}">
      <dgm:prSet/>
      <dgm:spPr/>
      <dgm:t>
        <a:bodyPr/>
        <a:lstStyle/>
        <a:p>
          <a:endParaRPr lang="tr-TR" sz="3600"/>
        </a:p>
      </dgm:t>
    </dgm:pt>
    <dgm:pt modelId="{340BF8D7-54CF-4693-A9AC-B554D4993017}" type="sibTrans" cxnId="{4FF7B9CB-9043-4710-9367-F42B2DEE22F5}">
      <dgm:prSet/>
      <dgm:spPr/>
      <dgm:t>
        <a:bodyPr/>
        <a:lstStyle/>
        <a:p>
          <a:endParaRPr lang="tr-TR"/>
        </a:p>
      </dgm:t>
    </dgm:pt>
    <dgm:pt modelId="{5CBA1929-DFD5-46E4-B008-A283F239575E}">
      <dgm:prSet custT="1"/>
      <dgm:spPr/>
      <dgm:t>
        <a:bodyPr/>
        <a:lstStyle/>
        <a:p>
          <a:r>
            <a:rPr lang="tr-TR" sz="1000" dirty="0"/>
            <a:t>Gözde HALİFEGİL</a:t>
          </a:r>
        </a:p>
        <a:p>
          <a:r>
            <a:rPr lang="tr-TR" sz="1000" dirty="0"/>
            <a:t>Memur</a:t>
          </a:r>
        </a:p>
      </dgm:t>
    </dgm:pt>
    <dgm:pt modelId="{906A653C-CEBD-42B2-9135-E8448ECD3989}" type="parTrans" cxnId="{401F2487-50FF-46BD-A567-86AE4216B009}">
      <dgm:prSet/>
      <dgm:spPr/>
      <dgm:t>
        <a:bodyPr/>
        <a:lstStyle/>
        <a:p>
          <a:endParaRPr lang="tr-TR" sz="3600"/>
        </a:p>
      </dgm:t>
    </dgm:pt>
    <dgm:pt modelId="{673B79EF-4AEC-435E-ABA5-93ABC8A7AA45}" type="sibTrans" cxnId="{401F2487-50FF-46BD-A567-86AE4216B009}">
      <dgm:prSet/>
      <dgm:spPr/>
      <dgm:t>
        <a:bodyPr/>
        <a:lstStyle/>
        <a:p>
          <a:endParaRPr lang="tr-TR"/>
        </a:p>
      </dgm:t>
    </dgm:pt>
    <dgm:pt modelId="{4E6D3C0A-C3B6-4510-B0F7-1EC1CD97E49E}" type="pres">
      <dgm:prSet presAssocID="{7F8C5F5F-D913-454F-9A76-1223900739B8}" presName="hierChild1" presStyleCnt="0">
        <dgm:presLayoutVars>
          <dgm:orgChart val="1"/>
          <dgm:chPref val="1"/>
          <dgm:dir/>
          <dgm:animOne val="branch"/>
          <dgm:animLvl val="lvl"/>
          <dgm:resizeHandles/>
        </dgm:presLayoutVars>
      </dgm:prSet>
      <dgm:spPr/>
    </dgm:pt>
    <dgm:pt modelId="{C00A88CA-A14F-4C69-9355-AF6EDE6B8522}" type="pres">
      <dgm:prSet presAssocID="{B9939BBC-1409-4621-8C3A-2E8F0A3AF209}" presName="hierRoot1" presStyleCnt="0">
        <dgm:presLayoutVars>
          <dgm:hierBranch val="init"/>
        </dgm:presLayoutVars>
      </dgm:prSet>
      <dgm:spPr/>
    </dgm:pt>
    <dgm:pt modelId="{5D984819-FF79-40C3-9E77-BE4EB1F69DF6}" type="pres">
      <dgm:prSet presAssocID="{B9939BBC-1409-4621-8C3A-2E8F0A3AF209}" presName="rootComposite1" presStyleCnt="0"/>
      <dgm:spPr/>
    </dgm:pt>
    <dgm:pt modelId="{33290DE4-CB3A-45CB-BDB7-DDF6E8D0081A}" type="pres">
      <dgm:prSet presAssocID="{B9939BBC-1409-4621-8C3A-2E8F0A3AF209}" presName="rootText1" presStyleLbl="node0" presStyleIdx="0" presStyleCnt="1">
        <dgm:presLayoutVars>
          <dgm:chPref val="3"/>
        </dgm:presLayoutVars>
      </dgm:prSet>
      <dgm:spPr/>
    </dgm:pt>
    <dgm:pt modelId="{0949B357-289C-44AD-BF26-397206CCF083}" type="pres">
      <dgm:prSet presAssocID="{B9939BBC-1409-4621-8C3A-2E8F0A3AF209}" presName="rootConnector1" presStyleLbl="node1" presStyleIdx="0" presStyleCnt="0"/>
      <dgm:spPr/>
    </dgm:pt>
    <dgm:pt modelId="{5788FA81-C256-4BBA-9979-A56F6449920D}" type="pres">
      <dgm:prSet presAssocID="{B9939BBC-1409-4621-8C3A-2E8F0A3AF209}" presName="hierChild2" presStyleCnt="0"/>
      <dgm:spPr/>
    </dgm:pt>
    <dgm:pt modelId="{EFDF7A63-A4B0-4CA0-9693-15DB5CE5AFE6}" type="pres">
      <dgm:prSet presAssocID="{F97D5DE6-2B8A-41DB-BA33-87E1DBF11911}" presName="Name37" presStyleLbl="parChTrans1D2" presStyleIdx="0" presStyleCnt="7"/>
      <dgm:spPr/>
    </dgm:pt>
    <dgm:pt modelId="{8E81C601-49DA-4AC8-B41E-BC5ABF2699C3}" type="pres">
      <dgm:prSet presAssocID="{5A97D4CC-EF0D-4ED7-AFA3-32E0FF7F5887}" presName="hierRoot2" presStyleCnt="0">
        <dgm:presLayoutVars>
          <dgm:hierBranch val="init"/>
        </dgm:presLayoutVars>
      </dgm:prSet>
      <dgm:spPr/>
    </dgm:pt>
    <dgm:pt modelId="{7E74BBD8-919B-4457-9652-ACA3FE542189}" type="pres">
      <dgm:prSet presAssocID="{5A97D4CC-EF0D-4ED7-AFA3-32E0FF7F5887}" presName="rootComposite" presStyleCnt="0"/>
      <dgm:spPr/>
    </dgm:pt>
    <dgm:pt modelId="{5EC52D3E-EFF9-4F43-B403-275765EFAF0C}" type="pres">
      <dgm:prSet presAssocID="{5A97D4CC-EF0D-4ED7-AFA3-32E0FF7F5887}" presName="rootText" presStyleLbl="node2" presStyleIdx="0" presStyleCnt="5">
        <dgm:presLayoutVars>
          <dgm:chPref val="3"/>
        </dgm:presLayoutVars>
      </dgm:prSet>
      <dgm:spPr/>
    </dgm:pt>
    <dgm:pt modelId="{DEC3036C-BF3A-4666-88F0-6B6404F45FBF}" type="pres">
      <dgm:prSet presAssocID="{5A97D4CC-EF0D-4ED7-AFA3-32E0FF7F5887}" presName="rootConnector" presStyleLbl="node2" presStyleIdx="0" presStyleCnt="5"/>
      <dgm:spPr/>
    </dgm:pt>
    <dgm:pt modelId="{B3A29CE6-F666-411D-8969-3D3EA887172B}" type="pres">
      <dgm:prSet presAssocID="{5A97D4CC-EF0D-4ED7-AFA3-32E0FF7F5887}" presName="hierChild4" presStyleCnt="0"/>
      <dgm:spPr/>
    </dgm:pt>
    <dgm:pt modelId="{5FE8A10A-4BC6-4B84-BF67-397E5124244B}" type="pres">
      <dgm:prSet presAssocID="{5A97D4CC-EF0D-4ED7-AFA3-32E0FF7F5887}" presName="hierChild5" presStyleCnt="0"/>
      <dgm:spPr/>
    </dgm:pt>
    <dgm:pt modelId="{15278D41-79CD-4CBD-98D1-8A32FD592611}" type="pres">
      <dgm:prSet presAssocID="{4DC9D2E2-597A-481E-8F5E-1354C38BC989}" presName="Name37" presStyleLbl="parChTrans1D2" presStyleIdx="1" presStyleCnt="7"/>
      <dgm:spPr/>
    </dgm:pt>
    <dgm:pt modelId="{1A1F72F7-11B1-47AB-BDF6-1EC2EF229836}" type="pres">
      <dgm:prSet presAssocID="{93C69B29-16F6-417B-8156-4D481F84EFA5}" presName="hierRoot2" presStyleCnt="0">
        <dgm:presLayoutVars>
          <dgm:hierBranch val="init"/>
        </dgm:presLayoutVars>
      </dgm:prSet>
      <dgm:spPr/>
    </dgm:pt>
    <dgm:pt modelId="{B810EB26-B704-4656-A59C-877A6C6C7674}" type="pres">
      <dgm:prSet presAssocID="{93C69B29-16F6-417B-8156-4D481F84EFA5}" presName="rootComposite" presStyleCnt="0"/>
      <dgm:spPr/>
    </dgm:pt>
    <dgm:pt modelId="{A322D726-B0D5-46D6-88D2-0B531DF22B20}" type="pres">
      <dgm:prSet presAssocID="{93C69B29-16F6-417B-8156-4D481F84EFA5}" presName="rootText" presStyleLbl="node2" presStyleIdx="1" presStyleCnt="5">
        <dgm:presLayoutVars>
          <dgm:chPref val="3"/>
        </dgm:presLayoutVars>
      </dgm:prSet>
      <dgm:spPr/>
    </dgm:pt>
    <dgm:pt modelId="{227BC7BD-F15C-4C41-9592-21E597290267}" type="pres">
      <dgm:prSet presAssocID="{93C69B29-16F6-417B-8156-4D481F84EFA5}" presName="rootConnector" presStyleLbl="node2" presStyleIdx="1" presStyleCnt="5"/>
      <dgm:spPr/>
    </dgm:pt>
    <dgm:pt modelId="{23C557CF-9052-4F6B-A61A-F2556C75EEE3}" type="pres">
      <dgm:prSet presAssocID="{93C69B29-16F6-417B-8156-4D481F84EFA5}" presName="hierChild4" presStyleCnt="0"/>
      <dgm:spPr/>
    </dgm:pt>
    <dgm:pt modelId="{54CC05E1-70AC-40E5-913F-2C6131807EBC}" type="pres">
      <dgm:prSet presAssocID="{93C69B29-16F6-417B-8156-4D481F84EFA5}" presName="hierChild5" presStyleCnt="0"/>
      <dgm:spPr/>
    </dgm:pt>
    <dgm:pt modelId="{6AB54AB9-AE2F-4D76-A7A1-A2E59FE76E45}" type="pres">
      <dgm:prSet presAssocID="{375FCB91-E559-4429-BB92-CDF02B2DB2D8}" presName="Name37" presStyleLbl="parChTrans1D2" presStyleIdx="2" presStyleCnt="7"/>
      <dgm:spPr/>
    </dgm:pt>
    <dgm:pt modelId="{EA47FDBA-3EAD-49E4-844C-CBE8A3452763}" type="pres">
      <dgm:prSet presAssocID="{4A9E36F1-FA30-419A-8300-DCBBF558EBA8}" presName="hierRoot2" presStyleCnt="0">
        <dgm:presLayoutVars>
          <dgm:hierBranch val="init"/>
        </dgm:presLayoutVars>
      </dgm:prSet>
      <dgm:spPr/>
    </dgm:pt>
    <dgm:pt modelId="{15D06445-AF0F-46A5-BEF0-E6AC4B1EC649}" type="pres">
      <dgm:prSet presAssocID="{4A9E36F1-FA30-419A-8300-DCBBF558EBA8}" presName="rootComposite" presStyleCnt="0"/>
      <dgm:spPr/>
    </dgm:pt>
    <dgm:pt modelId="{BD281771-613F-4ED0-8140-FC17F5C31D74}" type="pres">
      <dgm:prSet presAssocID="{4A9E36F1-FA30-419A-8300-DCBBF558EBA8}" presName="rootText" presStyleLbl="node2" presStyleIdx="2" presStyleCnt="5">
        <dgm:presLayoutVars>
          <dgm:chPref val="3"/>
        </dgm:presLayoutVars>
      </dgm:prSet>
      <dgm:spPr/>
    </dgm:pt>
    <dgm:pt modelId="{5363B542-8860-4BBA-9836-DF903E34F180}" type="pres">
      <dgm:prSet presAssocID="{4A9E36F1-FA30-419A-8300-DCBBF558EBA8}" presName="rootConnector" presStyleLbl="node2" presStyleIdx="2" presStyleCnt="5"/>
      <dgm:spPr/>
    </dgm:pt>
    <dgm:pt modelId="{229FAF19-A737-495A-941C-D83CFB3CADD3}" type="pres">
      <dgm:prSet presAssocID="{4A9E36F1-FA30-419A-8300-DCBBF558EBA8}" presName="hierChild4" presStyleCnt="0"/>
      <dgm:spPr/>
    </dgm:pt>
    <dgm:pt modelId="{B90DDA0B-43E9-47CB-821A-47B70D976FC2}" type="pres">
      <dgm:prSet presAssocID="{4A9E36F1-FA30-419A-8300-DCBBF558EBA8}" presName="hierChild5" presStyleCnt="0"/>
      <dgm:spPr/>
    </dgm:pt>
    <dgm:pt modelId="{0468AB33-2EF6-4E96-8276-A78E82A2E8AF}" type="pres">
      <dgm:prSet presAssocID="{B366DCFD-CDF4-4E49-93C9-855D75A0FC81}" presName="Name37" presStyleLbl="parChTrans1D2" presStyleIdx="3" presStyleCnt="7"/>
      <dgm:spPr/>
    </dgm:pt>
    <dgm:pt modelId="{C0545E07-A0D3-48A1-A92E-6DD6F3F11072}" type="pres">
      <dgm:prSet presAssocID="{CA7B489B-F686-4FF1-997C-4D2AD7340714}" presName="hierRoot2" presStyleCnt="0">
        <dgm:presLayoutVars>
          <dgm:hierBranch val="init"/>
        </dgm:presLayoutVars>
      </dgm:prSet>
      <dgm:spPr/>
    </dgm:pt>
    <dgm:pt modelId="{1739BBD8-67F1-4EB0-8946-3512EF6E5778}" type="pres">
      <dgm:prSet presAssocID="{CA7B489B-F686-4FF1-997C-4D2AD7340714}" presName="rootComposite" presStyleCnt="0"/>
      <dgm:spPr/>
    </dgm:pt>
    <dgm:pt modelId="{D6A54568-B00F-4EBB-AC1B-1B8435ED5813}" type="pres">
      <dgm:prSet presAssocID="{CA7B489B-F686-4FF1-997C-4D2AD7340714}" presName="rootText" presStyleLbl="node2" presStyleIdx="3" presStyleCnt="5">
        <dgm:presLayoutVars>
          <dgm:chPref val="3"/>
        </dgm:presLayoutVars>
      </dgm:prSet>
      <dgm:spPr/>
    </dgm:pt>
    <dgm:pt modelId="{A71072EA-9666-49B7-94DB-7699B7B8C20C}" type="pres">
      <dgm:prSet presAssocID="{CA7B489B-F686-4FF1-997C-4D2AD7340714}" presName="rootConnector" presStyleLbl="node2" presStyleIdx="3" presStyleCnt="5"/>
      <dgm:spPr/>
    </dgm:pt>
    <dgm:pt modelId="{6C3B1902-95C4-4D82-8CE1-10DA0E333CC8}" type="pres">
      <dgm:prSet presAssocID="{CA7B489B-F686-4FF1-997C-4D2AD7340714}" presName="hierChild4" presStyleCnt="0"/>
      <dgm:spPr/>
    </dgm:pt>
    <dgm:pt modelId="{86A10F3C-4EA8-4D94-BC6A-40B4D3E31AE6}" type="pres">
      <dgm:prSet presAssocID="{CA7B489B-F686-4FF1-997C-4D2AD7340714}" presName="hierChild5" presStyleCnt="0"/>
      <dgm:spPr/>
    </dgm:pt>
    <dgm:pt modelId="{F6BFBEEB-477D-4F94-96C1-5BC51662CF1F}" type="pres">
      <dgm:prSet presAssocID="{906A653C-CEBD-42B2-9135-E8448ECD3989}" presName="Name37" presStyleLbl="parChTrans1D2" presStyleIdx="4" presStyleCnt="7"/>
      <dgm:spPr/>
    </dgm:pt>
    <dgm:pt modelId="{6CB450EF-8712-4C68-A97C-01EA7DE2A200}" type="pres">
      <dgm:prSet presAssocID="{5CBA1929-DFD5-46E4-B008-A283F239575E}" presName="hierRoot2" presStyleCnt="0">
        <dgm:presLayoutVars>
          <dgm:hierBranch val="init"/>
        </dgm:presLayoutVars>
      </dgm:prSet>
      <dgm:spPr/>
    </dgm:pt>
    <dgm:pt modelId="{5DEEC4B3-FC44-4C68-B258-6330CEEA4AB3}" type="pres">
      <dgm:prSet presAssocID="{5CBA1929-DFD5-46E4-B008-A283F239575E}" presName="rootComposite" presStyleCnt="0"/>
      <dgm:spPr/>
    </dgm:pt>
    <dgm:pt modelId="{21AD5623-47BE-4A90-8E43-51ADC61A460F}" type="pres">
      <dgm:prSet presAssocID="{5CBA1929-DFD5-46E4-B008-A283F239575E}" presName="rootText" presStyleLbl="node2" presStyleIdx="4" presStyleCnt="5">
        <dgm:presLayoutVars>
          <dgm:chPref val="3"/>
        </dgm:presLayoutVars>
      </dgm:prSet>
      <dgm:spPr/>
    </dgm:pt>
    <dgm:pt modelId="{93CBD5BE-DFEC-4781-8E10-FE433D0A7072}" type="pres">
      <dgm:prSet presAssocID="{5CBA1929-DFD5-46E4-B008-A283F239575E}" presName="rootConnector" presStyleLbl="node2" presStyleIdx="4" presStyleCnt="5"/>
      <dgm:spPr/>
    </dgm:pt>
    <dgm:pt modelId="{C03FFE60-9CEC-471C-B47C-219F42B6CFE6}" type="pres">
      <dgm:prSet presAssocID="{5CBA1929-DFD5-46E4-B008-A283F239575E}" presName="hierChild4" presStyleCnt="0"/>
      <dgm:spPr/>
    </dgm:pt>
    <dgm:pt modelId="{992EE0F0-AEFF-4225-9092-59E0A0875398}" type="pres">
      <dgm:prSet presAssocID="{5CBA1929-DFD5-46E4-B008-A283F239575E}" presName="hierChild5" presStyleCnt="0"/>
      <dgm:spPr/>
    </dgm:pt>
    <dgm:pt modelId="{BF6BFA34-23F0-4181-96CE-6C9C6F1FC7C9}" type="pres">
      <dgm:prSet presAssocID="{B9939BBC-1409-4621-8C3A-2E8F0A3AF209}" presName="hierChild3" presStyleCnt="0"/>
      <dgm:spPr/>
    </dgm:pt>
    <dgm:pt modelId="{E2750C6E-973F-48CC-A3F8-4D610FBA1935}" type="pres">
      <dgm:prSet presAssocID="{10246078-8592-4330-BEAD-F8295B2B2B53}" presName="Name111" presStyleLbl="parChTrans1D2" presStyleIdx="5" presStyleCnt="7"/>
      <dgm:spPr/>
    </dgm:pt>
    <dgm:pt modelId="{35D9735B-2353-400B-889A-21B511511B74}" type="pres">
      <dgm:prSet presAssocID="{716244F3-CC4B-4D32-BE63-DDC971A23091}" presName="hierRoot3" presStyleCnt="0">
        <dgm:presLayoutVars>
          <dgm:hierBranch val="init"/>
        </dgm:presLayoutVars>
      </dgm:prSet>
      <dgm:spPr/>
    </dgm:pt>
    <dgm:pt modelId="{51C49B87-B5B7-4368-98F0-3DEC14351FD2}" type="pres">
      <dgm:prSet presAssocID="{716244F3-CC4B-4D32-BE63-DDC971A23091}" presName="rootComposite3" presStyleCnt="0"/>
      <dgm:spPr/>
    </dgm:pt>
    <dgm:pt modelId="{405FF702-1D77-4DD9-B939-EB7901FDDA9B}" type="pres">
      <dgm:prSet presAssocID="{716244F3-CC4B-4D32-BE63-DDC971A23091}" presName="rootText3" presStyleLbl="asst1" presStyleIdx="0" presStyleCnt="2">
        <dgm:presLayoutVars>
          <dgm:chPref val="3"/>
        </dgm:presLayoutVars>
      </dgm:prSet>
      <dgm:spPr/>
    </dgm:pt>
    <dgm:pt modelId="{A762014D-2561-4A4D-905C-AF47C7CDC4CB}" type="pres">
      <dgm:prSet presAssocID="{716244F3-CC4B-4D32-BE63-DDC971A23091}" presName="rootConnector3" presStyleLbl="asst1" presStyleIdx="0" presStyleCnt="2"/>
      <dgm:spPr/>
    </dgm:pt>
    <dgm:pt modelId="{8AC023D0-3601-47F0-B8CC-965530A8D0C4}" type="pres">
      <dgm:prSet presAssocID="{716244F3-CC4B-4D32-BE63-DDC971A23091}" presName="hierChild6" presStyleCnt="0"/>
      <dgm:spPr/>
    </dgm:pt>
    <dgm:pt modelId="{ECB7E306-546F-458A-9AEC-624EA66E5E89}" type="pres">
      <dgm:prSet presAssocID="{716244F3-CC4B-4D32-BE63-DDC971A23091}" presName="hierChild7" presStyleCnt="0"/>
      <dgm:spPr/>
    </dgm:pt>
    <dgm:pt modelId="{61E9297D-530F-47AB-946E-874CF45D8305}" type="pres">
      <dgm:prSet presAssocID="{9536FF58-2ED7-46EE-BD41-AD443F542D68}" presName="Name111" presStyleLbl="parChTrans1D2" presStyleIdx="6" presStyleCnt="7"/>
      <dgm:spPr/>
    </dgm:pt>
    <dgm:pt modelId="{D5FDC2B4-5CCF-4624-9C96-83E483C97BF1}" type="pres">
      <dgm:prSet presAssocID="{EEB63FBD-974E-4905-BF4E-215273CBE47F}" presName="hierRoot3" presStyleCnt="0">
        <dgm:presLayoutVars>
          <dgm:hierBranch val="init"/>
        </dgm:presLayoutVars>
      </dgm:prSet>
      <dgm:spPr/>
    </dgm:pt>
    <dgm:pt modelId="{BF9AD834-560A-4674-ACB2-D6359C9C9C07}" type="pres">
      <dgm:prSet presAssocID="{EEB63FBD-974E-4905-BF4E-215273CBE47F}" presName="rootComposite3" presStyleCnt="0"/>
      <dgm:spPr/>
    </dgm:pt>
    <dgm:pt modelId="{965BC993-9DB9-4F2E-B5D7-14DA0EBE060A}" type="pres">
      <dgm:prSet presAssocID="{EEB63FBD-974E-4905-BF4E-215273CBE47F}" presName="rootText3" presStyleLbl="asst1" presStyleIdx="1" presStyleCnt="2">
        <dgm:presLayoutVars>
          <dgm:chPref val="3"/>
        </dgm:presLayoutVars>
      </dgm:prSet>
      <dgm:spPr/>
    </dgm:pt>
    <dgm:pt modelId="{E7C4BB6B-F052-4C74-B65F-EBD82D9F067F}" type="pres">
      <dgm:prSet presAssocID="{EEB63FBD-974E-4905-BF4E-215273CBE47F}" presName="rootConnector3" presStyleLbl="asst1" presStyleIdx="1" presStyleCnt="2"/>
      <dgm:spPr/>
    </dgm:pt>
    <dgm:pt modelId="{BF0402CF-6D44-412F-8A0D-9BF282E9B52E}" type="pres">
      <dgm:prSet presAssocID="{EEB63FBD-974E-4905-BF4E-215273CBE47F}" presName="hierChild6" presStyleCnt="0"/>
      <dgm:spPr/>
    </dgm:pt>
    <dgm:pt modelId="{AE2AF610-45D5-4112-95D6-CE7D1754048D}" type="pres">
      <dgm:prSet presAssocID="{EEB63FBD-974E-4905-BF4E-215273CBE47F}" presName="hierChild7" presStyleCnt="0"/>
      <dgm:spPr/>
    </dgm:pt>
  </dgm:ptLst>
  <dgm:cxnLst>
    <dgm:cxn modelId="{68409B0B-800D-4BEB-AF51-9FE36CA61AA8}" srcId="{B9939BBC-1409-4621-8C3A-2E8F0A3AF209}" destId="{EEB63FBD-974E-4905-BF4E-215273CBE47F}" srcOrd="6" destOrd="0" parTransId="{9536FF58-2ED7-46EE-BD41-AD443F542D68}" sibTransId="{461B149D-991C-46E3-A70E-61E383F61A49}"/>
    <dgm:cxn modelId="{F2D5DC0B-7105-4B1A-A6E8-EDF1E517ED2E}" type="presOf" srcId="{EEB63FBD-974E-4905-BF4E-215273CBE47F}" destId="{E7C4BB6B-F052-4C74-B65F-EBD82D9F067F}" srcOrd="1" destOrd="0" presId="urn:microsoft.com/office/officeart/2005/8/layout/orgChart1"/>
    <dgm:cxn modelId="{1D1E4A26-D327-4263-B077-ACA739493498}" type="presOf" srcId="{10246078-8592-4330-BEAD-F8295B2B2B53}" destId="{E2750C6E-973F-48CC-A3F8-4D610FBA1935}" srcOrd="0" destOrd="0" presId="urn:microsoft.com/office/officeart/2005/8/layout/orgChart1"/>
    <dgm:cxn modelId="{C8C68D36-E030-4F59-A4AC-95763ADC31E6}" srcId="{B9939BBC-1409-4621-8C3A-2E8F0A3AF209}" destId="{93C69B29-16F6-417B-8156-4D481F84EFA5}" srcOrd="2" destOrd="0" parTransId="{4DC9D2E2-597A-481E-8F5E-1354C38BC989}" sibTransId="{E7D2EDF3-1E33-4FA7-8AEE-380700167CAF}"/>
    <dgm:cxn modelId="{1AABB839-F81F-447A-987A-E918EB77CEAF}" type="presOf" srcId="{B366DCFD-CDF4-4E49-93C9-855D75A0FC81}" destId="{0468AB33-2EF6-4E96-8276-A78E82A2E8AF}" srcOrd="0" destOrd="0" presId="urn:microsoft.com/office/officeart/2005/8/layout/orgChart1"/>
    <dgm:cxn modelId="{8D7B165C-F0DB-4D21-83FE-6AA8EDC365AF}" type="presOf" srcId="{CA7B489B-F686-4FF1-997C-4D2AD7340714}" destId="{D6A54568-B00F-4EBB-AC1B-1B8435ED5813}" srcOrd="0" destOrd="0" presId="urn:microsoft.com/office/officeart/2005/8/layout/orgChart1"/>
    <dgm:cxn modelId="{1A7F9767-C78E-4739-A0BA-4479274C2378}" type="presOf" srcId="{7F8C5F5F-D913-454F-9A76-1223900739B8}" destId="{4E6D3C0A-C3B6-4510-B0F7-1EC1CD97E49E}" srcOrd="0" destOrd="0" presId="urn:microsoft.com/office/officeart/2005/8/layout/orgChart1"/>
    <dgm:cxn modelId="{7FF45D48-5B48-4B27-90E8-19CEA7AE6704}" type="presOf" srcId="{93C69B29-16F6-417B-8156-4D481F84EFA5}" destId="{A322D726-B0D5-46D6-88D2-0B531DF22B20}" srcOrd="0" destOrd="0" presId="urn:microsoft.com/office/officeart/2005/8/layout/orgChart1"/>
    <dgm:cxn modelId="{FEEFF948-FF76-4E5C-A7DE-16526919B415}" type="presOf" srcId="{9536FF58-2ED7-46EE-BD41-AD443F542D68}" destId="{61E9297D-530F-47AB-946E-874CF45D8305}" srcOrd="0" destOrd="0" presId="urn:microsoft.com/office/officeart/2005/8/layout/orgChart1"/>
    <dgm:cxn modelId="{5B300F6B-4009-411F-AD57-97F5B0F9004B}" type="presOf" srcId="{B9939BBC-1409-4621-8C3A-2E8F0A3AF209}" destId="{0949B357-289C-44AD-BF26-397206CCF083}" srcOrd="1" destOrd="0" presId="urn:microsoft.com/office/officeart/2005/8/layout/orgChart1"/>
    <dgm:cxn modelId="{9427E54D-D315-49B6-8458-62CF2224DAF6}" type="presOf" srcId="{716244F3-CC4B-4D32-BE63-DDC971A23091}" destId="{A762014D-2561-4A4D-905C-AF47C7CDC4CB}" srcOrd="1" destOrd="0" presId="urn:microsoft.com/office/officeart/2005/8/layout/orgChart1"/>
    <dgm:cxn modelId="{621D686E-F77E-4A77-AAE7-AABF327B94EE}" srcId="{B9939BBC-1409-4621-8C3A-2E8F0A3AF209}" destId="{4A9E36F1-FA30-419A-8300-DCBBF558EBA8}" srcOrd="3" destOrd="0" parTransId="{375FCB91-E559-4429-BB92-CDF02B2DB2D8}" sibTransId="{AE7A5ABA-B67B-4039-A3F6-B16120A97B10}"/>
    <dgm:cxn modelId="{56F99C4F-6B28-44C2-B424-AC27EF0E022F}" type="presOf" srcId="{CA7B489B-F686-4FF1-997C-4D2AD7340714}" destId="{A71072EA-9666-49B7-94DB-7699B7B8C20C}" srcOrd="1" destOrd="0" presId="urn:microsoft.com/office/officeart/2005/8/layout/orgChart1"/>
    <dgm:cxn modelId="{75A50054-200A-47D6-9F7C-B49ECDEBAF3C}" type="presOf" srcId="{4A9E36F1-FA30-419A-8300-DCBBF558EBA8}" destId="{5363B542-8860-4BBA-9836-DF903E34F180}" srcOrd="1" destOrd="0" presId="urn:microsoft.com/office/officeart/2005/8/layout/orgChart1"/>
    <dgm:cxn modelId="{DBBBC776-2D32-4425-A053-F3430C01DFB7}" srcId="{7F8C5F5F-D913-454F-9A76-1223900739B8}" destId="{B9939BBC-1409-4621-8C3A-2E8F0A3AF209}" srcOrd="0" destOrd="0" parTransId="{D1141655-3623-4D8A-A5F6-504717C9AED2}" sibTransId="{188BA09C-70B2-4822-B274-D8EE519F6775}"/>
    <dgm:cxn modelId="{6E896C58-639A-4824-901A-A519161D9E63}" type="presOf" srcId="{5CBA1929-DFD5-46E4-B008-A283F239575E}" destId="{21AD5623-47BE-4A90-8E43-51ADC61A460F}" srcOrd="0" destOrd="0" presId="urn:microsoft.com/office/officeart/2005/8/layout/orgChart1"/>
    <dgm:cxn modelId="{D4853E5A-EE65-414A-9170-0B1D4B09F0CD}" type="presOf" srcId="{375FCB91-E559-4429-BB92-CDF02B2DB2D8}" destId="{6AB54AB9-AE2F-4D76-A7A1-A2E59FE76E45}" srcOrd="0" destOrd="0" presId="urn:microsoft.com/office/officeart/2005/8/layout/orgChart1"/>
    <dgm:cxn modelId="{5DED307F-5301-44FE-A573-6846A671101D}" type="presOf" srcId="{B9939BBC-1409-4621-8C3A-2E8F0A3AF209}" destId="{33290DE4-CB3A-45CB-BDB7-DDF6E8D0081A}" srcOrd="0" destOrd="0" presId="urn:microsoft.com/office/officeart/2005/8/layout/orgChart1"/>
    <dgm:cxn modelId="{401F2487-50FF-46BD-A567-86AE4216B009}" srcId="{B9939BBC-1409-4621-8C3A-2E8F0A3AF209}" destId="{5CBA1929-DFD5-46E4-B008-A283F239575E}" srcOrd="5" destOrd="0" parTransId="{906A653C-CEBD-42B2-9135-E8448ECD3989}" sibTransId="{673B79EF-4AEC-435E-ABA5-93ABC8A7AA45}"/>
    <dgm:cxn modelId="{54EE3FBE-5DE1-429E-8F98-9C371A64A278}" type="presOf" srcId="{4A9E36F1-FA30-419A-8300-DCBBF558EBA8}" destId="{BD281771-613F-4ED0-8140-FC17F5C31D74}" srcOrd="0" destOrd="0" presId="urn:microsoft.com/office/officeart/2005/8/layout/orgChart1"/>
    <dgm:cxn modelId="{A7DED9BE-26D3-45FD-ABA1-7A4A6C542C7A}" type="presOf" srcId="{5A97D4CC-EF0D-4ED7-AFA3-32E0FF7F5887}" destId="{DEC3036C-BF3A-4666-88F0-6B6404F45FBF}" srcOrd="1" destOrd="0" presId="urn:microsoft.com/office/officeart/2005/8/layout/orgChart1"/>
    <dgm:cxn modelId="{4FF7B9CB-9043-4710-9367-F42B2DEE22F5}" srcId="{B9939BBC-1409-4621-8C3A-2E8F0A3AF209}" destId="{CA7B489B-F686-4FF1-997C-4D2AD7340714}" srcOrd="4" destOrd="0" parTransId="{B366DCFD-CDF4-4E49-93C9-855D75A0FC81}" sibTransId="{340BF8D7-54CF-4693-A9AC-B554D4993017}"/>
    <dgm:cxn modelId="{AED993CC-1C17-4DBB-A08F-846634671E9D}" srcId="{B9939BBC-1409-4621-8C3A-2E8F0A3AF209}" destId="{716244F3-CC4B-4D32-BE63-DDC971A23091}" srcOrd="0" destOrd="0" parTransId="{10246078-8592-4330-BEAD-F8295B2B2B53}" sibTransId="{A2AF1101-3472-4362-9178-ECE9F2E74D1D}"/>
    <dgm:cxn modelId="{8FAC9BD0-FD35-44B0-B336-F8F45DE2A002}" type="presOf" srcId="{93C69B29-16F6-417B-8156-4D481F84EFA5}" destId="{227BC7BD-F15C-4C41-9592-21E597290267}" srcOrd="1" destOrd="0" presId="urn:microsoft.com/office/officeart/2005/8/layout/orgChart1"/>
    <dgm:cxn modelId="{F938C9D4-73D6-4533-B150-7EA0383F926B}" type="presOf" srcId="{EEB63FBD-974E-4905-BF4E-215273CBE47F}" destId="{965BC993-9DB9-4F2E-B5D7-14DA0EBE060A}" srcOrd="0" destOrd="0" presId="urn:microsoft.com/office/officeart/2005/8/layout/orgChart1"/>
    <dgm:cxn modelId="{1C0F38E1-11B8-47AB-BB4A-B275A08B4EC5}" type="presOf" srcId="{716244F3-CC4B-4D32-BE63-DDC971A23091}" destId="{405FF702-1D77-4DD9-B939-EB7901FDDA9B}" srcOrd="0" destOrd="0" presId="urn:microsoft.com/office/officeart/2005/8/layout/orgChart1"/>
    <dgm:cxn modelId="{9D5B7AE5-A328-47E1-8D25-8F51EABC099B}" type="presOf" srcId="{F97D5DE6-2B8A-41DB-BA33-87E1DBF11911}" destId="{EFDF7A63-A4B0-4CA0-9693-15DB5CE5AFE6}" srcOrd="0" destOrd="0" presId="urn:microsoft.com/office/officeart/2005/8/layout/orgChart1"/>
    <dgm:cxn modelId="{236290E5-F145-4BC9-868A-8A842D7DFD57}" type="presOf" srcId="{4DC9D2E2-597A-481E-8F5E-1354C38BC989}" destId="{15278D41-79CD-4CBD-98D1-8A32FD592611}" srcOrd="0" destOrd="0" presId="urn:microsoft.com/office/officeart/2005/8/layout/orgChart1"/>
    <dgm:cxn modelId="{0369C0E5-7EF6-4375-87E7-27EE736A325A}" srcId="{B9939BBC-1409-4621-8C3A-2E8F0A3AF209}" destId="{5A97D4CC-EF0D-4ED7-AFA3-32E0FF7F5887}" srcOrd="1" destOrd="0" parTransId="{F97D5DE6-2B8A-41DB-BA33-87E1DBF11911}" sibTransId="{9823794C-DB3B-4906-ACD0-D1F4A2F5330D}"/>
    <dgm:cxn modelId="{42F311F2-2CE1-43A8-A578-5770713C0041}" type="presOf" srcId="{906A653C-CEBD-42B2-9135-E8448ECD3989}" destId="{F6BFBEEB-477D-4F94-96C1-5BC51662CF1F}" srcOrd="0" destOrd="0" presId="urn:microsoft.com/office/officeart/2005/8/layout/orgChart1"/>
    <dgm:cxn modelId="{E15C6FF9-E862-4D91-9E41-B2CEB1CD1FD3}" type="presOf" srcId="{5CBA1929-DFD5-46E4-B008-A283F239575E}" destId="{93CBD5BE-DFEC-4781-8E10-FE433D0A7072}" srcOrd="1" destOrd="0" presId="urn:microsoft.com/office/officeart/2005/8/layout/orgChart1"/>
    <dgm:cxn modelId="{4FFB60FD-54F8-474C-8541-67366AC73A8E}" type="presOf" srcId="{5A97D4CC-EF0D-4ED7-AFA3-32E0FF7F5887}" destId="{5EC52D3E-EFF9-4F43-B403-275765EFAF0C}" srcOrd="0" destOrd="0" presId="urn:microsoft.com/office/officeart/2005/8/layout/orgChart1"/>
    <dgm:cxn modelId="{814A701F-ACA2-4CB6-ABB5-4F601D91DC58}" type="presParOf" srcId="{4E6D3C0A-C3B6-4510-B0F7-1EC1CD97E49E}" destId="{C00A88CA-A14F-4C69-9355-AF6EDE6B8522}" srcOrd="0" destOrd="0" presId="urn:microsoft.com/office/officeart/2005/8/layout/orgChart1"/>
    <dgm:cxn modelId="{EEB93A2C-C155-49B6-BE67-6BB53B50EA91}" type="presParOf" srcId="{C00A88CA-A14F-4C69-9355-AF6EDE6B8522}" destId="{5D984819-FF79-40C3-9E77-BE4EB1F69DF6}" srcOrd="0" destOrd="0" presId="urn:microsoft.com/office/officeart/2005/8/layout/orgChart1"/>
    <dgm:cxn modelId="{1D2481DB-3A32-445F-B4A0-06A5367FBE81}" type="presParOf" srcId="{5D984819-FF79-40C3-9E77-BE4EB1F69DF6}" destId="{33290DE4-CB3A-45CB-BDB7-DDF6E8D0081A}" srcOrd="0" destOrd="0" presId="urn:microsoft.com/office/officeart/2005/8/layout/orgChart1"/>
    <dgm:cxn modelId="{23E5A710-2E38-4DD4-956F-B18453D9BCA6}" type="presParOf" srcId="{5D984819-FF79-40C3-9E77-BE4EB1F69DF6}" destId="{0949B357-289C-44AD-BF26-397206CCF083}" srcOrd="1" destOrd="0" presId="urn:microsoft.com/office/officeart/2005/8/layout/orgChart1"/>
    <dgm:cxn modelId="{ED6379D7-3536-4A48-A8B0-E00FA6F6713C}" type="presParOf" srcId="{C00A88CA-A14F-4C69-9355-AF6EDE6B8522}" destId="{5788FA81-C256-4BBA-9979-A56F6449920D}" srcOrd="1" destOrd="0" presId="urn:microsoft.com/office/officeart/2005/8/layout/orgChart1"/>
    <dgm:cxn modelId="{B233B3AA-F82D-465E-96B4-2EF6555FF1C6}" type="presParOf" srcId="{5788FA81-C256-4BBA-9979-A56F6449920D}" destId="{EFDF7A63-A4B0-4CA0-9693-15DB5CE5AFE6}" srcOrd="0" destOrd="0" presId="urn:microsoft.com/office/officeart/2005/8/layout/orgChart1"/>
    <dgm:cxn modelId="{CD380C49-AA14-47AD-9E2B-A12A08F1518F}" type="presParOf" srcId="{5788FA81-C256-4BBA-9979-A56F6449920D}" destId="{8E81C601-49DA-4AC8-B41E-BC5ABF2699C3}" srcOrd="1" destOrd="0" presId="urn:microsoft.com/office/officeart/2005/8/layout/orgChart1"/>
    <dgm:cxn modelId="{9F116EB6-815B-4C57-A53A-9FD982DB8ECA}" type="presParOf" srcId="{8E81C601-49DA-4AC8-B41E-BC5ABF2699C3}" destId="{7E74BBD8-919B-4457-9652-ACA3FE542189}" srcOrd="0" destOrd="0" presId="urn:microsoft.com/office/officeart/2005/8/layout/orgChart1"/>
    <dgm:cxn modelId="{6D9FD7FC-2F3D-4168-A404-AF5D0C60E177}" type="presParOf" srcId="{7E74BBD8-919B-4457-9652-ACA3FE542189}" destId="{5EC52D3E-EFF9-4F43-B403-275765EFAF0C}" srcOrd="0" destOrd="0" presId="urn:microsoft.com/office/officeart/2005/8/layout/orgChart1"/>
    <dgm:cxn modelId="{A792A225-FCFE-4E57-85A3-9BC21CD94D16}" type="presParOf" srcId="{7E74BBD8-919B-4457-9652-ACA3FE542189}" destId="{DEC3036C-BF3A-4666-88F0-6B6404F45FBF}" srcOrd="1" destOrd="0" presId="urn:microsoft.com/office/officeart/2005/8/layout/orgChart1"/>
    <dgm:cxn modelId="{3CADA928-D169-4E34-BF85-D9F34161F5B9}" type="presParOf" srcId="{8E81C601-49DA-4AC8-B41E-BC5ABF2699C3}" destId="{B3A29CE6-F666-411D-8969-3D3EA887172B}" srcOrd="1" destOrd="0" presId="urn:microsoft.com/office/officeart/2005/8/layout/orgChart1"/>
    <dgm:cxn modelId="{939B2ACB-512A-46E8-ABB5-A7D1670B2178}" type="presParOf" srcId="{8E81C601-49DA-4AC8-B41E-BC5ABF2699C3}" destId="{5FE8A10A-4BC6-4B84-BF67-397E5124244B}" srcOrd="2" destOrd="0" presId="urn:microsoft.com/office/officeart/2005/8/layout/orgChart1"/>
    <dgm:cxn modelId="{035A8032-332F-4AC8-A961-E212078AEF9A}" type="presParOf" srcId="{5788FA81-C256-4BBA-9979-A56F6449920D}" destId="{15278D41-79CD-4CBD-98D1-8A32FD592611}" srcOrd="2" destOrd="0" presId="urn:microsoft.com/office/officeart/2005/8/layout/orgChart1"/>
    <dgm:cxn modelId="{7F66C75A-C4CA-4F6F-9031-05C98D1BF7EB}" type="presParOf" srcId="{5788FA81-C256-4BBA-9979-A56F6449920D}" destId="{1A1F72F7-11B1-47AB-BDF6-1EC2EF229836}" srcOrd="3" destOrd="0" presId="urn:microsoft.com/office/officeart/2005/8/layout/orgChart1"/>
    <dgm:cxn modelId="{8D3C2D67-80AF-40AD-B61C-EA9620E13618}" type="presParOf" srcId="{1A1F72F7-11B1-47AB-BDF6-1EC2EF229836}" destId="{B810EB26-B704-4656-A59C-877A6C6C7674}" srcOrd="0" destOrd="0" presId="urn:microsoft.com/office/officeart/2005/8/layout/orgChart1"/>
    <dgm:cxn modelId="{6296E422-2C6D-41CF-ADBB-69BD4B5F4FBC}" type="presParOf" srcId="{B810EB26-B704-4656-A59C-877A6C6C7674}" destId="{A322D726-B0D5-46D6-88D2-0B531DF22B20}" srcOrd="0" destOrd="0" presId="urn:microsoft.com/office/officeart/2005/8/layout/orgChart1"/>
    <dgm:cxn modelId="{F4EFCDDB-64A6-45C1-8961-F95D6E8512E0}" type="presParOf" srcId="{B810EB26-B704-4656-A59C-877A6C6C7674}" destId="{227BC7BD-F15C-4C41-9592-21E597290267}" srcOrd="1" destOrd="0" presId="urn:microsoft.com/office/officeart/2005/8/layout/orgChart1"/>
    <dgm:cxn modelId="{4FCE78F0-284D-4AE8-BAEA-E8F3B7D4E1A0}" type="presParOf" srcId="{1A1F72F7-11B1-47AB-BDF6-1EC2EF229836}" destId="{23C557CF-9052-4F6B-A61A-F2556C75EEE3}" srcOrd="1" destOrd="0" presId="urn:microsoft.com/office/officeart/2005/8/layout/orgChart1"/>
    <dgm:cxn modelId="{38B46991-4E39-4B3C-A09F-96F320AC4B9C}" type="presParOf" srcId="{1A1F72F7-11B1-47AB-BDF6-1EC2EF229836}" destId="{54CC05E1-70AC-40E5-913F-2C6131807EBC}" srcOrd="2" destOrd="0" presId="urn:microsoft.com/office/officeart/2005/8/layout/orgChart1"/>
    <dgm:cxn modelId="{45BC4657-3164-4172-BC5E-27F8FC294BDB}" type="presParOf" srcId="{5788FA81-C256-4BBA-9979-A56F6449920D}" destId="{6AB54AB9-AE2F-4D76-A7A1-A2E59FE76E45}" srcOrd="4" destOrd="0" presId="urn:microsoft.com/office/officeart/2005/8/layout/orgChart1"/>
    <dgm:cxn modelId="{C83AE1D6-B68D-4AB2-B4B1-8CEAC889CF1B}" type="presParOf" srcId="{5788FA81-C256-4BBA-9979-A56F6449920D}" destId="{EA47FDBA-3EAD-49E4-844C-CBE8A3452763}" srcOrd="5" destOrd="0" presId="urn:microsoft.com/office/officeart/2005/8/layout/orgChart1"/>
    <dgm:cxn modelId="{F9A2D9FA-27BE-4FB2-AF85-8FE5CB91C002}" type="presParOf" srcId="{EA47FDBA-3EAD-49E4-844C-CBE8A3452763}" destId="{15D06445-AF0F-46A5-BEF0-E6AC4B1EC649}" srcOrd="0" destOrd="0" presId="urn:microsoft.com/office/officeart/2005/8/layout/orgChart1"/>
    <dgm:cxn modelId="{D287773D-1A32-42D1-A91E-3B2FDEBC2613}" type="presParOf" srcId="{15D06445-AF0F-46A5-BEF0-E6AC4B1EC649}" destId="{BD281771-613F-4ED0-8140-FC17F5C31D74}" srcOrd="0" destOrd="0" presId="urn:microsoft.com/office/officeart/2005/8/layout/orgChart1"/>
    <dgm:cxn modelId="{895578AA-4DE2-4D50-8738-60AA33B4C46E}" type="presParOf" srcId="{15D06445-AF0F-46A5-BEF0-E6AC4B1EC649}" destId="{5363B542-8860-4BBA-9836-DF903E34F180}" srcOrd="1" destOrd="0" presId="urn:microsoft.com/office/officeart/2005/8/layout/orgChart1"/>
    <dgm:cxn modelId="{07CF67CE-8ED9-4966-A704-48E37B87FBC5}" type="presParOf" srcId="{EA47FDBA-3EAD-49E4-844C-CBE8A3452763}" destId="{229FAF19-A737-495A-941C-D83CFB3CADD3}" srcOrd="1" destOrd="0" presId="urn:microsoft.com/office/officeart/2005/8/layout/orgChart1"/>
    <dgm:cxn modelId="{C1CF5524-E33C-4660-9776-799947EA8D44}" type="presParOf" srcId="{EA47FDBA-3EAD-49E4-844C-CBE8A3452763}" destId="{B90DDA0B-43E9-47CB-821A-47B70D976FC2}" srcOrd="2" destOrd="0" presId="urn:microsoft.com/office/officeart/2005/8/layout/orgChart1"/>
    <dgm:cxn modelId="{70CA45B8-621F-4001-9668-92A6F5E4E664}" type="presParOf" srcId="{5788FA81-C256-4BBA-9979-A56F6449920D}" destId="{0468AB33-2EF6-4E96-8276-A78E82A2E8AF}" srcOrd="6" destOrd="0" presId="urn:microsoft.com/office/officeart/2005/8/layout/orgChart1"/>
    <dgm:cxn modelId="{869318F0-5145-4E47-933A-803BDC7C3032}" type="presParOf" srcId="{5788FA81-C256-4BBA-9979-A56F6449920D}" destId="{C0545E07-A0D3-48A1-A92E-6DD6F3F11072}" srcOrd="7" destOrd="0" presId="urn:microsoft.com/office/officeart/2005/8/layout/orgChart1"/>
    <dgm:cxn modelId="{24897104-C867-41AA-B9BE-9B5A0C71D00F}" type="presParOf" srcId="{C0545E07-A0D3-48A1-A92E-6DD6F3F11072}" destId="{1739BBD8-67F1-4EB0-8946-3512EF6E5778}" srcOrd="0" destOrd="0" presId="urn:microsoft.com/office/officeart/2005/8/layout/orgChart1"/>
    <dgm:cxn modelId="{EC70D9F5-ACA0-4B9B-A56B-CC9CB960998D}" type="presParOf" srcId="{1739BBD8-67F1-4EB0-8946-3512EF6E5778}" destId="{D6A54568-B00F-4EBB-AC1B-1B8435ED5813}" srcOrd="0" destOrd="0" presId="urn:microsoft.com/office/officeart/2005/8/layout/orgChart1"/>
    <dgm:cxn modelId="{7663DF19-BEAF-48A5-886F-745585AFCC7E}" type="presParOf" srcId="{1739BBD8-67F1-4EB0-8946-3512EF6E5778}" destId="{A71072EA-9666-49B7-94DB-7699B7B8C20C}" srcOrd="1" destOrd="0" presId="urn:microsoft.com/office/officeart/2005/8/layout/orgChart1"/>
    <dgm:cxn modelId="{E08F0915-2C26-4870-B34F-88BEB6A1FC6F}" type="presParOf" srcId="{C0545E07-A0D3-48A1-A92E-6DD6F3F11072}" destId="{6C3B1902-95C4-4D82-8CE1-10DA0E333CC8}" srcOrd="1" destOrd="0" presId="urn:microsoft.com/office/officeart/2005/8/layout/orgChart1"/>
    <dgm:cxn modelId="{6FADBE89-2380-4AB9-B84D-6D499C1834F0}" type="presParOf" srcId="{C0545E07-A0D3-48A1-A92E-6DD6F3F11072}" destId="{86A10F3C-4EA8-4D94-BC6A-40B4D3E31AE6}" srcOrd="2" destOrd="0" presId="urn:microsoft.com/office/officeart/2005/8/layout/orgChart1"/>
    <dgm:cxn modelId="{60247626-8E48-4A38-BF34-2CBE6B12BB06}" type="presParOf" srcId="{5788FA81-C256-4BBA-9979-A56F6449920D}" destId="{F6BFBEEB-477D-4F94-96C1-5BC51662CF1F}" srcOrd="8" destOrd="0" presId="urn:microsoft.com/office/officeart/2005/8/layout/orgChart1"/>
    <dgm:cxn modelId="{763AE03C-6ED5-471D-9A4C-97A0B07CCE04}" type="presParOf" srcId="{5788FA81-C256-4BBA-9979-A56F6449920D}" destId="{6CB450EF-8712-4C68-A97C-01EA7DE2A200}" srcOrd="9" destOrd="0" presId="urn:microsoft.com/office/officeart/2005/8/layout/orgChart1"/>
    <dgm:cxn modelId="{DAB48DAA-0AB5-4320-BBF6-77811B0EBCD0}" type="presParOf" srcId="{6CB450EF-8712-4C68-A97C-01EA7DE2A200}" destId="{5DEEC4B3-FC44-4C68-B258-6330CEEA4AB3}" srcOrd="0" destOrd="0" presId="urn:microsoft.com/office/officeart/2005/8/layout/orgChart1"/>
    <dgm:cxn modelId="{5058F501-42FF-4EB7-898D-4281E78222BF}" type="presParOf" srcId="{5DEEC4B3-FC44-4C68-B258-6330CEEA4AB3}" destId="{21AD5623-47BE-4A90-8E43-51ADC61A460F}" srcOrd="0" destOrd="0" presId="urn:microsoft.com/office/officeart/2005/8/layout/orgChart1"/>
    <dgm:cxn modelId="{0831DA19-8C70-4A37-B9A2-25E308B1C832}" type="presParOf" srcId="{5DEEC4B3-FC44-4C68-B258-6330CEEA4AB3}" destId="{93CBD5BE-DFEC-4781-8E10-FE433D0A7072}" srcOrd="1" destOrd="0" presId="urn:microsoft.com/office/officeart/2005/8/layout/orgChart1"/>
    <dgm:cxn modelId="{E2FEA9FC-B1B0-438C-BA80-016C54656B51}" type="presParOf" srcId="{6CB450EF-8712-4C68-A97C-01EA7DE2A200}" destId="{C03FFE60-9CEC-471C-B47C-219F42B6CFE6}" srcOrd="1" destOrd="0" presId="urn:microsoft.com/office/officeart/2005/8/layout/orgChart1"/>
    <dgm:cxn modelId="{712BA643-A58A-44E9-B84B-E5681621A544}" type="presParOf" srcId="{6CB450EF-8712-4C68-A97C-01EA7DE2A200}" destId="{992EE0F0-AEFF-4225-9092-59E0A0875398}" srcOrd="2" destOrd="0" presId="urn:microsoft.com/office/officeart/2005/8/layout/orgChart1"/>
    <dgm:cxn modelId="{2DF136C9-67FF-428B-BEA6-8C76B33AC0A5}" type="presParOf" srcId="{C00A88CA-A14F-4C69-9355-AF6EDE6B8522}" destId="{BF6BFA34-23F0-4181-96CE-6C9C6F1FC7C9}" srcOrd="2" destOrd="0" presId="urn:microsoft.com/office/officeart/2005/8/layout/orgChart1"/>
    <dgm:cxn modelId="{763A642E-9DC6-451D-9DA2-93D722ACBD10}" type="presParOf" srcId="{BF6BFA34-23F0-4181-96CE-6C9C6F1FC7C9}" destId="{E2750C6E-973F-48CC-A3F8-4D610FBA1935}" srcOrd="0" destOrd="0" presId="urn:microsoft.com/office/officeart/2005/8/layout/orgChart1"/>
    <dgm:cxn modelId="{296E88F0-5FC9-4906-BAEC-AFF26B69BF1A}" type="presParOf" srcId="{BF6BFA34-23F0-4181-96CE-6C9C6F1FC7C9}" destId="{35D9735B-2353-400B-889A-21B511511B74}" srcOrd="1" destOrd="0" presId="urn:microsoft.com/office/officeart/2005/8/layout/orgChart1"/>
    <dgm:cxn modelId="{03302E4B-F6D3-4F41-9E75-CC2E45AE6F2D}" type="presParOf" srcId="{35D9735B-2353-400B-889A-21B511511B74}" destId="{51C49B87-B5B7-4368-98F0-3DEC14351FD2}" srcOrd="0" destOrd="0" presId="urn:microsoft.com/office/officeart/2005/8/layout/orgChart1"/>
    <dgm:cxn modelId="{56A0CAF5-28F7-47CC-85C2-B4DAA5267E82}" type="presParOf" srcId="{51C49B87-B5B7-4368-98F0-3DEC14351FD2}" destId="{405FF702-1D77-4DD9-B939-EB7901FDDA9B}" srcOrd="0" destOrd="0" presId="urn:microsoft.com/office/officeart/2005/8/layout/orgChart1"/>
    <dgm:cxn modelId="{4FB85BE8-62B9-4866-91EF-39A55C4D6628}" type="presParOf" srcId="{51C49B87-B5B7-4368-98F0-3DEC14351FD2}" destId="{A762014D-2561-4A4D-905C-AF47C7CDC4CB}" srcOrd="1" destOrd="0" presId="urn:microsoft.com/office/officeart/2005/8/layout/orgChart1"/>
    <dgm:cxn modelId="{1D48CF4D-19D1-4424-A859-E41181DA4225}" type="presParOf" srcId="{35D9735B-2353-400B-889A-21B511511B74}" destId="{8AC023D0-3601-47F0-B8CC-965530A8D0C4}" srcOrd="1" destOrd="0" presId="urn:microsoft.com/office/officeart/2005/8/layout/orgChart1"/>
    <dgm:cxn modelId="{349062FA-71E3-49F0-8CDA-2BAB5187609B}" type="presParOf" srcId="{35D9735B-2353-400B-889A-21B511511B74}" destId="{ECB7E306-546F-458A-9AEC-624EA66E5E89}" srcOrd="2" destOrd="0" presId="urn:microsoft.com/office/officeart/2005/8/layout/orgChart1"/>
    <dgm:cxn modelId="{7B9459A9-8BD6-4070-9A9D-A98D9D2FA709}" type="presParOf" srcId="{BF6BFA34-23F0-4181-96CE-6C9C6F1FC7C9}" destId="{61E9297D-530F-47AB-946E-874CF45D8305}" srcOrd="2" destOrd="0" presId="urn:microsoft.com/office/officeart/2005/8/layout/orgChart1"/>
    <dgm:cxn modelId="{B539F78B-08E8-499B-B789-476321DD3CD6}" type="presParOf" srcId="{BF6BFA34-23F0-4181-96CE-6C9C6F1FC7C9}" destId="{D5FDC2B4-5CCF-4624-9C96-83E483C97BF1}" srcOrd="3" destOrd="0" presId="urn:microsoft.com/office/officeart/2005/8/layout/orgChart1"/>
    <dgm:cxn modelId="{95675C35-3F9D-478E-AE0C-0BE1DAB3D5BA}" type="presParOf" srcId="{D5FDC2B4-5CCF-4624-9C96-83E483C97BF1}" destId="{BF9AD834-560A-4674-ACB2-D6359C9C9C07}" srcOrd="0" destOrd="0" presId="urn:microsoft.com/office/officeart/2005/8/layout/orgChart1"/>
    <dgm:cxn modelId="{064C4F28-BCF5-47BC-BDCA-7C1E96759817}" type="presParOf" srcId="{BF9AD834-560A-4674-ACB2-D6359C9C9C07}" destId="{965BC993-9DB9-4F2E-B5D7-14DA0EBE060A}" srcOrd="0" destOrd="0" presId="urn:microsoft.com/office/officeart/2005/8/layout/orgChart1"/>
    <dgm:cxn modelId="{30F88487-B804-4B86-8034-5F3B48C2EDD8}" type="presParOf" srcId="{BF9AD834-560A-4674-ACB2-D6359C9C9C07}" destId="{E7C4BB6B-F052-4C74-B65F-EBD82D9F067F}" srcOrd="1" destOrd="0" presId="urn:microsoft.com/office/officeart/2005/8/layout/orgChart1"/>
    <dgm:cxn modelId="{1CB8733E-3DBD-4B83-9498-18F5846443FC}" type="presParOf" srcId="{D5FDC2B4-5CCF-4624-9C96-83E483C97BF1}" destId="{BF0402CF-6D44-412F-8A0D-9BF282E9B52E}" srcOrd="1" destOrd="0" presId="urn:microsoft.com/office/officeart/2005/8/layout/orgChart1"/>
    <dgm:cxn modelId="{206295BF-60F0-4FF1-A795-1A12E6A67B71}" type="presParOf" srcId="{D5FDC2B4-5CCF-4624-9C96-83E483C97BF1}" destId="{AE2AF610-45D5-4112-95D6-CE7D1754048D}"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E9297D-530F-47AB-946E-874CF45D8305}">
      <dsp:nvSpPr>
        <dsp:cNvPr id="0" name=""/>
        <dsp:cNvSpPr/>
      </dsp:nvSpPr>
      <dsp:spPr>
        <a:xfrm>
          <a:off x="3852428" y="1425214"/>
          <a:ext cx="138505" cy="606785"/>
        </a:xfrm>
        <a:custGeom>
          <a:avLst/>
          <a:gdLst/>
          <a:ahLst/>
          <a:cxnLst/>
          <a:rect l="0" t="0" r="0" b="0"/>
          <a:pathLst>
            <a:path>
              <a:moveTo>
                <a:pt x="0" y="0"/>
              </a:moveTo>
              <a:lnTo>
                <a:pt x="0" y="606785"/>
              </a:lnTo>
              <a:lnTo>
                <a:pt x="138505" y="60678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750C6E-973F-48CC-A3F8-4D610FBA1935}">
      <dsp:nvSpPr>
        <dsp:cNvPr id="0" name=""/>
        <dsp:cNvSpPr/>
      </dsp:nvSpPr>
      <dsp:spPr>
        <a:xfrm>
          <a:off x="3713922" y="1425214"/>
          <a:ext cx="138505" cy="606785"/>
        </a:xfrm>
        <a:custGeom>
          <a:avLst/>
          <a:gdLst/>
          <a:ahLst/>
          <a:cxnLst/>
          <a:rect l="0" t="0" r="0" b="0"/>
          <a:pathLst>
            <a:path>
              <a:moveTo>
                <a:pt x="138505" y="0"/>
              </a:moveTo>
              <a:lnTo>
                <a:pt x="138505" y="606785"/>
              </a:lnTo>
              <a:lnTo>
                <a:pt x="0" y="60678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BFBEEB-477D-4F94-96C1-5BC51662CF1F}">
      <dsp:nvSpPr>
        <dsp:cNvPr id="0" name=""/>
        <dsp:cNvSpPr/>
      </dsp:nvSpPr>
      <dsp:spPr>
        <a:xfrm>
          <a:off x="3852428" y="1425214"/>
          <a:ext cx="3192220" cy="1213571"/>
        </a:xfrm>
        <a:custGeom>
          <a:avLst/>
          <a:gdLst/>
          <a:ahLst/>
          <a:cxnLst/>
          <a:rect l="0" t="0" r="0" b="0"/>
          <a:pathLst>
            <a:path>
              <a:moveTo>
                <a:pt x="0" y="0"/>
              </a:moveTo>
              <a:lnTo>
                <a:pt x="0" y="1075065"/>
              </a:lnTo>
              <a:lnTo>
                <a:pt x="3192220" y="1075065"/>
              </a:lnTo>
              <a:lnTo>
                <a:pt x="3192220" y="121357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68AB33-2EF6-4E96-8276-A78E82A2E8AF}">
      <dsp:nvSpPr>
        <dsp:cNvPr id="0" name=""/>
        <dsp:cNvSpPr/>
      </dsp:nvSpPr>
      <dsp:spPr>
        <a:xfrm>
          <a:off x="3852428" y="1425214"/>
          <a:ext cx="1596110" cy="1213571"/>
        </a:xfrm>
        <a:custGeom>
          <a:avLst/>
          <a:gdLst/>
          <a:ahLst/>
          <a:cxnLst/>
          <a:rect l="0" t="0" r="0" b="0"/>
          <a:pathLst>
            <a:path>
              <a:moveTo>
                <a:pt x="0" y="0"/>
              </a:moveTo>
              <a:lnTo>
                <a:pt x="0" y="1075065"/>
              </a:lnTo>
              <a:lnTo>
                <a:pt x="1596110" y="1075065"/>
              </a:lnTo>
              <a:lnTo>
                <a:pt x="1596110" y="121357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B54AB9-AE2F-4D76-A7A1-A2E59FE76E45}">
      <dsp:nvSpPr>
        <dsp:cNvPr id="0" name=""/>
        <dsp:cNvSpPr/>
      </dsp:nvSpPr>
      <dsp:spPr>
        <a:xfrm>
          <a:off x="3806708" y="1425214"/>
          <a:ext cx="91440" cy="1213571"/>
        </a:xfrm>
        <a:custGeom>
          <a:avLst/>
          <a:gdLst/>
          <a:ahLst/>
          <a:cxnLst/>
          <a:rect l="0" t="0" r="0" b="0"/>
          <a:pathLst>
            <a:path>
              <a:moveTo>
                <a:pt x="45720" y="0"/>
              </a:moveTo>
              <a:lnTo>
                <a:pt x="45720" y="121357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278D41-79CD-4CBD-98D1-8A32FD592611}">
      <dsp:nvSpPr>
        <dsp:cNvPr id="0" name=""/>
        <dsp:cNvSpPr/>
      </dsp:nvSpPr>
      <dsp:spPr>
        <a:xfrm>
          <a:off x="2256317" y="1425214"/>
          <a:ext cx="1596110" cy="1213571"/>
        </a:xfrm>
        <a:custGeom>
          <a:avLst/>
          <a:gdLst/>
          <a:ahLst/>
          <a:cxnLst/>
          <a:rect l="0" t="0" r="0" b="0"/>
          <a:pathLst>
            <a:path>
              <a:moveTo>
                <a:pt x="1596110" y="0"/>
              </a:moveTo>
              <a:lnTo>
                <a:pt x="1596110" y="1075065"/>
              </a:lnTo>
              <a:lnTo>
                <a:pt x="0" y="1075065"/>
              </a:lnTo>
              <a:lnTo>
                <a:pt x="0" y="121357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DF7A63-A4B0-4CA0-9693-15DB5CE5AFE6}">
      <dsp:nvSpPr>
        <dsp:cNvPr id="0" name=""/>
        <dsp:cNvSpPr/>
      </dsp:nvSpPr>
      <dsp:spPr>
        <a:xfrm>
          <a:off x="660207" y="1425214"/>
          <a:ext cx="3192220" cy="1213571"/>
        </a:xfrm>
        <a:custGeom>
          <a:avLst/>
          <a:gdLst/>
          <a:ahLst/>
          <a:cxnLst/>
          <a:rect l="0" t="0" r="0" b="0"/>
          <a:pathLst>
            <a:path>
              <a:moveTo>
                <a:pt x="3192220" y="0"/>
              </a:moveTo>
              <a:lnTo>
                <a:pt x="3192220" y="1075065"/>
              </a:lnTo>
              <a:lnTo>
                <a:pt x="0" y="1075065"/>
              </a:lnTo>
              <a:lnTo>
                <a:pt x="0" y="121357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290DE4-CB3A-45CB-BDB7-DDF6E8D0081A}">
      <dsp:nvSpPr>
        <dsp:cNvPr id="0" name=""/>
        <dsp:cNvSpPr/>
      </dsp:nvSpPr>
      <dsp:spPr>
        <a:xfrm>
          <a:off x="3192878" y="765664"/>
          <a:ext cx="1319099" cy="65954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tr-TR" sz="1000" kern="1200" dirty="0"/>
            <a:t>Dr. Murat AKTEPE</a:t>
          </a:r>
        </a:p>
        <a:p>
          <a:pPr marL="0" lvl="0" indent="0" algn="ctr" defTabSz="444500">
            <a:lnSpc>
              <a:spcPct val="90000"/>
            </a:lnSpc>
            <a:spcBef>
              <a:spcPct val="0"/>
            </a:spcBef>
            <a:spcAft>
              <a:spcPct val="35000"/>
            </a:spcAft>
            <a:buNone/>
          </a:pPr>
          <a:r>
            <a:rPr lang="tr-TR" sz="1000" kern="1200" dirty="0"/>
            <a:t>Daire Başkanı</a:t>
          </a:r>
        </a:p>
      </dsp:txBody>
      <dsp:txXfrm>
        <a:off x="3192878" y="765664"/>
        <a:ext cx="1319099" cy="659549"/>
      </dsp:txXfrm>
    </dsp:sp>
    <dsp:sp modelId="{5EC52D3E-EFF9-4F43-B403-275765EFAF0C}">
      <dsp:nvSpPr>
        <dsp:cNvPr id="0" name=""/>
        <dsp:cNvSpPr/>
      </dsp:nvSpPr>
      <dsp:spPr>
        <a:xfrm>
          <a:off x="658" y="2638785"/>
          <a:ext cx="1319099" cy="65954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tr-TR" sz="1000" kern="1200" dirty="0"/>
            <a:t>Fatih SAİNKAPLAN</a:t>
          </a:r>
        </a:p>
        <a:p>
          <a:pPr marL="0" lvl="0" indent="0" algn="ctr" defTabSz="444500">
            <a:lnSpc>
              <a:spcPct val="90000"/>
            </a:lnSpc>
            <a:spcBef>
              <a:spcPct val="0"/>
            </a:spcBef>
            <a:spcAft>
              <a:spcPct val="35000"/>
            </a:spcAft>
            <a:buNone/>
          </a:pPr>
          <a:r>
            <a:rPr lang="tr-TR" sz="1000" kern="1200" dirty="0"/>
            <a:t>Bilgisayar İşletmeni</a:t>
          </a:r>
        </a:p>
      </dsp:txBody>
      <dsp:txXfrm>
        <a:off x="658" y="2638785"/>
        <a:ext cx="1319099" cy="659549"/>
      </dsp:txXfrm>
    </dsp:sp>
    <dsp:sp modelId="{A322D726-B0D5-46D6-88D2-0B531DF22B20}">
      <dsp:nvSpPr>
        <dsp:cNvPr id="0" name=""/>
        <dsp:cNvSpPr/>
      </dsp:nvSpPr>
      <dsp:spPr>
        <a:xfrm>
          <a:off x="1596768" y="2638785"/>
          <a:ext cx="1319099" cy="65954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tr-TR" sz="1000" kern="1200" dirty="0"/>
            <a:t>Özge BACAKSIZ</a:t>
          </a:r>
        </a:p>
        <a:p>
          <a:pPr marL="0" lvl="0" indent="0" algn="ctr" defTabSz="444500">
            <a:lnSpc>
              <a:spcPct val="90000"/>
            </a:lnSpc>
            <a:spcBef>
              <a:spcPct val="0"/>
            </a:spcBef>
            <a:spcAft>
              <a:spcPct val="35000"/>
            </a:spcAft>
            <a:buNone/>
          </a:pPr>
          <a:r>
            <a:rPr lang="tr-TR" sz="1000" kern="1200" dirty="0"/>
            <a:t>Bilgisayar İşletmeni</a:t>
          </a:r>
        </a:p>
      </dsp:txBody>
      <dsp:txXfrm>
        <a:off x="1596768" y="2638785"/>
        <a:ext cx="1319099" cy="659549"/>
      </dsp:txXfrm>
    </dsp:sp>
    <dsp:sp modelId="{BD281771-613F-4ED0-8140-FC17F5C31D74}">
      <dsp:nvSpPr>
        <dsp:cNvPr id="0" name=""/>
        <dsp:cNvSpPr/>
      </dsp:nvSpPr>
      <dsp:spPr>
        <a:xfrm>
          <a:off x="3192878" y="2638785"/>
          <a:ext cx="1319099" cy="65954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tr-TR" sz="1000" kern="1200" dirty="0"/>
            <a:t>Recep COŞGUN</a:t>
          </a:r>
        </a:p>
        <a:p>
          <a:pPr marL="0" lvl="0" indent="0" algn="ctr" defTabSz="444500">
            <a:lnSpc>
              <a:spcPct val="90000"/>
            </a:lnSpc>
            <a:spcBef>
              <a:spcPct val="0"/>
            </a:spcBef>
            <a:spcAft>
              <a:spcPct val="35000"/>
            </a:spcAft>
            <a:buNone/>
          </a:pPr>
          <a:r>
            <a:rPr lang="tr-TR" sz="1000" kern="1200" dirty="0"/>
            <a:t>Bilgisayar İşletmeni</a:t>
          </a:r>
        </a:p>
      </dsp:txBody>
      <dsp:txXfrm>
        <a:off x="3192878" y="2638785"/>
        <a:ext cx="1319099" cy="659549"/>
      </dsp:txXfrm>
    </dsp:sp>
    <dsp:sp modelId="{D6A54568-B00F-4EBB-AC1B-1B8435ED5813}">
      <dsp:nvSpPr>
        <dsp:cNvPr id="0" name=""/>
        <dsp:cNvSpPr/>
      </dsp:nvSpPr>
      <dsp:spPr>
        <a:xfrm>
          <a:off x="4788988" y="2638785"/>
          <a:ext cx="1319099" cy="65954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tr-TR" sz="1000" kern="1200" dirty="0"/>
            <a:t>Abdullah GÖKÇEK</a:t>
          </a:r>
        </a:p>
        <a:p>
          <a:pPr marL="0" lvl="0" indent="0" algn="ctr" defTabSz="444500">
            <a:lnSpc>
              <a:spcPct val="90000"/>
            </a:lnSpc>
            <a:spcBef>
              <a:spcPct val="0"/>
            </a:spcBef>
            <a:spcAft>
              <a:spcPct val="35000"/>
            </a:spcAft>
            <a:buNone/>
          </a:pPr>
          <a:r>
            <a:rPr lang="tr-TR" sz="1000" kern="1200" dirty="0"/>
            <a:t>Bilgisayar İşletmeni</a:t>
          </a:r>
        </a:p>
      </dsp:txBody>
      <dsp:txXfrm>
        <a:off x="4788988" y="2638785"/>
        <a:ext cx="1319099" cy="659549"/>
      </dsp:txXfrm>
    </dsp:sp>
    <dsp:sp modelId="{21AD5623-47BE-4A90-8E43-51ADC61A460F}">
      <dsp:nvSpPr>
        <dsp:cNvPr id="0" name=""/>
        <dsp:cNvSpPr/>
      </dsp:nvSpPr>
      <dsp:spPr>
        <a:xfrm>
          <a:off x="6385098" y="2638785"/>
          <a:ext cx="1319099" cy="65954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tr-TR" sz="1000" kern="1200" dirty="0"/>
            <a:t>Gözde HALİFEGİL</a:t>
          </a:r>
        </a:p>
        <a:p>
          <a:pPr marL="0" lvl="0" indent="0" algn="ctr" defTabSz="444500">
            <a:lnSpc>
              <a:spcPct val="90000"/>
            </a:lnSpc>
            <a:spcBef>
              <a:spcPct val="0"/>
            </a:spcBef>
            <a:spcAft>
              <a:spcPct val="35000"/>
            </a:spcAft>
            <a:buNone/>
          </a:pPr>
          <a:r>
            <a:rPr lang="tr-TR" sz="1000" kern="1200" dirty="0"/>
            <a:t>Memur</a:t>
          </a:r>
        </a:p>
      </dsp:txBody>
      <dsp:txXfrm>
        <a:off x="6385098" y="2638785"/>
        <a:ext cx="1319099" cy="659549"/>
      </dsp:txXfrm>
    </dsp:sp>
    <dsp:sp modelId="{405FF702-1D77-4DD9-B939-EB7901FDDA9B}">
      <dsp:nvSpPr>
        <dsp:cNvPr id="0" name=""/>
        <dsp:cNvSpPr/>
      </dsp:nvSpPr>
      <dsp:spPr>
        <a:xfrm>
          <a:off x="2394823" y="1702225"/>
          <a:ext cx="1319099" cy="65954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tr-TR" sz="1000" kern="1200" dirty="0"/>
            <a:t>Dr. Ahmet Durmuş TAŞDEMİR</a:t>
          </a:r>
        </a:p>
        <a:p>
          <a:pPr marL="0" lvl="0" indent="0" algn="ctr" defTabSz="444500">
            <a:lnSpc>
              <a:spcPct val="90000"/>
            </a:lnSpc>
            <a:spcBef>
              <a:spcPct val="0"/>
            </a:spcBef>
            <a:spcAft>
              <a:spcPct val="35000"/>
            </a:spcAft>
            <a:buNone/>
          </a:pPr>
          <a:r>
            <a:rPr lang="tr-TR" sz="1000" kern="1200" dirty="0"/>
            <a:t>Şube Müdürü </a:t>
          </a:r>
        </a:p>
      </dsp:txBody>
      <dsp:txXfrm>
        <a:off x="2394823" y="1702225"/>
        <a:ext cx="1319099" cy="659549"/>
      </dsp:txXfrm>
    </dsp:sp>
    <dsp:sp modelId="{965BC993-9DB9-4F2E-B5D7-14DA0EBE060A}">
      <dsp:nvSpPr>
        <dsp:cNvPr id="0" name=""/>
        <dsp:cNvSpPr/>
      </dsp:nvSpPr>
      <dsp:spPr>
        <a:xfrm>
          <a:off x="3990933" y="1702225"/>
          <a:ext cx="1319099" cy="65954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tr-TR" sz="1000" kern="1200" dirty="0"/>
            <a:t>Seda KOTAN</a:t>
          </a:r>
        </a:p>
        <a:p>
          <a:pPr marL="0" lvl="0" indent="0" algn="ctr" defTabSz="444500">
            <a:lnSpc>
              <a:spcPct val="90000"/>
            </a:lnSpc>
            <a:spcBef>
              <a:spcPct val="0"/>
            </a:spcBef>
            <a:spcAft>
              <a:spcPct val="35000"/>
            </a:spcAft>
            <a:buNone/>
          </a:pPr>
          <a:r>
            <a:rPr lang="tr-TR" sz="1000" kern="1200" dirty="0"/>
            <a:t>Şef</a:t>
          </a:r>
        </a:p>
        <a:p>
          <a:pPr marL="0" lvl="0" indent="0" algn="ctr" defTabSz="444500">
            <a:lnSpc>
              <a:spcPct val="90000"/>
            </a:lnSpc>
            <a:spcBef>
              <a:spcPct val="0"/>
            </a:spcBef>
            <a:spcAft>
              <a:spcPct val="35000"/>
            </a:spcAft>
            <a:buNone/>
          </a:pPr>
          <a:r>
            <a:rPr lang="tr-TR" sz="1000" kern="1200" dirty="0"/>
            <a:t>Şube Müdürü V.</a:t>
          </a:r>
        </a:p>
      </dsp:txBody>
      <dsp:txXfrm>
        <a:off x="3990933" y="1702225"/>
        <a:ext cx="1319099" cy="65954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0FE256-D1C8-49F1-9F79-52FC78D1959F}" type="datetimeFigureOut">
              <a:rPr lang="tr-TR" smtClean="0"/>
              <a:t>18.09.2024</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15B942-A9A2-4831-9798-0A9700717C77}" type="slidenum">
              <a:rPr lang="tr-TR" smtClean="0"/>
              <a:t>‹#›</a:t>
            </a:fld>
            <a:endParaRPr lang="tr-TR"/>
          </a:p>
        </p:txBody>
      </p:sp>
    </p:spTree>
    <p:extLst>
      <p:ext uri="{BB962C8B-B14F-4D97-AF65-F5344CB8AC3E}">
        <p14:creationId xmlns:p14="http://schemas.microsoft.com/office/powerpoint/2010/main" val="4082585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915B942-A9A2-4831-9798-0A9700717C77}" type="slidenum">
              <a:rPr lang="tr-TR" smtClean="0"/>
              <a:t>10</a:t>
            </a:fld>
            <a:endParaRPr lang="tr-TR"/>
          </a:p>
        </p:txBody>
      </p:sp>
    </p:spTree>
    <p:extLst>
      <p:ext uri="{BB962C8B-B14F-4D97-AF65-F5344CB8AC3E}">
        <p14:creationId xmlns:p14="http://schemas.microsoft.com/office/powerpoint/2010/main" val="3346748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915B942-A9A2-4831-9798-0A9700717C77}" type="slidenum">
              <a:rPr lang="tr-TR" smtClean="0"/>
              <a:t>11</a:t>
            </a:fld>
            <a:endParaRPr lang="tr-TR"/>
          </a:p>
        </p:txBody>
      </p:sp>
    </p:spTree>
    <p:extLst>
      <p:ext uri="{BB962C8B-B14F-4D97-AF65-F5344CB8AC3E}">
        <p14:creationId xmlns:p14="http://schemas.microsoft.com/office/powerpoint/2010/main" val="4227508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915B942-A9A2-4831-9798-0A9700717C77}" type="slidenum">
              <a:rPr lang="tr-TR" smtClean="0"/>
              <a:t>17</a:t>
            </a:fld>
            <a:endParaRPr lang="tr-TR"/>
          </a:p>
        </p:txBody>
      </p:sp>
    </p:spTree>
    <p:extLst>
      <p:ext uri="{BB962C8B-B14F-4D97-AF65-F5344CB8AC3E}">
        <p14:creationId xmlns:p14="http://schemas.microsoft.com/office/powerpoint/2010/main" val="345800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915B942-A9A2-4831-9798-0A9700717C77}" type="slidenum">
              <a:rPr lang="tr-TR" smtClean="0"/>
              <a:t>18</a:t>
            </a:fld>
            <a:endParaRPr lang="tr-TR"/>
          </a:p>
        </p:txBody>
      </p:sp>
    </p:spTree>
    <p:extLst>
      <p:ext uri="{BB962C8B-B14F-4D97-AF65-F5344CB8AC3E}">
        <p14:creationId xmlns:p14="http://schemas.microsoft.com/office/powerpoint/2010/main" val="111144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915B942-A9A2-4831-9798-0A9700717C77}" type="slidenum">
              <a:rPr lang="tr-TR" smtClean="0"/>
              <a:t>19</a:t>
            </a:fld>
            <a:endParaRPr lang="tr-TR"/>
          </a:p>
        </p:txBody>
      </p:sp>
    </p:spTree>
    <p:extLst>
      <p:ext uri="{BB962C8B-B14F-4D97-AF65-F5344CB8AC3E}">
        <p14:creationId xmlns:p14="http://schemas.microsoft.com/office/powerpoint/2010/main" val="598009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18.09.2024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18.09.2024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18.09.2024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18.09.2024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18.09.2024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A23720DD-5B6D-40BF-8493-A6B52D484E6B}" type="datetimeFigureOut">
              <a:rPr lang="tr-TR" smtClean="0"/>
              <a:t>18.09.2024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A23720DD-5B6D-40BF-8493-A6B52D484E6B}" type="datetimeFigureOut">
              <a:rPr lang="tr-TR" smtClean="0"/>
              <a:t>18.09.2024</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A23720DD-5B6D-40BF-8493-A6B52D484E6B}" type="datetimeFigureOut">
              <a:rPr lang="tr-TR" smtClean="0"/>
              <a:t>18.09.2024</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18.09.2024</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18.09.2024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18.09.2024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18.09.2024</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package" Target="../embeddings/Microsoft_Excel_Worksheet.xlsx"/><Relationship Id="rId7" Type="http://schemas.openxmlformats.org/officeDocument/2006/relationships/package" Target="../embeddings/Microsoft_Excel_Worksheet2.xlsx"/><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package" Target="../embeddings/Microsoft_Excel_Worksheet1.xlsx"/><Relationship Id="rId4" Type="http://schemas.openxmlformats.org/officeDocument/2006/relationships/image" Target="../media/image5.emf"/></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B60E412A-D909-1DEE-650D-071AE72BE3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09" y="0"/>
            <a:ext cx="9920102" cy="7006002"/>
          </a:xfrm>
          <a:prstGeom prst="rect">
            <a:avLst/>
          </a:prstGeom>
        </p:spPr>
      </p:pic>
      <p:sp>
        <p:nvSpPr>
          <p:cNvPr id="3" name="Metin kutusu 2">
            <a:extLst>
              <a:ext uri="{FF2B5EF4-FFF2-40B4-BE49-F238E27FC236}">
                <a16:creationId xmlns:a16="http://schemas.microsoft.com/office/drawing/2014/main" id="{2D8D741E-157A-E29E-BE4F-E86EFE17C4D9}"/>
              </a:ext>
            </a:extLst>
          </p:cNvPr>
          <p:cNvSpPr txBox="1"/>
          <p:nvPr/>
        </p:nvSpPr>
        <p:spPr>
          <a:xfrm>
            <a:off x="1466662" y="1371598"/>
            <a:ext cx="7632072" cy="1754326"/>
          </a:xfrm>
          <a:prstGeom prst="rect">
            <a:avLst/>
          </a:prstGeom>
          <a:noFill/>
        </p:spPr>
        <p:txBody>
          <a:bodyPr wrap="square" rtlCol="0">
            <a:spAutoFit/>
          </a:bodyPr>
          <a:lstStyle/>
          <a:p>
            <a:pPr algn="ctr"/>
            <a:r>
              <a:rPr lang="tr-TR" sz="5400" b="1" dirty="0">
                <a:solidFill>
                  <a:srgbClr val="681D44"/>
                </a:solidFill>
              </a:rPr>
              <a:t>ÖĞRENCİ İŞLERİ DAİRESİ BAŞKANLIĞI</a:t>
            </a:r>
          </a:p>
        </p:txBody>
      </p:sp>
    </p:spTree>
    <p:extLst>
      <p:ext uri="{BB962C8B-B14F-4D97-AF65-F5344CB8AC3E}">
        <p14:creationId xmlns:p14="http://schemas.microsoft.com/office/powerpoint/2010/main" val="1068558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Screen Shot 2016-04-22 at 11.10.5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0175"/>
            <a:ext cx="9144000" cy="696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ikdörtgen 1"/>
          <p:cNvSpPr>
            <a:spLocks noChangeArrowheads="1"/>
          </p:cNvSpPr>
          <p:nvPr/>
        </p:nvSpPr>
        <p:spPr bwMode="auto">
          <a:xfrm>
            <a:off x="2711464" y="631825"/>
            <a:ext cx="36168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None/>
            </a:pPr>
            <a:r>
              <a:rPr lang="tr-TR" sz="1800" cap="small" dirty="0"/>
              <a:t>ÖĞRENCİ İŞLERİ DAİRESİ BAŞKANLIĞI</a:t>
            </a:r>
          </a:p>
        </p:txBody>
      </p:sp>
      <p:sp>
        <p:nvSpPr>
          <p:cNvPr id="6" name="Dikdörtgen 5"/>
          <p:cNvSpPr/>
          <p:nvPr/>
        </p:nvSpPr>
        <p:spPr>
          <a:xfrm>
            <a:off x="2286000" y="6129425"/>
            <a:ext cx="4572000" cy="307777"/>
          </a:xfrm>
          <a:prstGeom prst="rect">
            <a:avLst/>
          </a:prstGeom>
        </p:spPr>
        <p:txBody>
          <a:bodyPr>
            <a:spAutoFit/>
          </a:bodyPr>
          <a:lstStyle/>
          <a:p>
            <a:pPr algn="ctr"/>
            <a:r>
              <a:rPr lang="tr-TR" sz="1400" b="1" dirty="0"/>
              <a:t>Tablo 4.</a:t>
            </a:r>
            <a:r>
              <a:rPr lang="tr-TR" sz="1400" dirty="0"/>
              <a:t> Öğrenci Kontenjanları ve Doluluk Oranları</a:t>
            </a:r>
          </a:p>
        </p:txBody>
      </p:sp>
      <p:sp>
        <p:nvSpPr>
          <p:cNvPr id="7" name="Dikdörtgen 1"/>
          <p:cNvSpPr>
            <a:spLocks noChangeArrowheads="1"/>
          </p:cNvSpPr>
          <p:nvPr/>
        </p:nvSpPr>
        <p:spPr bwMode="auto">
          <a:xfrm>
            <a:off x="2848450" y="968891"/>
            <a:ext cx="340971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None/>
            </a:pPr>
            <a:r>
              <a:rPr lang="tr-TR" sz="1600" dirty="0"/>
              <a:t>4. </a:t>
            </a:r>
            <a:r>
              <a:rPr lang="tr-TR" sz="1400" dirty="0">
                <a:latin typeface="+mn-lt"/>
                <a:ea typeface="+mn-ea"/>
              </a:rPr>
              <a:t>Öğrenci Kontenjanları ve Doluluk Oranları</a:t>
            </a:r>
          </a:p>
        </p:txBody>
      </p:sp>
      <p:graphicFrame>
        <p:nvGraphicFramePr>
          <p:cNvPr id="9" name="Tablo 8">
            <a:extLst>
              <a:ext uri="{FF2B5EF4-FFF2-40B4-BE49-F238E27FC236}">
                <a16:creationId xmlns:a16="http://schemas.microsoft.com/office/drawing/2014/main" id="{1F35FEC5-DFDB-43EB-80E4-27583A21AED5}"/>
              </a:ext>
            </a:extLst>
          </p:cNvPr>
          <p:cNvGraphicFramePr>
            <a:graphicFrameLocks noGrp="1"/>
          </p:cNvGraphicFramePr>
          <p:nvPr>
            <p:extLst>
              <p:ext uri="{D42A27DB-BD31-4B8C-83A1-F6EECF244321}">
                <p14:modId xmlns:p14="http://schemas.microsoft.com/office/powerpoint/2010/main" val="4193523764"/>
              </p:ext>
            </p:extLst>
          </p:nvPr>
        </p:nvGraphicFramePr>
        <p:xfrm>
          <a:off x="1043608" y="1642354"/>
          <a:ext cx="7272810" cy="3461334"/>
        </p:xfrm>
        <a:graphic>
          <a:graphicData uri="http://schemas.openxmlformats.org/drawingml/2006/table">
            <a:tbl>
              <a:tblPr firstRow="1" firstCol="1" bandRow="1" bandCol="1"/>
              <a:tblGrid>
                <a:gridCol w="1454562">
                  <a:extLst>
                    <a:ext uri="{9D8B030D-6E8A-4147-A177-3AD203B41FA5}">
                      <a16:colId xmlns:a16="http://schemas.microsoft.com/office/drawing/2014/main" val="1290898286"/>
                    </a:ext>
                  </a:extLst>
                </a:gridCol>
                <a:gridCol w="1454562">
                  <a:extLst>
                    <a:ext uri="{9D8B030D-6E8A-4147-A177-3AD203B41FA5}">
                      <a16:colId xmlns:a16="http://schemas.microsoft.com/office/drawing/2014/main" val="1145155848"/>
                    </a:ext>
                  </a:extLst>
                </a:gridCol>
                <a:gridCol w="1454562">
                  <a:extLst>
                    <a:ext uri="{9D8B030D-6E8A-4147-A177-3AD203B41FA5}">
                      <a16:colId xmlns:a16="http://schemas.microsoft.com/office/drawing/2014/main" val="1022918818"/>
                    </a:ext>
                  </a:extLst>
                </a:gridCol>
                <a:gridCol w="1454562">
                  <a:extLst>
                    <a:ext uri="{9D8B030D-6E8A-4147-A177-3AD203B41FA5}">
                      <a16:colId xmlns:a16="http://schemas.microsoft.com/office/drawing/2014/main" val="1333698866"/>
                    </a:ext>
                  </a:extLst>
                </a:gridCol>
                <a:gridCol w="1454562">
                  <a:extLst>
                    <a:ext uri="{9D8B030D-6E8A-4147-A177-3AD203B41FA5}">
                      <a16:colId xmlns:a16="http://schemas.microsoft.com/office/drawing/2014/main" val="2624992339"/>
                    </a:ext>
                  </a:extLst>
                </a:gridCol>
              </a:tblGrid>
              <a:tr h="539675">
                <a:tc>
                  <a:txBody>
                    <a:bodyPr/>
                    <a:lstStyle/>
                    <a:p>
                      <a:pPr algn="ctr" rtl="0" fontAlgn="ctr"/>
                      <a:r>
                        <a:rPr lang="tr-TR" sz="900" b="1" i="0" u="none" strike="noStrike" dirty="0">
                          <a:solidFill>
                            <a:srgbClr val="FFFFFF"/>
                          </a:solidFill>
                          <a:effectLst/>
                          <a:latin typeface="Times New Roman" panose="02020603050405020304" pitchFamily="18" charset="0"/>
                        </a:rPr>
                        <a:t>2023</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81E46"/>
                    </a:solidFill>
                  </a:tcPr>
                </a:tc>
                <a:tc>
                  <a:txBody>
                    <a:bodyPr/>
                    <a:lstStyle/>
                    <a:p>
                      <a:pPr algn="ctr" rtl="0" fontAlgn="ctr"/>
                      <a:r>
                        <a:rPr lang="tr-TR" sz="900" b="1" i="0" u="none" strike="noStrike" dirty="0">
                          <a:solidFill>
                            <a:srgbClr val="FFFFFF"/>
                          </a:solidFill>
                          <a:effectLst/>
                          <a:latin typeface="Times New Roman" panose="02020603050405020304" pitchFamily="18" charset="0"/>
                        </a:rPr>
                        <a:t>ÖSS Kontenjanı(*)</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81E46"/>
                    </a:solidFill>
                  </a:tcPr>
                </a:tc>
                <a:tc>
                  <a:txBody>
                    <a:bodyPr/>
                    <a:lstStyle/>
                    <a:p>
                      <a:pPr algn="ctr" rtl="0" fontAlgn="ctr"/>
                      <a:r>
                        <a:rPr lang="tr-TR" sz="900" b="1" i="0" u="none" strike="noStrike" dirty="0">
                          <a:solidFill>
                            <a:srgbClr val="FFFFFF"/>
                          </a:solidFill>
                          <a:effectLst/>
                          <a:latin typeface="Times New Roman" panose="02020603050405020304" pitchFamily="18" charset="0"/>
                        </a:rPr>
                        <a:t>ÖSS Sonucu Kayıt Yaptıran</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81E46"/>
                    </a:solidFill>
                  </a:tcPr>
                </a:tc>
                <a:tc>
                  <a:txBody>
                    <a:bodyPr/>
                    <a:lstStyle/>
                    <a:p>
                      <a:pPr algn="ctr" rtl="0" fontAlgn="ctr"/>
                      <a:r>
                        <a:rPr lang="tr-TR" sz="900" b="1" i="0" u="none" strike="noStrike" dirty="0">
                          <a:solidFill>
                            <a:srgbClr val="FFFFFF"/>
                          </a:solidFill>
                          <a:effectLst/>
                          <a:latin typeface="Times New Roman" panose="02020603050405020304" pitchFamily="18" charset="0"/>
                        </a:rPr>
                        <a:t>Boş Kalan Kontenjan</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81E46"/>
                    </a:solidFill>
                  </a:tcPr>
                </a:tc>
                <a:tc>
                  <a:txBody>
                    <a:bodyPr/>
                    <a:lstStyle/>
                    <a:p>
                      <a:pPr algn="ctr" rtl="0" fontAlgn="ctr"/>
                      <a:r>
                        <a:rPr lang="tr-TR" sz="900" b="1" i="0" u="none" strike="noStrike" dirty="0">
                          <a:solidFill>
                            <a:srgbClr val="FFFFFF"/>
                          </a:solidFill>
                          <a:effectLst/>
                          <a:latin typeface="Times New Roman" panose="02020603050405020304" pitchFamily="18" charset="0"/>
                        </a:rPr>
                        <a:t>Doluluk Oranı(%)</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81E46"/>
                    </a:solidFill>
                  </a:tcPr>
                </a:tc>
                <a:extLst>
                  <a:ext uri="{0D108BD9-81ED-4DB2-BD59-A6C34878D82A}">
                    <a16:rowId xmlns:a16="http://schemas.microsoft.com/office/drawing/2014/main" val="4270047360"/>
                  </a:ext>
                </a:extLst>
              </a:tr>
              <a:tr h="459724">
                <a:tc>
                  <a:txBody>
                    <a:bodyPr/>
                    <a:lstStyle/>
                    <a:p>
                      <a:pPr algn="l" rtl="0" fontAlgn="ctr"/>
                      <a:r>
                        <a:rPr lang="tr-TR" sz="900" b="0" i="0" u="none" strike="noStrike" dirty="0">
                          <a:solidFill>
                            <a:srgbClr val="551334"/>
                          </a:solidFill>
                          <a:effectLst/>
                          <a:latin typeface="Times New Roman" panose="02020603050405020304" pitchFamily="18" charset="0"/>
                        </a:rPr>
                        <a:t>Siyasal Bilgiler Fakültesi</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900" b="0" i="0" u="none" strike="noStrike" dirty="0">
                          <a:solidFill>
                            <a:srgbClr val="551334"/>
                          </a:solidFill>
                          <a:effectLst/>
                          <a:latin typeface="Times New Roman" panose="02020603050405020304" pitchFamily="18" charset="0"/>
                        </a:rPr>
                        <a:t>240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900" b="0" i="0" u="none" strike="noStrike" dirty="0">
                          <a:solidFill>
                            <a:srgbClr val="551334"/>
                          </a:solidFill>
                          <a:effectLst/>
                          <a:latin typeface="Times New Roman" panose="02020603050405020304" pitchFamily="18" charset="0"/>
                        </a:rPr>
                        <a:t>240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900" b="0" i="0" u="none" strike="noStrike" dirty="0">
                          <a:solidFill>
                            <a:srgbClr val="551334"/>
                          </a:solidFill>
                          <a:effectLst/>
                          <a:latin typeface="Times New Roman" panose="02020603050405020304" pitchFamily="18" charset="0"/>
                        </a:rPr>
                        <a:t>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900" b="0" i="0" u="none" strike="noStrike" dirty="0">
                          <a:solidFill>
                            <a:srgbClr val="551334"/>
                          </a:solidFill>
                          <a:effectLst/>
                          <a:latin typeface="Times New Roman" panose="02020603050405020304" pitchFamily="18" charset="0"/>
                        </a:rPr>
                        <a:t>%100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0038703"/>
                  </a:ext>
                </a:extLst>
              </a:tr>
              <a:tr h="492387">
                <a:tc>
                  <a:txBody>
                    <a:bodyPr/>
                    <a:lstStyle/>
                    <a:p>
                      <a:pPr algn="l" rtl="0" fontAlgn="ctr"/>
                      <a:r>
                        <a:rPr lang="tr-TR" sz="900" b="0" i="0" u="none" strike="noStrike" dirty="0">
                          <a:solidFill>
                            <a:srgbClr val="551334"/>
                          </a:solidFill>
                          <a:effectLst/>
                          <a:latin typeface="Times New Roman" panose="02020603050405020304" pitchFamily="18" charset="0"/>
                        </a:rPr>
                        <a:t>Yabancı Diller Fakültesi</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900" b="0" i="0" u="none" strike="noStrike" dirty="0">
                          <a:solidFill>
                            <a:srgbClr val="551334"/>
                          </a:solidFill>
                          <a:effectLst/>
                          <a:latin typeface="Times New Roman" panose="02020603050405020304" pitchFamily="18" charset="0"/>
                        </a:rPr>
                        <a:t>140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900" b="0" i="0" u="none" strike="noStrike" dirty="0">
                          <a:solidFill>
                            <a:srgbClr val="551334"/>
                          </a:solidFill>
                          <a:effectLst/>
                          <a:latin typeface="Times New Roman" panose="02020603050405020304" pitchFamily="18" charset="0"/>
                        </a:rPr>
                        <a:t>140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900" b="0" i="0" u="none" strike="noStrike" dirty="0">
                          <a:solidFill>
                            <a:srgbClr val="551334"/>
                          </a:solidFill>
                          <a:effectLst/>
                          <a:latin typeface="Times New Roman" panose="02020603050405020304" pitchFamily="18" charset="0"/>
                        </a:rPr>
                        <a:t>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900" b="0" i="0" u="none" strike="noStrike" dirty="0">
                          <a:solidFill>
                            <a:srgbClr val="551334"/>
                          </a:solidFill>
                          <a:effectLst/>
                          <a:latin typeface="Times New Roman" panose="02020603050405020304" pitchFamily="18" charset="0"/>
                        </a:rPr>
                        <a:t>%100</a:t>
                      </a:r>
                    </a:p>
                    <a:p>
                      <a:pPr algn="ctr" rtl="0" fontAlgn="ctr"/>
                      <a:endParaRPr lang="tr-TR" sz="900" b="0" i="0" u="none" strike="noStrike" dirty="0">
                        <a:solidFill>
                          <a:srgbClr val="551334"/>
                        </a:solidFill>
                        <a:effectLst/>
                        <a:latin typeface="Times New Roman" panose="02020603050405020304" pitchFamily="18" charset="0"/>
                      </a:endParaRP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7026118"/>
                  </a:ext>
                </a:extLst>
              </a:tr>
              <a:tr h="492387">
                <a:tc>
                  <a:txBody>
                    <a:bodyPr/>
                    <a:lstStyle/>
                    <a:p>
                      <a:pPr algn="l" rtl="0" fontAlgn="ctr"/>
                      <a:r>
                        <a:rPr lang="tr-TR" sz="900" b="0" i="0" u="none" strike="noStrike" dirty="0">
                          <a:solidFill>
                            <a:srgbClr val="551334"/>
                          </a:solidFill>
                          <a:effectLst/>
                          <a:latin typeface="Times New Roman" panose="02020603050405020304" pitchFamily="18" charset="0"/>
                        </a:rPr>
                        <a:t>Hukuk Fakültesi</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900" b="0" i="0" u="none" strike="noStrike" dirty="0">
                          <a:solidFill>
                            <a:srgbClr val="551334"/>
                          </a:solidFill>
                          <a:effectLst/>
                          <a:latin typeface="Times New Roman" panose="02020603050405020304" pitchFamily="18" charset="0"/>
                        </a:rPr>
                        <a:t>100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900" b="0" i="0" u="none" strike="noStrike" dirty="0">
                          <a:solidFill>
                            <a:srgbClr val="551334"/>
                          </a:solidFill>
                          <a:effectLst/>
                          <a:latin typeface="Times New Roman" panose="02020603050405020304" pitchFamily="18" charset="0"/>
                        </a:rPr>
                        <a:t>100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900" b="0" i="0" u="none" strike="noStrike" dirty="0">
                          <a:solidFill>
                            <a:srgbClr val="551334"/>
                          </a:solidFill>
                          <a:effectLst/>
                          <a:latin typeface="Times New Roman" panose="02020603050405020304" pitchFamily="18" charset="0"/>
                        </a:rPr>
                        <a:t>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900" b="0" i="0" u="none" strike="noStrike" dirty="0">
                          <a:solidFill>
                            <a:srgbClr val="551334"/>
                          </a:solidFill>
                          <a:effectLst/>
                          <a:latin typeface="Times New Roman" panose="02020603050405020304" pitchFamily="18" charset="0"/>
                        </a:rPr>
                        <a:t>%100</a:t>
                      </a:r>
                    </a:p>
                    <a:p>
                      <a:pPr algn="ctr" rtl="0" fontAlgn="ctr"/>
                      <a:endParaRPr lang="tr-TR" sz="900" b="0" i="0" u="none" strike="noStrike" dirty="0">
                        <a:solidFill>
                          <a:srgbClr val="551334"/>
                        </a:solidFill>
                        <a:effectLst/>
                        <a:latin typeface="Times New Roman" panose="02020603050405020304" pitchFamily="18" charset="0"/>
                      </a:endParaRP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0035592"/>
                  </a:ext>
                </a:extLst>
              </a:tr>
              <a:tr h="492387">
                <a:tc>
                  <a:txBody>
                    <a:bodyPr/>
                    <a:lstStyle/>
                    <a:p>
                      <a:pPr algn="l" rtl="0" fontAlgn="ctr"/>
                      <a:r>
                        <a:rPr lang="tr-TR" sz="900" b="0" i="0" u="none" strike="noStrike" dirty="0">
                          <a:solidFill>
                            <a:srgbClr val="551334"/>
                          </a:solidFill>
                          <a:effectLst/>
                          <a:latin typeface="Times New Roman" panose="02020603050405020304" pitchFamily="18" charset="0"/>
                        </a:rPr>
                        <a:t>Sosyal ve Beşeri Bilimler Fakültesi</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900" b="0" i="0" u="none" strike="noStrike" dirty="0">
                          <a:solidFill>
                            <a:srgbClr val="551334"/>
                          </a:solidFill>
                          <a:effectLst/>
                          <a:latin typeface="Times New Roman" panose="02020603050405020304" pitchFamily="18" charset="0"/>
                        </a:rPr>
                        <a:t>250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900" b="0" i="0" u="none" strike="noStrike" dirty="0">
                          <a:solidFill>
                            <a:srgbClr val="551334"/>
                          </a:solidFill>
                          <a:effectLst/>
                          <a:latin typeface="Times New Roman" panose="02020603050405020304" pitchFamily="18" charset="0"/>
                        </a:rPr>
                        <a:t>250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900" b="0" i="0" u="none" strike="noStrike" dirty="0">
                          <a:solidFill>
                            <a:srgbClr val="551334"/>
                          </a:solidFill>
                          <a:effectLst/>
                          <a:latin typeface="Times New Roman" panose="02020603050405020304" pitchFamily="18" charset="0"/>
                        </a:rPr>
                        <a:t>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900" b="0" i="0" u="none" strike="noStrike" dirty="0">
                          <a:solidFill>
                            <a:srgbClr val="551334"/>
                          </a:solidFill>
                          <a:effectLst/>
                          <a:latin typeface="Times New Roman" panose="02020603050405020304" pitchFamily="18" charset="0"/>
                        </a:rPr>
                        <a:t>%100</a:t>
                      </a:r>
                    </a:p>
                    <a:p>
                      <a:pPr algn="ctr" rtl="0" fontAlgn="ctr"/>
                      <a:endParaRPr lang="tr-TR" sz="900" b="0" i="0" u="none" strike="noStrike" dirty="0">
                        <a:solidFill>
                          <a:srgbClr val="551334"/>
                        </a:solidFill>
                        <a:effectLst/>
                        <a:latin typeface="Times New Roman" panose="02020603050405020304" pitchFamily="18" charset="0"/>
                      </a:endParaRP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3110886"/>
                  </a:ext>
                </a:extLst>
              </a:tr>
              <a:tr h="492387">
                <a:tc>
                  <a:txBody>
                    <a:bodyPr/>
                    <a:lstStyle/>
                    <a:p>
                      <a:pPr algn="l" rtl="0" fontAlgn="ctr"/>
                      <a:r>
                        <a:rPr lang="tr-TR" sz="900" b="0" i="0" u="none" strike="noStrike" dirty="0">
                          <a:solidFill>
                            <a:srgbClr val="551334"/>
                          </a:solidFill>
                          <a:effectLst/>
                          <a:latin typeface="Times New Roman" panose="02020603050405020304" pitchFamily="18" charset="0"/>
                        </a:rPr>
                        <a:t>İlahiyat Fakültesi</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900" b="0" i="0" u="none" strike="noStrike" dirty="0">
                          <a:solidFill>
                            <a:srgbClr val="551334"/>
                          </a:solidFill>
                          <a:effectLst/>
                          <a:latin typeface="Times New Roman" panose="02020603050405020304" pitchFamily="18" charset="0"/>
                        </a:rPr>
                        <a:t>80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900" b="0" i="0" u="none" strike="noStrike" dirty="0">
                          <a:solidFill>
                            <a:srgbClr val="551334"/>
                          </a:solidFill>
                          <a:effectLst/>
                          <a:latin typeface="Times New Roman" panose="02020603050405020304" pitchFamily="18" charset="0"/>
                        </a:rPr>
                        <a:t>80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900" b="0" i="0" u="none" strike="noStrike" dirty="0">
                          <a:solidFill>
                            <a:srgbClr val="551334"/>
                          </a:solidFill>
                          <a:effectLst/>
                          <a:latin typeface="Times New Roman" panose="02020603050405020304" pitchFamily="18" charset="0"/>
                        </a:rPr>
                        <a:t>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900" b="0" i="0" u="none" strike="noStrike" dirty="0">
                          <a:solidFill>
                            <a:srgbClr val="551334"/>
                          </a:solidFill>
                          <a:effectLst/>
                          <a:latin typeface="Times New Roman" panose="02020603050405020304" pitchFamily="18" charset="0"/>
                        </a:rPr>
                        <a:t>%100</a:t>
                      </a:r>
                    </a:p>
                    <a:p>
                      <a:pPr algn="ctr" rtl="0" fontAlgn="ctr"/>
                      <a:endParaRPr lang="tr-TR" sz="900" b="0" i="0" u="none" strike="noStrike" dirty="0">
                        <a:solidFill>
                          <a:srgbClr val="551334"/>
                        </a:solidFill>
                        <a:effectLst/>
                        <a:latin typeface="Times New Roman" panose="02020603050405020304" pitchFamily="18" charset="0"/>
                      </a:endParaRP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4502389"/>
                  </a:ext>
                </a:extLst>
              </a:tr>
              <a:tr h="492387">
                <a:tc>
                  <a:txBody>
                    <a:bodyPr/>
                    <a:lstStyle/>
                    <a:p>
                      <a:pPr algn="l" rtl="0" fontAlgn="ctr"/>
                      <a:r>
                        <a:rPr lang="tr-TR" sz="900" b="1" i="0" u="none" strike="noStrike" dirty="0">
                          <a:solidFill>
                            <a:srgbClr val="551334"/>
                          </a:solidFill>
                          <a:effectLst/>
                          <a:latin typeface="Times New Roman" panose="02020603050405020304" pitchFamily="18" charset="0"/>
                        </a:rPr>
                        <a:t>TOPLAM</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D1A9"/>
                    </a:solidFill>
                  </a:tcPr>
                </a:tc>
                <a:tc>
                  <a:txBody>
                    <a:bodyPr/>
                    <a:lstStyle/>
                    <a:p>
                      <a:pPr algn="ctr" rtl="0" fontAlgn="ctr"/>
                      <a:r>
                        <a:rPr lang="tr-TR" sz="900" b="1" i="0" u="none" strike="noStrike" dirty="0">
                          <a:solidFill>
                            <a:srgbClr val="551334"/>
                          </a:solidFill>
                          <a:effectLst/>
                          <a:latin typeface="Times New Roman" panose="02020603050405020304" pitchFamily="18" charset="0"/>
                        </a:rPr>
                        <a:t>810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D1A9"/>
                    </a:solidFill>
                  </a:tcPr>
                </a:tc>
                <a:tc>
                  <a:txBody>
                    <a:bodyPr/>
                    <a:lstStyle/>
                    <a:p>
                      <a:pPr algn="ctr" rtl="0" fontAlgn="ctr"/>
                      <a:r>
                        <a:rPr lang="tr-TR" sz="900" b="1" i="0" u="none" strike="noStrike" dirty="0">
                          <a:solidFill>
                            <a:srgbClr val="551334"/>
                          </a:solidFill>
                          <a:effectLst/>
                          <a:latin typeface="Times New Roman" panose="02020603050405020304" pitchFamily="18" charset="0"/>
                        </a:rPr>
                        <a:t>810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D1A9"/>
                    </a:solidFill>
                  </a:tcPr>
                </a:tc>
                <a:tc>
                  <a:txBody>
                    <a:bodyPr/>
                    <a:lstStyle/>
                    <a:p>
                      <a:pPr algn="ctr" rtl="0" fontAlgn="ctr"/>
                      <a:r>
                        <a:rPr lang="tr-TR" sz="900" b="1" i="0" u="none" strike="noStrike" dirty="0">
                          <a:solidFill>
                            <a:srgbClr val="551334"/>
                          </a:solidFill>
                          <a:effectLst/>
                          <a:latin typeface="Times New Roman" panose="02020603050405020304" pitchFamily="18" charset="0"/>
                        </a:rPr>
                        <a:t>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D1A9"/>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900" b="0" i="0" u="none" strike="noStrike" dirty="0">
                          <a:solidFill>
                            <a:srgbClr val="551334"/>
                          </a:solidFill>
                          <a:effectLst/>
                          <a:latin typeface="Times New Roman" panose="02020603050405020304" pitchFamily="18" charset="0"/>
                        </a:rPr>
                        <a:t>%100</a:t>
                      </a:r>
                    </a:p>
                    <a:p>
                      <a:pPr algn="ctr" rtl="0" fontAlgn="ctr"/>
                      <a:endParaRPr lang="tr-TR" sz="900" b="1" i="0" u="none" strike="noStrike" dirty="0">
                        <a:solidFill>
                          <a:srgbClr val="551334"/>
                        </a:solidFill>
                        <a:effectLst/>
                        <a:latin typeface="Times New Roman" panose="02020603050405020304" pitchFamily="18" charset="0"/>
                      </a:endParaRP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D1A9"/>
                    </a:solidFill>
                  </a:tcPr>
                </a:tc>
                <a:extLst>
                  <a:ext uri="{0D108BD9-81ED-4DB2-BD59-A6C34878D82A}">
                    <a16:rowId xmlns:a16="http://schemas.microsoft.com/office/drawing/2014/main" val="4154008543"/>
                  </a:ext>
                </a:extLst>
              </a:tr>
            </a:tbl>
          </a:graphicData>
        </a:graphic>
      </p:graphicFrame>
    </p:spTree>
    <p:extLst>
      <p:ext uri="{BB962C8B-B14F-4D97-AF65-F5344CB8AC3E}">
        <p14:creationId xmlns:p14="http://schemas.microsoft.com/office/powerpoint/2010/main" val="2799728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Screen Shot 2016-04-22 at 11.10.5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0175"/>
            <a:ext cx="9144000" cy="696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ikdörtgen 1"/>
          <p:cNvSpPr>
            <a:spLocks noChangeArrowheads="1"/>
          </p:cNvSpPr>
          <p:nvPr/>
        </p:nvSpPr>
        <p:spPr bwMode="auto">
          <a:xfrm>
            <a:off x="2711464" y="631825"/>
            <a:ext cx="36168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None/>
            </a:pPr>
            <a:r>
              <a:rPr lang="tr-TR" sz="1800" cap="small" dirty="0"/>
              <a:t>ÖĞRENCİ İŞLERİ DAİRESİ BAŞKANLIĞI</a:t>
            </a:r>
          </a:p>
        </p:txBody>
      </p:sp>
      <p:sp>
        <p:nvSpPr>
          <p:cNvPr id="6" name="Dikdörtgen 5"/>
          <p:cNvSpPr/>
          <p:nvPr/>
        </p:nvSpPr>
        <p:spPr>
          <a:xfrm>
            <a:off x="2286000" y="6129425"/>
            <a:ext cx="4572000" cy="307777"/>
          </a:xfrm>
          <a:prstGeom prst="rect">
            <a:avLst/>
          </a:prstGeom>
        </p:spPr>
        <p:txBody>
          <a:bodyPr>
            <a:spAutoFit/>
          </a:bodyPr>
          <a:lstStyle/>
          <a:p>
            <a:pPr algn="ctr"/>
            <a:r>
              <a:rPr lang="tr-TR" sz="1400" b="1" dirty="0"/>
              <a:t>Tablo 5.</a:t>
            </a:r>
            <a:r>
              <a:rPr lang="tr-TR" sz="1400" dirty="0"/>
              <a:t> Öğrenci Kontenjanları ve Doluluk Oranları</a:t>
            </a:r>
          </a:p>
        </p:txBody>
      </p:sp>
      <p:sp>
        <p:nvSpPr>
          <p:cNvPr id="7" name="Dikdörtgen 1"/>
          <p:cNvSpPr>
            <a:spLocks noChangeArrowheads="1"/>
          </p:cNvSpPr>
          <p:nvPr/>
        </p:nvSpPr>
        <p:spPr bwMode="auto">
          <a:xfrm>
            <a:off x="2848450" y="968891"/>
            <a:ext cx="340971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None/>
            </a:pPr>
            <a:r>
              <a:rPr lang="tr-TR" sz="1600" dirty="0"/>
              <a:t>5. </a:t>
            </a:r>
            <a:r>
              <a:rPr lang="tr-TR" sz="1400" dirty="0">
                <a:latin typeface="+mn-lt"/>
                <a:ea typeface="+mn-ea"/>
              </a:rPr>
              <a:t>Öğrenci Kontenjanları ve Doluluk Oranları</a:t>
            </a:r>
          </a:p>
        </p:txBody>
      </p:sp>
      <p:graphicFrame>
        <p:nvGraphicFramePr>
          <p:cNvPr id="9" name="Tablo 8">
            <a:extLst>
              <a:ext uri="{FF2B5EF4-FFF2-40B4-BE49-F238E27FC236}">
                <a16:creationId xmlns:a16="http://schemas.microsoft.com/office/drawing/2014/main" id="{1F35FEC5-DFDB-43EB-80E4-27583A21AED5}"/>
              </a:ext>
            </a:extLst>
          </p:cNvPr>
          <p:cNvGraphicFramePr>
            <a:graphicFrameLocks noGrp="1"/>
          </p:cNvGraphicFramePr>
          <p:nvPr>
            <p:extLst>
              <p:ext uri="{D42A27DB-BD31-4B8C-83A1-F6EECF244321}">
                <p14:modId xmlns:p14="http://schemas.microsoft.com/office/powerpoint/2010/main" val="1606161517"/>
              </p:ext>
            </p:extLst>
          </p:nvPr>
        </p:nvGraphicFramePr>
        <p:xfrm>
          <a:off x="1043608" y="1642354"/>
          <a:ext cx="7272810" cy="3461334"/>
        </p:xfrm>
        <a:graphic>
          <a:graphicData uri="http://schemas.openxmlformats.org/drawingml/2006/table">
            <a:tbl>
              <a:tblPr firstRow="1" firstCol="1" bandRow="1" bandCol="1"/>
              <a:tblGrid>
                <a:gridCol w="1454562">
                  <a:extLst>
                    <a:ext uri="{9D8B030D-6E8A-4147-A177-3AD203B41FA5}">
                      <a16:colId xmlns:a16="http://schemas.microsoft.com/office/drawing/2014/main" val="1290898286"/>
                    </a:ext>
                  </a:extLst>
                </a:gridCol>
                <a:gridCol w="1454562">
                  <a:extLst>
                    <a:ext uri="{9D8B030D-6E8A-4147-A177-3AD203B41FA5}">
                      <a16:colId xmlns:a16="http://schemas.microsoft.com/office/drawing/2014/main" val="1145155848"/>
                    </a:ext>
                  </a:extLst>
                </a:gridCol>
                <a:gridCol w="1454562">
                  <a:extLst>
                    <a:ext uri="{9D8B030D-6E8A-4147-A177-3AD203B41FA5}">
                      <a16:colId xmlns:a16="http://schemas.microsoft.com/office/drawing/2014/main" val="1022918818"/>
                    </a:ext>
                  </a:extLst>
                </a:gridCol>
                <a:gridCol w="1454562">
                  <a:extLst>
                    <a:ext uri="{9D8B030D-6E8A-4147-A177-3AD203B41FA5}">
                      <a16:colId xmlns:a16="http://schemas.microsoft.com/office/drawing/2014/main" val="1333698866"/>
                    </a:ext>
                  </a:extLst>
                </a:gridCol>
                <a:gridCol w="1454562">
                  <a:extLst>
                    <a:ext uri="{9D8B030D-6E8A-4147-A177-3AD203B41FA5}">
                      <a16:colId xmlns:a16="http://schemas.microsoft.com/office/drawing/2014/main" val="2624992339"/>
                    </a:ext>
                  </a:extLst>
                </a:gridCol>
              </a:tblGrid>
              <a:tr h="539675">
                <a:tc>
                  <a:txBody>
                    <a:bodyPr/>
                    <a:lstStyle/>
                    <a:p>
                      <a:pPr algn="ctr" rtl="0" fontAlgn="ctr"/>
                      <a:r>
                        <a:rPr lang="tr-TR" sz="900" b="1" i="0" u="none" strike="noStrike" dirty="0">
                          <a:solidFill>
                            <a:srgbClr val="FFFFFF"/>
                          </a:solidFill>
                          <a:effectLst/>
                          <a:latin typeface="Times New Roman" panose="02020603050405020304" pitchFamily="18" charset="0"/>
                        </a:rPr>
                        <a:t>2024</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81E46"/>
                    </a:solidFill>
                  </a:tcPr>
                </a:tc>
                <a:tc>
                  <a:txBody>
                    <a:bodyPr/>
                    <a:lstStyle/>
                    <a:p>
                      <a:pPr algn="ctr" rtl="0" fontAlgn="ctr"/>
                      <a:r>
                        <a:rPr lang="tr-TR" sz="900" b="1" i="0" u="none" strike="noStrike" dirty="0">
                          <a:solidFill>
                            <a:srgbClr val="FFFFFF"/>
                          </a:solidFill>
                          <a:effectLst/>
                          <a:latin typeface="Times New Roman" panose="02020603050405020304" pitchFamily="18" charset="0"/>
                        </a:rPr>
                        <a:t>ÖSS Kontenjanı(*)</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81E46"/>
                    </a:solidFill>
                  </a:tcPr>
                </a:tc>
                <a:tc>
                  <a:txBody>
                    <a:bodyPr/>
                    <a:lstStyle/>
                    <a:p>
                      <a:pPr algn="ctr" rtl="0" fontAlgn="ctr"/>
                      <a:r>
                        <a:rPr lang="tr-TR" sz="900" b="1" i="0" u="none" strike="noStrike" dirty="0">
                          <a:solidFill>
                            <a:srgbClr val="FFFFFF"/>
                          </a:solidFill>
                          <a:effectLst/>
                          <a:latin typeface="Times New Roman" panose="02020603050405020304" pitchFamily="18" charset="0"/>
                        </a:rPr>
                        <a:t>ÖSS Sonucu Kayıt Yaptıran</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81E46"/>
                    </a:solidFill>
                  </a:tcPr>
                </a:tc>
                <a:tc>
                  <a:txBody>
                    <a:bodyPr/>
                    <a:lstStyle/>
                    <a:p>
                      <a:pPr algn="ctr" rtl="0" fontAlgn="ctr"/>
                      <a:r>
                        <a:rPr lang="tr-TR" sz="900" b="1" i="0" u="none" strike="noStrike" dirty="0">
                          <a:solidFill>
                            <a:srgbClr val="FFFFFF"/>
                          </a:solidFill>
                          <a:effectLst/>
                          <a:latin typeface="Times New Roman" panose="02020603050405020304" pitchFamily="18" charset="0"/>
                        </a:rPr>
                        <a:t>Boş Kalan Kontenjan</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81E46"/>
                    </a:solidFill>
                  </a:tcPr>
                </a:tc>
                <a:tc>
                  <a:txBody>
                    <a:bodyPr/>
                    <a:lstStyle/>
                    <a:p>
                      <a:pPr algn="ctr" rtl="0" fontAlgn="ctr"/>
                      <a:r>
                        <a:rPr lang="tr-TR" sz="900" b="1" i="0" u="none" strike="noStrike" dirty="0">
                          <a:solidFill>
                            <a:srgbClr val="FFFFFF"/>
                          </a:solidFill>
                          <a:effectLst/>
                          <a:latin typeface="Times New Roman" panose="02020603050405020304" pitchFamily="18" charset="0"/>
                        </a:rPr>
                        <a:t>Doluluk Oranı(%)</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81E46"/>
                    </a:solidFill>
                  </a:tcPr>
                </a:tc>
                <a:extLst>
                  <a:ext uri="{0D108BD9-81ED-4DB2-BD59-A6C34878D82A}">
                    <a16:rowId xmlns:a16="http://schemas.microsoft.com/office/drawing/2014/main" val="4270047360"/>
                  </a:ext>
                </a:extLst>
              </a:tr>
              <a:tr h="459724">
                <a:tc>
                  <a:txBody>
                    <a:bodyPr/>
                    <a:lstStyle/>
                    <a:p>
                      <a:pPr algn="l" rtl="0" fontAlgn="ctr"/>
                      <a:r>
                        <a:rPr lang="tr-TR" sz="900" b="0" i="0" u="none" strike="noStrike" dirty="0">
                          <a:solidFill>
                            <a:srgbClr val="551334"/>
                          </a:solidFill>
                          <a:effectLst/>
                          <a:latin typeface="Times New Roman" panose="02020603050405020304" pitchFamily="18" charset="0"/>
                        </a:rPr>
                        <a:t>Siyasal Bilgiler Fakültesi</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900" b="0" i="0" u="none" strike="noStrike" dirty="0">
                          <a:solidFill>
                            <a:srgbClr val="551334"/>
                          </a:solidFill>
                          <a:effectLst/>
                          <a:latin typeface="Times New Roman" panose="02020603050405020304" pitchFamily="18" charset="0"/>
                        </a:rPr>
                        <a:t>280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900" b="0" i="0" u="none" strike="noStrike" dirty="0">
                          <a:solidFill>
                            <a:srgbClr val="551334"/>
                          </a:solidFill>
                          <a:effectLst/>
                          <a:latin typeface="Times New Roman" panose="02020603050405020304" pitchFamily="18" charset="0"/>
                        </a:rPr>
                        <a:t>280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900" b="0" i="0" u="none" strike="noStrike" dirty="0">
                          <a:solidFill>
                            <a:srgbClr val="551334"/>
                          </a:solidFill>
                          <a:effectLst/>
                          <a:latin typeface="Times New Roman" panose="02020603050405020304" pitchFamily="18" charset="0"/>
                        </a:rPr>
                        <a:t>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900" b="0" i="0" u="none" strike="noStrike" dirty="0">
                          <a:solidFill>
                            <a:srgbClr val="551334"/>
                          </a:solidFill>
                          <a:effectLst/>
                          <a:latin typeface="Times New Roman" panose="02020603050405020304" pitchFamily="18" charset="0"/>
                        </a:rPr>
                        <a:t>%100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0038703"/>
                  </a:ext>
                </a:extLst>
              </a:tr>
              <a:tr h="492387">
                <a:tc>
                  <a:txBody>
                    <a:bodyPr/>
                    <a:lstStyle/>
                    <a:p>
                      <a:pPr algn="l" rtl="0" fontAlgn="ctr"/>
                      <a:r>
                        <a:rPr lang="tr-TR" sz="900" b="0" i="0" u="none" strike="noStrike" dirty="0">
                          <a:solidFill>
                            <a:srgbClr val="551334"/>
                          </a:solidFill>
                          <a:effectLst/>
                          <a:latin typeface="Times New Roman" panose="02020603050405020304" pitchFamily="18" charset="0"/>
                        </a:rPr>
                        <a:t>Yabancı Diller Fakültesi</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900" b="0" i="0" u="none" strike="noStrike" dirty="0">
                          <a:solidFill>
                            <a:srgbClr val="551334"/>
                          </a:solidFill>
                          <a:effectLst/>
                          <a:latin typeface="Times New Roman" panose="02020603050405020304" pitchFamily="18" charset="0"/>
                        </a:rPr>
                        <a:t>145</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900" b="0" i="0" u="none" strike="noStrike" dirty="0">
                          <a:solidFill>
                            <a:srgbClr val="551334"/>
                          </a:solidFill>
                          <a:effectLst/>
                          <a:latin typeface="Times New Roman" panose="02020603050405020304" pitchFamily="18" charset="0"/>
                        </a:rPr>
                        <a:t>145</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900" b="0" i="0" u="none" strike="noStrike" dirty="0">
                          <a:solidFill>
                            <a:srgbClr val="551334"/>
                          </a:solidFill>
                          <a:effectLst/>
                          <a:latin typeface="Times New Roman" panose="02020603050405020304" pitchFamily="18" charset="0"/>
                        </a:rPr>
                        <a:t>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900" b="0" i="0" u="none" strike="noStrike" dirty="0">
                          <a:solidFill>
                            <a:srgbClr val="551334"/>
                          </a:solidFill>
                          <a:effectLst/>
                          <a:latin typeface="Times New Roman" panose="02020603050405020304" pitchFamily="18" charset="0"/>
                        </a:rPr>
                        <a:t>%100</a:t>
                      </a:r>
                    </a:p>
                    <a:p>
                      <a:pPr algn="ctr" rtl="0" fontAlgn="ctr"/>
                      <a:endParaRPr lang="tr-TR" sz="900" b="0" i="0" u="none" strike="noStrike" dirty="0">
                        <a:solidFill>
                          <a:srgbClr val="551334"/>
                        </a:solidFill>
                        <a:effectLst/>
                        <a:latin typeface="Times New Roman" panose="02020603050405020304" pitchFamily="18" charset="0"/>
                      </a:endParaRP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7026118"/>
                  </a:ext>
                </a:extLst>
              </a:tr>
              <a:tr h="492387">
                <a:tc>
                  <a:txBody>
                    <a:bodyPr/>
                    <a:lstStyle/>
                    <a:p>
                      <a:pPr algn="l" rtl="0" fontAlgn="ctr"/>
                      <a:r>
                        <a:rPr lang="tr-TR" sz="900" b="0" i="0" u="none" strike="noStrike" dirty="0">
                          <a:solidFill>
                            <a:srgbClr val="551334"/>
                          </a:solidFill>
                          <a:effectLst/>
                          <a:latin typeface="Times New Roman" panose="02020603050405020304" pitchFamily="18" charset="0"/>
                        </a:rPr>
                        <a:t>Hukuk Fakültesi</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900" b="0" i="0" u="none" strike="noStrike" dirty="0">
                          <a:solidFill>
                            <a:srgbClr val="551334"/>
                          </a:solidFill>
                          <a:effectLst/>
                          <a:latin typeface="Times New Roman" panose="02020603050405020304" pitchFamily="18" charset="0"/>
                        </a:rPr>
                        <a:t>100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900" b="0" i="0" u="none" strike="noStrike" dirty="0">
                          <a:solidFill>
                            <a:srgbClr val="551334"/>
                          </a:solidFill>
                          <a:effectLst/>
                          <a:latin typeface="Times New Roman" panose="02020603050405020304" pitchFamily="18" charset="0"/>
                        </a:rPr>
                        <a:t>100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900" b="0" i="0" u="none" strike="noStrike" dirty="0">
                          <a:solidFill>
                            <a:srgbClr val="551334"/>
                          </a:solidFill>
                          <a:effectLst/>
                          <a:latin typeface="Times New Roman" panose="02020603050405020304" pitchFamily="18" charset="0"/>
                        </a:rPr>
                        <a:t>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900" b="0" i="0" u="none" strike="noStrike" dirty="0">
                          <a:solidFill>
                            <a:srgbClr val="551334"/>
                          </a:solidFill>
                          <a:effectLst/>
                          <a:latin typeface="Times New Roman" panose="02020603050405020304" pitchFamily="18" charset="0"/>
                        </a:rPr>
                        <a:t>%100</a:t>
                      </a:r>
                    </a:p>
                    <a:p>
                      <a:pPr algn="ctr" rtl="0" fontAlgn="ctr"/>
                      <a:endParaRPr lang="tr-TR" sz="900" b="0" i="0" u="none" strike="noStrike" dirty="0">
                        <a:solidFill>
                          <a:srgbClr val="551334"/>
                        </a:solidFill>
                        <a:effectLst/>
                        <a:latin typeface="Times New Roman" panose="02020603050405020304" pitchFamily="18" charset="0"/>
                      </a:endParaRP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0035592"/>
                  </a:ext>
                </a:extLst>
              </a:tr>
              <a:tr h="492387">
                <a:tc>
                  <a:txBody>
                    <a:bodyPr/>
                    <a:lstStyle/>
                    <a:p>
                      <a:pPr algn="l" rtl="0" fontAlgn="ctr"/>
                      <a:r>
                        <a:rPr lang="tr-TR" sz="900" b="0" i="0" u="none" strike="noStrike" dirty="0">
                          <a:solidFill>
                            <a:srgbClr val="551334"/>
                          </a:solidFill>
                          <a:effectLst/>
                          <a:latin typeface="Times New Roman" panose="02020603050405020304" pitchFamily="18" charset="0"/>
                        </a:rPr>
                        <a:t>Sosyal ve Beşeri Bilimler Fakültesi</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900" b="0" i="0" u="none" strike="noStrike" dirty="0">
                          <a:solidFill>
                            <a:srgbClr val="551334"/>
                          </a:solidFill>
                          <a:effectLst/>
                          <a:latin typeface="Times New Roman" panose="02020603050405020304" pitchFamily="18" charset="0"/>
                        </a:rPr>
                        <a:t>190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900" b="0" i="0" u="none" strike="noStrike" dirty="0">
                          <a:solidFill>
                            <a:srgbClr val="551334"/>
                          </a:solidFill>
                          <a:effectLst/>
                          <a:latin typeface="Times New Roman" panose="02020603050405020304" pitchFamily="18" charset="0"/>
                        </a:rPr>
                        <a:t>190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900" b="0" i="0" u="none" strike="noStrike" dirty="0">
                          <a:solidFill>
                            <a:srgbClr val="551334"/>
                          </a:solidFill>
                          <a:effectLst/>
                          <a:latin typeface="Times New Roman" panose="02020603050405020304" pitchFamily="18" charset="0"/>
                        </a:rPr>
                        <a:t>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900" b="0" i="0" u="none" strike="noStrike" dirty="0">
                          <a:solidFill>
                            <a:srgbClr val="551334"/>
                          </a:solidFill>
                          <a:effectLst/>
                          <a:latin typeface="Times New Roman" panose="02020603050405020304" pitchFamily="18" charset="0"/>
                        </a:rPr>
                        <a:t>%100</a:t>
                      </a:r>
                    </a:p>
                    <a:p>
                      <a:pPr algn="ctr" rtl="0" fontAlgn="ctr"/>
                      <a:endParaRPr lang="tr-TR" sz="900" b="0" i="0" u="none" strike="noStrike" dirty="0">
                        <a:solidFill>
                          <a:srgbClr val="551334"/>
                        </a:solidFill>
                        <a:effectLst/>
                        <a:latin typeface="Times New Roman" panose="02020603050405020304" pitchFamily="18" charset="0"/>
                      </a:endParaRP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3110886"/>
                  </a:ext>
                </a:extLst>
              </a:tr>
              <a:tr h="492387">
                <a:tc>
                  <a:txBody>
                    <a:bodyPr/>
                    <a:lstStyle/>
                    <a:p>
                      <a:pPr algn="l" rtl="0" fontAlgn="ctr"/>
                      <a:r>
                        <a:rPr lang="tr-TR" sz="900" b="0" i="0" u="none" strike="noStrike" dirty="0">
                          <a:solidFill>
                            <a:srgbClr val="551334"/>
                          </a:solidFill>
                          <a:effectLst/>
                          <a:latin typeface="Times New Roman" panose="02020603050405020304" pitchFamily="18" charset="0"/>
                        </a:rPr>
                        <a:t>İlahiyat Fakültesi</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900" b="0" i="0" u="none" strike="noStrike" dirty="0">
                          <a:solidFill>
                            <a:srgbClr val="551334"/>
                          </a:solidFill>
                          <a:effectLst/>
                          <a:latin typeface="Times New Roman" panose="02020603050405020304" pitchFamily="18" charset="0"/>
                        </a:rPr>
                        <a:t>60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900" b="0" i="0" u="none" strike="noStrike" dirty="0">
                          <a:solidFill>
                            <a:srgbClr val="551334"/>
                          </a:solidFill>
                          <a:effectLst/>
                          <a:latin typeface="Times New Roman" panose="02020603050405020304" pitchFamily="18" charset="0"/>
                        </a:rPr>
                        <a:t>60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900" b="0" i="0" u="none" strike="noStrike" dirty="0">
                          <a:solidFill>
                            <a:srgbClr val="551334"/>
                          </a:solidFill>
                          <a:effectLst/>
                          <a:latin typeface="Times New Roman" panose="02020603050405020304" pitchFamily="18" charset="0"/>
                        </a:rPr>
                        <a:t>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900" b="0" i="0" u="none" strike="noStrike" dirty="0">
                          <a:solidFill>
                            <a:srgbClr val="551334"/>
                          </a:solidFill>
                          <a:effectLst/>
                          <a:latin typeface="Times New Roman" panose="02020603050405020304" pitchFamily="18" charset="0"/>
                        </a:rPr>
                        <a:t>%100</a:t>
                      </a:r>
                    </a:p>
                    <a:p>
                      <a:pPr algn="ctr" rtl="0" fontAlgn="ctr"/>
                      <a:endParaRPr lang="tr-TR" sz="900" b="0" i="0" u="none" strike="noStrike" dirty="0">
                        <a:solidFill>
                          <a:srgbClr val="551334"/>
                        </a:solidFill>
                        <a:effectLst/>
                        <a:latin typeface="Times New Roman" panose="02020603050405020304" pitchFamily="18" charset="0"/>
                      </a:endParaRP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4502389"/>
                  </a:ext>
                </a:extLst>
              </a:tr>
              <a:tr h="492387">
                <a:tc>
                  <a:txBody>
                    <a:bodyPr/>
                    <a:lstStyle/>
                    <a:p>
                      <a:pPr algn="l" rtl="0" fontAlgn="ctr"/>
                      <a:r>
                        <a:rPr lang="tr-TR" sz="900" b="1" i="0" u="none" strike="noStrike" dirty="0">
                          <a:solidFill>
                            <a:srgbClr val="551334"/>
                          </a:solidFill>
                          <a:effectLst/>
                          <a:latin typeface="Times New Roman" panose="02020603050405020304" pitchFamily="18" charset="0"/>
                        </a:rPr>
                        <a:t>TOPLAM</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D1A9"/>
                    </a:solidFill>
                  </a:tcPr>
                </a:tc>
                <a:tc>
                  <a:txBody>
                    <a:bodyPr/>
                    <a:lstStyle/>
                    <a:p>
                      <a:pPr algn="ctr" rtl="0" fontAlgn="ctr"/>
                      <a:r>
                        <a:rPr lang="tr-TR" sz="900" b="1" i="0" u="none" strike="noStrike" dirty="0">
                          <a:solidFill>
                            <a:srgbClr val="551334"/>
                          </a:solidFill>
                          <a:effectLst/>
                          <a:latin typeface="Times New Roman" panose="02020603050405020304" pitchFamily="18" charset="0"/>
                        </a:rPr>
                        <a:t>775</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D1A9"/>
                    </a:solidFill>
                  </a:tcPr>
                </a:tc>
                <a:tc>
                  <a:txBody>
                    <a:bodyPr/>
                    <a:lstStyle/>
                    <a:p>
                      <a:pPr algn="ctr" rtl="0" fontAlgn="ctr"/>
                      <a:r>
                        <a:rPr lang="tr-TR" sz="900" b="1" i="0" u="none" strike="noStrike" dirty="0">
                          <a:solidFill>
                            <a:srgbClr val="551334"/>
                          </a:solidFill>
                          <a:effectLst/>
                          <a:latin typeface="Times New Roman" panose="02020603050405020304" pitchFamily="18" charset="0"/>
                        </a:rPr>
                        <a:t>775</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D1A9"/>
                    </a:solidFill>
                  </a:tcPr>
                </a:tc>
                <a:tc>
                  <a:txBody>
                    <a:bodyPr/>
                    <a:lstStyle/>
                    <a:p>
                      <a:pPr algn="ctr" rtl="0" fontAlgn="ctr"/>
                      <a:r>
                        <a:rPr lang="tr-TR" sz="900" b="1" i="0" u="none" strike="noStrike" dirty="0">
                          <a:solidFill>
                            <a:srgbClr val="551334"/>
                          </a:solidFill>
                          <a:effectLst/>
                          <a:latin typeface="Times New Roman" panose="02020603050405020304" pitchFamily="18" charset="0"/>
                        </a:rPr>
                        <a:t>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D1A9"/>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900" b="1" i="0" u="none" strike="noStrike" dirty="0">
                          <a:solidFill>
                            <a:srgbClr val="551334"/>
                          </a:solidFill>
                          <a:effectLst/>
                          <a:latin typeface="Times New Roman" panose="02020603050405020304" pitchFamily="18" charset="0"/>
                        </a:rPr>
                        <a:t>%100</a:t>
                      </a:r>
                    </a:p>
                    <a:p>
                      <a:pPr algn="ctr" rtl="0" fontAlgn="ctr"/>
                      <a:endParaRPr lang="tr-TR" sz="900" b="1" i="0" u="none" strike="noStrike" dirty="0">
                        <a:solidFill>
                          <a:srgbClr val="551334"/>
                        </a:solidFill>
                        <a:effectLst/>
                        <a:latin typeface="Times New Roman" panose="02020603050405020304" pitchFamily="18" charset="0"/>
                      </a:endParaRP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D1A9"/>
                    </a:solidFill>
                  </a:tcPr>
                </a:tc>
                <a:extLst>
                  <a:ext uri="{0D108BD9-81ED-4DB2-BD59-A6C34878D82A}">
                    <a16:rowId xmlns:a16="http://schemas.microsoft.com/office/drawing/2014/main" val="4154008543"/>
                  </a:ext>
                </a:extLst>
              </a:tr>
            </a:tbl>
          </a:graphicData>
        </a:graphic>
      </p:graphicFrame>
    </p:spTree>
    <p:extLst>
      <p:ext uri="{BB962C8B-B14F-4D97-AF65-F5344CB8AC3E}">
        <p14:creationId xmlns:p14="http://schemas.microsoft.com/office/powerpoint/2010/main" val="3393795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Screen Shot 2016-04-22 at 11.10.5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3975"/>
            <a:ext cx="9144000" cy="696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Dikdörtgen 1"/>
          <p:cNvSpPr>
            <a:spLocks noChangeArrowheads="1"/>
          </p:cNvSpPr>
          <p:nvPr/>
        </p:nvSpPr>
        <p:spPr bwMode="auto">
          <a:xfrm>
            <a:off x="2711464" y="631825"/>
            <a:ext cx="36168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None/>
            </a:pPr>
            <a:r>
              <a:rPr lang="tr-TR" sz="1800" cap="small" dirty="0"/>
              <a:t>ÖĞRENCİ İŞLERİ DAİRESİ BAŞKANLIĞI</a:t>
            </a:r>
          </a:p>
        </p:txBody>
      </p:sp>
      <p:sp>
        <p:nvSpPr>
          <p:cNvPr id="3" name="Dikdörtgen 2"/>
          <p:cNvSpPr/>
          <p:nvPr/>
        </p:nvSpPr>
        <p:spPr>
          <a:xfrm>
            <a:off x="971599" y="5714919"/>
            <a:ext cx="6840761" cy="307777"/>
          </a:xfrm>
          <a:prstGeom prst="rect">
            <a:avLst/>
          </a:prstGeom>
        </p:spPr>
        <p:txBody>
          <a:bodyPr wrap="square">
            <a:spAutoFit/>
          </a:bodyPr>
          <a:lstStyle/>
          <a:p>
            <a:pPr algn="ctr"/>
            <a:r>
              <a:rPr lang="tr-TR" sz="1400" b="1" dirty="0"/>
              <a:t>Tablo 6.</a:t>
            </a:r>
            <a:r>
              <a:rPr lang="tr-TR" sz="1400" dirty="0"/>
              <a:t> Yıllara Göre Kayıt Yaptıran Yabancı Uyruklu Öğrencilerin Sayısı</a:t>
            </a:r>
          </a:p>
        </p:txBody>
      </p:sp>
      <p:sp>
        <p:nvSpPr>
          <p:cNvPr id="6" name="Dikdörtgen 1"/>
          <p:cNvSpPr>
            <a:spLocks noChangeArrowheads="1"/>
          </p:cNvSpPr>
          <p:nvPr/>
        </p:nvSpPr>
        <p:spPr bwMode="auto">
          <a:xfrm>
            <a:off x="2127104" y="950767"/>
            <a:ext cx="4889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None/>
            </a:pPr>
            <a:r>
              <a:rPr lang="tr-TR" sz="1600" dirty="0"/>
              <a:t>6.  </a:t>
            </a:r>
            <a:r>
              <a:rPr lang="tr-TR" sz="1400" dirty="0">
                <a:latin typeface="+mn-lt"/>
                <a:ea typeface="+mn-ea"/>
              </a:rPr>
              <a:t>Yıllara Göre Kayıt Yaptıran Yabancı Uyruklu Öğrencilerin Sayısı</a:t>
            </a:r>
          </a:p>
        </p:txBody>
      </p:sp>
      <p:graphicFrame>
        <p:nvGraphicFramePr>
          <p:cNvPr id="7" name="Tablo 6">
            <a:extLst>
              <a:ext uri="{FF2B5EF4-FFF2-40B4-BE49-F238E27FC236}">
                <a16:creationId xmlns:a16="http://schemas.microsoft.com/office/drawing/2014/main" id="{B050CA67-4581-4D12-8D9A-73245CFCF4F2}"/>
              </a:ext>
            </a:extLst>
          </p:cNvPr>
          <p:cNvGraphicFramePr>
            <a:graphicFrameLocks noGrp="1"/>
          </p:cNvGraphicFramePr>
          <p:nvPr>
            <p:extLst>
              <p:ext uri="{D42A27DB-BD31-4B8C-83A1-F6EECF244321}">
                <p14:modId xmlns:p14="http://schemas.microsoft.com/office/powerpoint/2010/main" val="2657311762"/>
              </p:ext>
            </p:extLst>
          </p:nvPr>
        </p:nvGraphicFramePr>
        <p:xfrm>
          <a:off x="1259632" y="1320099"/>
          <a:ext cx="6552729" cy="4314072"/>
        </p:xfrm>
        <a:graphic>
          <a:graphicData uri="http://schemas.openxmlformats.org/drawingml/2006/table">
            <a:tbl>
              <a:tblPr firstRow="1" firstCol="1" bandRow="1"/>
              <a:tblGrid>
                <a:gridCol w="978880">
                  <a:extLst>
                    <a:ext uri="{9D8B030D-6E8A-4147-A177-3AD203B41FA5}">
                      <a16:colId xmlns:a16="http://schemas.microsoft.com/office/drawing/2014/main" val="2288920724"/>
                    </a:ext>
                  </a:extLst>
                </a:gridCol>
                <a:gridCol w="449111">
                  <a:extLst>
                    <a:ext uri="{9D8B030D-6E8A-4147-A177-3AD203B41FA5}">
                      <a16:colId xmlns:a16="http://schemas.microsoft.com/office/drawing/2014/main" val="2566775017"/>
                    </a:ext>
                  </a:extLst>
                </a:gridCol>
                <a:gridCol w="476808">
                  <a:extLst>
                    <a:ext uri="{9D8B030D-6E8A-4147-A177-3AD203B41FA5}">
                      <a16:colId xmlns:a16="http://schemas.microsoft.com/office/drawing/2014/main" val="4208326861"/>
                    </a:ext>
                  </a:extLst>
                </a:gridCol>
                <a:gridCol w="544227">
                  <a:extLst>
                    <a:ext uri="{9D8B030D-6E8A-4147-A177-3AD203B41FA5}">
                      <a16:colId xmlns:a16="http://schemas.microsoft.com/office/drawing/2014/main" val="1908792782"/>
                    </a:ext>
                  </a:extLst>
                </a:gridCol>
                <a:gridCol w="627955">
                  <a:extLst>
                    <a:ext uri="{9D8B030D-6E8A-4147-A177-3AD203B41FA5}">
                      <a16:colId xmlns:a16="http://schemas.microsoft.com/office/drawing/2014/main" val="2061222231"/>
                    </a:ext>
                  </a:extLst>
                </a:gridCol>
                <a:gridCol w="627955">
                  <a:extLst>
                    <a:ext uri="{9D8B030D-6E8A-4147-A177-3AD203B41FA5}">
                      <a16:colId xmlns:a16="http://schemas.microsoft.com/office/drawing/2014/main" val="918841900"/>
                    </a:ext>
                  </a:extLst>
                </a:gridCol>
                <a:gridCol w="610195">
                  <a:extLst>
                    <a:ext uri="{9D8B030D-6E8A-4147-A177-3AD203B41FA5}">
                      <a16:colId xmlns:a16="http://schemas.microsoft.com/office/drawing/2014/main" val="428478635"/>
                    </a:ext>
                  </a:extLst>
                </a:gridCol>
                <a:gridCol w="560928">
                  <a:extLst>
                    <a:ext uri="{9D8B030D-6E8A-4147-A177-3AD203B41FA5}">
                      <a16:colId xmlns:a16="http://schemas.microsoft.com/office/drawing/2014/main" val="3856357688"/>
                    </a:ext>
                  </a:extLst>
                </a:gridCol>
                <a:gridCol w="838335">
                  <a:extLst>
                    <a:ext uri="{9D8B030D-6E8A-4147-A177-3AD203B41FA5}">
                      <a16:colId xmlns:a16="http://schemas.microsoft.com/office/drawing/2014/main" val="20005"/>
                    </a:ext>
                  </a:extLst>
                </a:gridCol>
                <a:gridCol w="838335">
                  <a:extLst>
                    <a:ext uri="{9D8B030D-6E8A-4147-A177-3AD203B41FA5}">
                      <a16:colId xmlns:a16="http://schemas.microsoft.com/office/drawing/2014/main" val="611155783"/>
                    </a:ext>
                  </a:extLst>
                </a:gridCol>
              </a:tblGrid>
              <a:tr h="410433">
                <a:tc>
                  <a:txBody>
                    <a:bodyPr/>
                    <a:lstStyle/>
                    <a:p>
                      <a:pPr algn="ctr" rtl="0" fontAlgn="ctr"/>
                      <a:r>
                        <a:rPr lang="tr-TR" sz="1200" b="1" i="0" u="none" strike="noStrike" dirty="0">
                          <a:solidFill>
                            <a:srgbClr val="FFFFFF"/>
                          </a:solidFill>
                          <a:effectLst/>
                          <a:latin typeface="Times New Roman" panose="02020603050405020304" pitchFamily="18" charset="0"/>
                        </a:rPr>
                        <a:t>Birimler</a:t>
                      </a:r>
                    </a:p>
                  </a:txBody>
                  <a:tcPr marL="9525" marR="9525" marT="9525" marB="0" anchor="ctr">
                    <a:lnL w="12700" cap="flat" cmpd="sng" algn="ctr">
                      <a:solidFill>
                        <a:srgbClr val="4472C4"/>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781E46"/>
                    </a:solidFill>
                  </a:tcPr>
                </a:tc>
                <a:tc>
                  <a:txBody>
                    <a:bodyPr/>
                    <a:lstStyle/>
                    <a:p>
                      <a:pPr algn="ctr" rtl="0" fontAlgn="ctr"/>
                      <a:r>
                        <a:rPr lang="tr-TR" sz="1200" b="1" i="0" u="none" strike="noStrike" dirty="0">
                          <a:solidFill>
                            <a:srgbClr val="FFFFFF"/>
                          </a:solidFill>
                          <a:effectLst/>
                          <a:latin typeface="Times New Roman" panose="02020603050405020304" pitchFamily="18" charset="0"/>
                        </a:rPr>
                        <a:t>2016</a:t>
                      </a:r>
                    </a:p>
                  </a:txBody>
                  <a:tcPr marL="9525" marR="9525" marT="9525"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781E46"/>
                    </a:solidFill>
                  </a:tcPr>
                </a:tc>
                <a:tc>
                  <a:txBody>
                    <a:bodyPr/>
                    <a:lstStyle/>
                    <a:p>
                      <a:pPr algn="ctr" rtl="0" fontAlgn="ctr"/>
                      <a:r>
                        <a:rPr lang="tr-TR" sz="1200" b="1" i="0" u="none" strike="noStrike" dirty="0">
                          <a:solidFill>
                            <a:srgbClr val="FFFFFF"/>
                          </a:solidFill>
                          <a:effectLst/>
                          <a:latin typeface="Times New Roman" panose="02020603050405020304" pitchFamily="18" charset="0"/>
                        </a:rPr>
                        <a:t>2017</a:t>
                      </a:r>
                    </a:p>
                  </a:txBody>
                  <a:tcPr marL="9525" marR="9525" marT="9525"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781E46"/>
                    </a:solidFill>
                  </a:tcPr>
                </a:tc>
                <a:tc>
                  <a:txBody>
                    <a:bodyPr/>
                    <a:lstStyle/>
                    <a:p>
                      <a:pPr algn="ctr" rtl="0" fontAlgn="ctr"/>
                      <a:r>
                        <a:rPr lang="tr-TR" sz="1200" b="1" i="0" u="none" strike="noStrike" dirty="0">
                          <a:solidFill>
                            <a:srgbClr val="FFFFFF"/>
                          </a:solidFill>
                          <a:effectLst/>
                          <a:latin typeface="Times New Roman" panose="02020603050405020304" pitchFamily="18" charset="0"/>
                        </a:rPr>
                        <a:t>2018</a:t>
                      </a:r>
                    </a:p>
                  </a:txBody>
                  <a:tcPr marL="9525" marR="9525" marT="9525"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781E46"/>
                    </a:solidFill>
                  </a:tcPr>
                </a:tc>
                <a:tc>
                  <a:txBody>
                    <a:bodyPr/>
                    <a:lstStyle/>
                    <a:p>
                      <a:pPr algn="ctr" rtl="0" fontAlgn="ctr"/>
                      <a:r>
                        <a:rPr lang="tr-TR" sz="1200" b="1" i="0" u="none" strike="noStrike" dirty="0">
                          <a:solidFill>
                            <a:srgbClr val="FFFFFF"/>
                          </a:solidFill>
                          <a:effectLst/>
                          <a:latin typeface="Times New Roman" panose="02020603050405020304" pitchFamily="18" charset="0"/>
                        </a:rPr>
                        <a:t>2019</a:t>
                      </a:r>
                    </a:p>
                  </a:txBody>
                  <a:tcPr marL="9525" marR="9525" marT="9525"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781E46"/>
                    </a:solidFill>
                  </a:tcPr>
                </a:tc>
                <a:tc>
                  <a:txBody>
                    <a:bodyPr/>
                    <a:lstStyle/>
                    <a:p>
                      <a:pPr algn="ctr" rtl="0" fontAlgn="ctr"/>
                      <a:r>
                        <a:rPr lang="tr-TR" sz="1200" b="1" i="0" u="none" strike="noStrike" dirty="0">
                          <a:solidFill>
                            <a:srgbClr val="FFFFFF"/>
                          </a:solidFill>
                          <a:effectLst/>
                          <a:latin typeface="Times New Roman" panose="02020603050405020304" pitchFamily="18" charset="0"/>
                        </a:rPr>
                        <a:t>2020</a:t>
                      </a:r>
                    </a:p>
                  </a:txBody>
                  <a:tcPr marL="9525" marR="9525" marT="9525"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781E46"/>
                    </a:solidFill>
                  </a:tcPr>
                </a:tc>
                <a:tc>
                  <a:txBody>
                    <a:bodyPr/>
                    <a:lstStyle/>
                    <a:p>
                      <a:pPr algn="ctr" rtl="0" fontAlgn="ctr"/>
                      <a:r>
                        <a:rPr lang="tr-TR" sz="1200" b="1" i="0" u="none" strike="noStrike" dirty="0">
                          <a:solidFill>
                            <a:srgbClr val="FFFFFF"/>
                          </a:solidFill>
                          <a:effectLst/>
                          <a:latin typeface="Times New Roman" panose="02020603050405020304" pitchFamily="18" charset="0"/>
                        </a:rPr>
                        <a:t>2021</a:t>
                      </a:r>
                    </a:p>
                  </a:txBody>
                  <a:tcPr marL="9525" marR="9525" marT="9525" marB="0" anchor="ctr">
                    <a:lnL>
                      <a:no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781E46"/>
                    </a:solidFill>
                  </a:tcPr>
                </a:tc>
                <a:tc>
                  <a:txBody>
                    <a:bodyPr/>
                    <a:lstStyle/>
                    <a:p>
                      <a:pPr algn="ctr" rtl="0" fontAlgn="ctr"/>
                      <a:r>
                        <a:rPr lang="tr-TR" sz="1200" b="1" i="0" u="none" strike="noStrike" dirty="0">
                          <a:solidFill>
                            <a:srgbClr val="FFFFFF"/>
                          </a:solidFill>
                          <a:effectLst/>
                          <a:latin typeface="Times New Roman" panose="02020603050405020304" pitchFamily="18" charset="0"/>
                        </a:rPr>
                        <a:t>2022</a:t>
                      </a: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781E46"/>
                    </a:solidFill>
                  </a:tcPr>
                </a:tc>
                <a:tc>
                  <a:txBody>
                    <a:bodyPr/>
                    <a:lstStyle/>
                    <a:p>
                      <a:pPr algn="ctr" rtl="0" fontAlgn="ctr"/>
                      <a:r>
                        <a:rPr lang="tr-TR" sz="1200" b="1" i="0" u="none" strike="noStrike" dirty="0">
                          <a:solidFill>
                            <a:srgbClr val="FFFFFF"/>
                          </a:solidFill>
                          <a:effectLst/>
                          <a:latin typeface="Times New Roman" panose="02020603050405020304" pitchFamily="18" charset="0"/>
                        </a:rPr>
                        <a:t>2023</a:t>
                      </a: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781E46"/>
                    </a:solidFill>
                  </a:tcPr>
                </a:tc>
                <a:tc>
                  <a:txBody>
                    <a:bodyPr/>
                    <a:lstStyle/>
                    <a:p>
                      <a:pPr algn="ctr" rtl="0" fontAlgn="ctr"/>
                      <a:r>
                        <a:rPr lang="tr-TR" sz="1200" b="1" i="0" u="none" strike="noStrike" dirty="0">
                          <a:solidFill>
                            <a:srgbClr val="FFFFFF"/>
                          </a:solidFill>
                          <a:effectLst/>
                          <a:latin typeface="Times New Roman" panose="02020603050405020304" pitchFamily="18" charset="0"/>
                        </a:rPr>
                        <a:t>2024</a:t>
                      </a: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781E46"/>
                    </a:solidFill>
                  </a:tcPr>
                </a:tc>
                <a:extLst>
                  <a:ext uri="{0D108BD9-81ED-4DB2-BD59-A6C34878D82A}">
                    <a16:rowId xmlns:a16="http://schemas.microsoft.com/office/drawing/2014/main" val="1064454033"/>
                  </a:ext>
                </a:extLst>
              </a:tr>
              <a:tr h="546341">
                <a:tc>
                  <a:txBody>
                    <a:bodyPr/>
                    <a:lstStyle/>
                    <a:p>
                      <a:pPr algn="ctr" rtl="0" fontAlgn="ctr"/>
                      <a:r>
                        <a:rPr lang="tr-TR" sz="1200" b="0" i="0" u="none" strike="noStrike" dirty="0">
                          <a:solidFill>
                            <a:srgbClr val="000000"/>
                          </a:solidFill>
                          <a:effectLst/>
                          <a:latin typeface="Times New Roman" panose="02020603050405020304" pitchFamily="18" charset="0"/>
                        </a:rPr>
                        <a:t>Hukuk Fakültesi</a:t>
                      </a: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ctr"/>
                      <a:r>
                        <a:rPr lang="tr-TR" sz="1200" b="0" i="0" u="none" strike="noStrike" dirty="0">
                          <a:solidFill>
                            <a:srgbClr val="000000"/>
                          </a:solidFill>
                          <a:effectLst/>
                          <a:latin typeface="Times New Roman" panose="02020603050405020304" pitchFamily="18" charset="0"/>
                        </a:rPr>
                        <a:t>-</a:t>
                      </a: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ctr"/>
                      <a:r>
                        <a:rPr lang="tr-TR" sz="1200" b="0" i="0" u="none" strike="noStrike" dirty="0">
                          <a:solidFill>
                            <a:srgbClr val="000000"/>
                          </a:solidFill>
                          <a:effectLst/>
                          <a:latin typeface="Times New Roman" panose="02020603050405020304" pitchFamily="18" charset="0"/>
                        </a:rPr>
                        <a:t>-</a:t>
                      </a: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ctr"/>
                      <a:r>
                        <a:rPr lang="tr-TR" sz="1200" b="0" i="0" u="none" strike="noStrike" dirty="0">
                          <a:solidFill>
                            <a:srgbClr val="000000"/>
                          </a:solidFill>
                          <a:effectLst/>
                          <a:latin typeface="Times New Roman" panose="02020603050405020304" pitchFamily="18" charset="0"/>
                        </a:rPr>
                        <a:t>-</a:t>
                      </a: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ctr"/>
                      <a:r>
                        <a:rPr lang="tr-TR" sz="1200" b="0" i="0" u="none" strike="noStrike" dirty="0">
                          <a:solidFill>
                            <a:srgbClr val="000000"/>
                          </a:solidFill>
                          <a:effectLst/>
                          <a:latin typeface="Times New Roman" panose="02020603050405020304" pitchFamily="18" charset="0"/>
                        </a:rPr>
                        <a:t>1</a:t>
                      </a: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ctr"/>
                      <a:r>
                        <a:rPr lang="tr-TR" sz="1200" b="0" i="0" u="none" strike="noStrike" dirty="0">
                          <a:solidFill>
                            <a:srgbClr val="000000"/>
                          </a:solidFill>
                          <a:effectLst/>
                          <a:latin typeface="Times New Roman" panose="02020603050405020304" pitchFamily="18" charset="0"/>
                        </a:rPr>
                        <a:t>2</a:t>
                      </a: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ctr"/>
                      <a:r>
                        <a:rPr lang="tr-TR" sz="1200" b="0" i="0" u="none" strike="noStrike" dirty="0">
                          <a:solidFill>
                            <a:srgbClr val="000000"/>
                          </a:solidFill>
                          <a:effectLst/>
                          <a:latin typeface="Times New Roman" panose="02020603050405020304" pitchFamily="18" charset="0"/>
                        </a:rPr>
                        <a:t>1</a:t>
                      </a: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ctr"/>
                      <a:r>
                        <a:rPr lang="tr-TR" sz="1200" b="0" i="0" u="none" strike="noStrike" dirty="0">
                          <a:solidFill>
                            <a:srgbClr val="000000"/>
                          </a:solidFill>
                          <a:effectLst/>
                          <a:latin typeface="Times New Roman" panose="02020603050405020304" pitchFamily="18" charset="0"/>
                        </a:rPr>
                        <a:t>7</a:t>
                      </a: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200" b="0" i="0" u="none" strike="noStrike" dirty="0">
                          <a:solidFill>
                            <a:srgbClr val="000000"/>
                          </a:solidFill>
                          <a:effectLst/>
                          <a:latin typeface="Times New Roman" panose="02020603050405020304" pitchFamily="18" charset="0"/>
                        </a:rPr>
                        <a:t>-</a:t>
                      </a: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200" b="0" i="0" u="none" strike="noStrike" dirty="0">
                          <a:solidFill>
                            <a:srgbClr val="000000"/>
                          </a:solidFill>
                          <a:effectLst/>
                          <a:latin typeface="Times New Roman" panose="02020603050405020304" pitchFamily="18" charset="0"/>
                        </a:rPr>
                        <a:t>0</a:t>
                      </a: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4014619474"/>
                  </a:ext>
                </a:extLst>
              </a:tr>
              <a:tr h="777527">
                <a:tc>
                  <a:txBody>
                    <a:bodyPr/>
                    <a:lstStyle/>
                    <a:p>
                      <a:pPr algn="ctr" rtl="0" fontAlgn="ctr"/>
                      <a:r>
                        <a:rPr lang="tr-TR" sz="1200" b="0" i="0" u="none" strike="noStrike" dirty="0">
                          <a:solidFill>
                            <a:srgbClr val="000000"/>
                          </a:solidFill>
                          <a:effectLst/>
                          <a:latin typeface="Times New Roman" panose="02020603050405020304" pitchFamily="18" charset="0"/>
                        </a:rPr>
                        <a:t>İslami İlimler/İlahiyat Fakültesi</a:t>
                      </a: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ctr"/>
                      <a:r>
                        <a:rPr lang="tr-TR" sz="1200" b="0" i="0" u="none" strike="noStrike" dirty="0">
                          <a:solidFill>
                            <a:srgbClr val="000000"/>
                          </a:solidFill>
                          <a:effectLst/>
                          <a:latin typeface="Times New Roman" panose="02020603050405020304" pitchFamily="18" charset="0"/>
                        </a:rPr>
                        <a:t>-</a:t>
                      </a: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ctr"/>
                      <a:r>
                        <a:rPr lang="tr-TR" sz="1200" b="0" i="0" u="none" strike="noStrike" dirty="0">
                          <a:solidFill>
                            <a:srgbClr val="000000"/>
                          </a:solidFill>
                          <a:effectLst/>
                          <a:latin typeface="Times New Roman" panose="02020603050405020304" pitchFamily="18" charset="0"/>
                        </a:rPr>
                        <a:t>-</a:t>
                      </a: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ctr"/>
                      <a:r>
                        <a:rPr lang="tr-TR" sz="1200" b="0" i="0" u="none" strike="noStrike" dirty="0">
                          <a:solidFill>
                            <a:srgbClr val="000000"/>
                          </a:solidFill>
                          <a:effectLst/>
                          <a:latin typeface="Times New Roman" panose="02020603050405020304" pitchFamily="18" charset="0"/>
                        </a:rPr>
                        <a:t>-</a:t>
                      </a: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ctr"/>
                      <a:r>
                        <a:rPr lang="tr-TR" sz="1200" b="0" i="0" u="none" strike="noStrike" dirty="0">
                          <a:solidFill>
                            <a:srgbClr val="000000"/>
                          </a:solidFill>
                          <a:effectLst/>
                          <a:latin typeface="Times New Roman" panose="02020603050405020304" pitchFamily="18" charset="0"/>
                        </a:rPr>
                        <a:t>7</a:t>
                      </a: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ctr"/>
                      <a:r>
                        <a:rPr lang="tr-TR" sz="1200" b="0" i="0" u="none" strike="noStrike" dirty="0">
                          <a:solidFill>
                            <a:srgbClr val="000000"/>
                          </a:solidFill>
                          <a:effectLst/>
                          <a:latin typeface="Times New Roman" panose="02020603050405020304" pitchFamily="18" charset="0"/>
                        </a:rPr>
                        <a:t>1</a:t>
                      </a: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ctr"/>
                      <a:r>
                        <a:rPr lang="tr-TR" sz="1200" b="0" i="0" u="none" strike="noStrike" dirty="0">
                          <a:solidFill>
                            <a:srgbClr val="000000"/>
                          </a:solidFill>
                          <a:effectLst/>
                          <a:latin typeface="Times New Roman" panose="02020603050405020304" pitchFamily="18" charset="0"/>
                        </a:rPr>
                        <a:t>5</a:t>
                      </a: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ctr"/>
                      <a:r>
                        <a:rPr lang="tr-TR" sz="1200" b="0" i="0" u="none" strike="noStrike" dirty="0">
                          <a:solidFill>
                            <a:srgbClr val="000000"/>
                          </a:solidFill>
                          <a:effectLst/>
                          <a:latin typeface="Times New Roman" panose="02020603050405020304" pitchFamily="18" charset="0"/>
                        </a:rPr>
                        <a:t>19</a:t>
                      </a: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ctr"/>
                      <a:r>
                        <a:rPr lang="tr-TR" sz="1200" b="0" i="0" u="none" strike="noStrike" dirty="0">
                          <a:solidFill>
                            <a:srgbClr val="000000"/>
                          </a:solidFill>
                          <a:effectLst/>
                          <a:latin typeface="Times New Roman" panose="02020603050405020304" pitchFamily="18" charset="0"/>
                        </a:rPr>
                        <a:t>5</a:t>
                      </a: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ctr"/>
                      <a:r>
                        <a:rPr lang="tr-TR" sz="1200" b="0" i="0" u="none" strike="noStrike" dirty="0">
                          <a:solidFill>
                            <a:srgbClr val="000000"/>
                          </a:solidFill>
                          <a:effectLst/>
                          <a:latin typeface="Times New Roman" panose="02020603050405020304" pitchFamily="18" charset="0"/>
                        </a:rPr>
                        <a:t>6</a:t>
                      </a: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3108664553"/>
                  </a:ext>
                </a:extLst>
              </a:tr>
              <a:tr h="585644">
                <a:tc>
                  <a:txBody>
                    <a:bodyPr/>
                    <a:lstStyle/>
                    <a:p>
                      <a:pPr algn="ctr" rtl="0" fontAlgn="ctr"/>
                      <a:r>
                        <a:rPr lang="tr-TR" sz="1200" b="0" i="0" u="none" strike="noStrike" dirty="0">
                          <a:solidFill>
                            <a:srgbClr val="000000"/>
                          </a:solidFill>
                          <a:effectLst/>
                          <a:latin typeface="Times New Roman" panose="02020603050405020304" pitchFamily="18" charset="0"/>
                        </a:rPr>
                        <a:t>Siyasal Bilgiler Fakültesi</a:t>
                      </a: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ctr"/>
                      <a:r>
                        <a:rPr lang="tr-TR" sz="1200" b="0" i="0" u="none" strike="noStrike" dirty="0">
                          <a:solidFill>
                            <a:srgbClr val="000000"/>
                          </a:solidFill>
                          <a:effectLst/>
                          <a:latin typeface="Times New Roman" panose="02020603050405020304" pitchFamily="18" charset="0"/>
                        </a:rPr>
                        <a:t>-</a:t>
                      </a: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ctr"/>
                      <a:r>
                        <a:rPr lang="tr-TR" sz="1200" b="0" i="0" u="none" strike="noStrike" dirty="0">
                          <a:solidFill>
                            <a:srgbClr val="000000"/>
                          </a:solidFill>
                          <a:effectLst/>
                          <a:latin typeface="Times New Roman" panose="02020603050405020304" pitchFamily="18" charset="0"/>
                        </a:rPr>
                        <a:t>4</a:t>
                      </a: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ctr"/>
                      <a:r>
                        <a:rPr lang="tr-TR" sz="1200" b="0" i="0" u="none" strike="noStrike" dirty="0">
                          <a:solidFill>
                            <a:srgbClr val="000000"/>
                          </a:solidFill>
                          <a:effectLst/>
                          <a:latin typeface="Times New Roman" panose="02020603050405020304" pitchFamily="18" charset="0"/>
                        </a:rPr>
                        <a:t>2</a:t>
                      </a: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ctr"/>
                      <a:r>
                        <a:rPr lang="tr-TR" sz="1200" b="0" i="0" u="none" strike="noStrike" dirty="0">
                          <a:solidFill>
                            <a:srgbClr val="000000"/>
                          </a:solidFill>
                          <a:effectLst/>
                          <a:latin typeface="Times New Roman" panose="02020603050405020304" pitchFamily="18" charset="0"/>
                        </a:rPr>
                        <a:t>19</a:t>
                      </a: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ctr"/>
                      <a:r>
                        <a:rPr lang="tr-TR" sz="1200" b="0" i="0" u="none" strike="noStrike" dirty="0">
                          <a:solidFill>
                            <a:srgbClr val="000000"/>
                          </a:solidFill>
                          <a:effectLst/>
                          <a:latin typeface="Times New Roman" panose="02020603050405020304" pitchFamily="18" charset="0"/>
                        </a:rPr>
                        <a:t>5</a:t>
                      </a: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ctr"/>
                      <a:r>
                        <a:rPr lang="tr-TR" sz="1200" b="0" i="0" u="none" strike="noStrike" dirty="0">
                          <a:solidFill>
                            <a:srgbClr val="000000"/>
                          </a:solidFill>
                          <a:effectLst/>
                          <a:latin typeface="Times New Roman" panose="02020603050405020304" pitchFamily="18" charset="0"/>
                        </a:rPr>
                        <a:t>11</a:t>
                      </a: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ctr"/>
                      <a:r>
                        <a:rPr lang="tr-TR" sz="1200" b="0" i="0" u="none" strike="noStrike" dirty="0">
                          <a:solidFill>
                            <a:srgbClr val="000000"/>
                          </a:solidFill>
                          <a:effectLst/>
                          <a:latin typeface="Times New Roman" panose="02020603050405020304" pitchFamily="18" charset="0"/>
                        </a:rPr>
                        <a:t>21</a:t>
                      </a: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ctr"/>
                      <a:r>
                        <a:rPr lang="tr-TR" sz="1200" b="0" i="0" u="none" strike="noStrike" dirty="0">
                          <a:solidFill>
                            <a:srgbClr val="000000"/>
                          </a:solidFill>
                          <a:effectLst/>
                          <a:latin typeface="Times New Roman" panose="02020603050405020304" pitchFamily="18" charset="0"/>
                        </a:rPr>
                        <a:t>18</a:t>
                      </a: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ctr"/>
                      <a:r>
                        <a:rPr lang="tr-TR" sz="1200" b="0" i="0" u="none" strike="noStrike" dirty="0">
                          <a:solidFill>
                            <a:srgbClr val="000000"/>
                          </a:solidFill>
                          <a:effectLst/>
                          <a:latin typeface="Times New Roman" panose="02020603050405020304" pitchFamily="18" charset="0"/>
                        </a:rPr>
                        <a:t>10</a:t>
                      </a: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4191560519"/>
                  </a:ext>
                </a:extLst>
              </a:tr>
              <a:tr h="777527">
                <a:tc>
                  <a:txBody>
                    <a:bodyPr/>
                    <a:lstStyle/>
                    <a:p>
                      <a:pPr algn="ctr" rtl="0" fontAlgn="ctr"/>
                      <a:r>
                        <a:rPr lang="tr-TR" sz="1200" b="0" i="0" u="none" strike="noStrike" dirty="0">
                          <a:solidFill>
                            <a:srgbClr val="000000"/>
                          </a:solidFill>
                          <a:effectLst/>
                          <a:latin typeface="Times New Roman" panose="02020603050405020304" pitchFamily="18" charset="0"/>
                        </a:rPr>
                        <a:t>Sosyal ve Beşeri Bilimler Fakültesi</a:t>
                      </a: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ctr"/>
                      <a:r>
                        <a:rPr lang="tr-TR" sz="1200" b="0" i="0" u="none" strike="noStrike" dirty="0">
                          <a:solidFill>
                            <a:srgbClr val="000000"/>
                          </a:solidFill>
                          <a:effectLst/>
                          <a:latin typeface="Times New Roman" panose="02020603050405020304" pitchFamily="18" charset="0"/>
                        </a:rPr>
                        <a:t>-</a:t>
                      </a: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ctr"/>
                      <a:r>
                        <a:rPr lang="tr-TR" sz="1200" b="0" i="0" u="none" strike="noStrike" dirty="0">
                          <a:solidFill>
                            <a:srgbClr val="000000"/>
                          </a:solidFill>
                          <a:effectLst/>
                          <a:latin typeface="Times New Roman" panose="02020603050405020304" pitchFamily="18" charset="0"/>
                        </a:rPr>
                        <a:t>-</a:t>
                      </a: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ctr"/>
                      <a:r>
                        <a:rPr lang="tr-TR" sz="1200" b="0" i="0" u="none" strike="noStrike" dirty="0">
                          <a:solidFill>
                            <a:srgbClr val="000000"/>
                          </a:solidFill>
                          <a:effectLst/>
                          <a:latin typeface="Times New Roman" panose="02020603050405020304" pitchFamily="18" charset="0"/>
                        </a:rPr>
                        <a:t>-</a:t>
                      </a: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ctr"/>
                      <a:r>
                        <a:rPr lang="tr-TR" sz="1200" b="0" i="0" u="none" strike="noStrike" dirty="0">
                          <a:solidFill>
                            <a:srgbClr val="000000"/>
                          </a:solidFill>
                          <a:effectLst/>
                          <a:latin typeface="Times New Roman" panose="02020603050405020304" pitchFamily="18" charset="0"/>
                        </a:rPr>
                        <a:t>0</a:t>
                      </a: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ctr"/>
                      <a:r>
                        <a:rPr lang="tr-TR" sz="1200" b="0" i="0" u="none" strike="noStrike" dirty="0">
                          <a:solidFill>
                            <a:srgbClr val="000000"/>
                          </a:solidFill>
                          <a:effectLst/>
                          <a:latin typeface="Times New Roman" panose="02020603050405020304" pitchFamily="18" charset="0"/>
                        </a:rPr>
                        <a:t>3</a:t>
                      </a: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ctr"/>
                      <a:r>
                        <a:rPr lang="tr-TR" sz="1200" b="0" i="0" u="none" strike="noStrike" dirty="0">
                          <a:solidFill>
                            <a:srgbClr val="000000"/>
                          </a:solidFill>
                          <a:effectLst/>
                          <a:latin typeface="Times New Roman" panose="02020603050405020304" pitchFamily="18" charset="0"/>
                        </a:rPr>
                        <a:t>6</a:t>
                      </a: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ctr"/>
                      <a:r>
                        <a:rPr lang="tr-TR" sz="1200" b="0" i="0" u="none" strike="noStrike" dirty="0">
                          <a:solidFill>
                            <a:srgbClr val="000000"/>
                          </a:solidFill>
                          <a:effectLst/>
                          <a:latin typeface="Times New Roman" panose="02020603050405020304" pitchFamily="18" charset="0"/>
                        </a:rPr>
                        <a:t>6</a:t>
                      </a: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ctr"/>
                      <a:r>
                        <a:rPr lang="tr-TR" sz="1200" b="0" i="0" u="none" strike="noStrike" dirty="0">
                          <a:solidFill>
                            <a:srgbClr val="000000"/>
                          </a:solidFill>
                          <a:effectLst/>
                          <a:latin typeface="Times New Roman" panose="02020603050405020304" pitchFamily="18" charset="0"/>
                        </a:rPr>
                        <a:t>6</a:t>
                      </a: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ctr"/>
                      <a:r>
                        <a:rPr lang="tr-TR" sz="1200" b="0" i="0" u="none" strike="noStrike" dirty="0">
                          <a:solidFill>
                            <a:srgbClr val="000000"/>
                          </a:solidFill>
                          <a:effectLst/>
                          <a:latin typeface="Times New Roman" panose="02020603050405020304" pitchFamily="18" charset="0"/>
                        </a:rPr>
                        <a:t>3</a:t>
                      </a: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688256455"/>
                  </a:ext>
                </a:extLst>
              </a:tr>
              <a:tr h="585644">
                <a:tc>
                  <a:txBody>
                    <a:bodyPr/>
                    <a:lstStyle/>
                    <a:p>
                      <a:pPr algn="ctr" rtl="0" fontAlgn="ctr"/>
                      <a:r>
                        <a:rPr lang="tr-TR" sz="1200" b="0" i="0" u="none" strike="noStrike" dirty="0">
                          <a:solidFill>
                            <a:srgbClr val="000000"/>
                          </a:solidFill>
                          <a:effectLst/>
                          <a:latin typeface="Times New Roman" panose="02020603050405020304" pitchFamily="18" charset="0"/>
                        </a:rPr>
                        <a:t>Yabancı Diller Fakültesi</a:t>
                      </a: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ctr"/>
                      <a:r>
                        <a:rPr lang="tr-TR" sz="1200" b="0" i="0" u="none" strike="noStrike" dirty="0">
                          <a:solidFill>
                            <a:srgbClr val="000000"/>
                          </a:solidFill>
                          <a:effectLst/>
                          <a:latin typeface="Times New Roman" panose="02020603050405020304" pitchFamily="18" charset="0"/>
                        </a:rPr>
                        <a:t>-</a:t>
                      </a: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ctr"/>
                      <a:r>
                        <a:rPr lang="tr-TR" sz="1200" b="0" i="0" u="none" strike="noStrike" dirty="0">
                          <a:solidFill>
                            <a:srgbClr val="000000"/>
                          </a:solidFill>
                          <a:effectLst/>
                          <a:latin typeface="Times New Roman" panose="02020603050405020304" pitchFamily="18" charset="0"/>
                        </a:rPr>
                        <a:t>2</a:t>
                      </a: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ctr"/>
                      <a:r>
                        <a:rPr lang="tr-TR" sz="1200" b="0" i="0" u="none" strike="noStrike" dirty="0">
                          <a:solidFill>
                            <a:srgbClr val="000000"/>
                          </a:solidFill>
                          <a:effectLst/>
                          <a:latin typeface="Times New Roman" panose="02020603050405020304" pitchFamily="18" charset="0"/>
                        </a:rPr>
                        <a:t>-</a:t>
                      </a: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ctr"/>
                      <a:r>
                        <a:rPr lang="tr-TR" sz="1200" b="0" i="0" u="none" strike="noStrike" dirty="0">
                          <a:solidFill>
                            <a:srgbClr val="000000"/>
                          </a:solidFill>
                          <a:effectLst/>
                          <a:latin typeface="Times New Roman" panose="02020603050405020304" pitchFamily="18" charset="0"/>
                        </a:rPr>
                        <a:t>3</a:t>
                      </a: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ctr"/>
                      <a:r>
                        <a:rPr lang="tr-TR" sz="1200" b="0" i="0" u="none" strike="noStrike" dirty="0">
                          <a:solidFill>
                            <a:srgbClr val="000000"/>
                          </a:solidFill>
                          <a:effectLst/>
                          <a:latin typeface="Times New Roman" panose="02020603050405020304" pitchFamily="18" charset="0"/>
                        </a:rPr>
                        <a:t>2</a:t>
                      </a: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ctr"/>
                      <a:r>
                        <a:rPr lang="tr-TR" sz="1200" b="0" i="0" u="none" strike="noStrike" dirty="0">
                          <a:solidFill>
                            <a:srgbClr val="000000"/>
                          </a:solidFill>
                          <a:effectLst/>
                          <a:latin typeface="Times New Roman" panose="02020603050405020304" pitchFamily="18" charset="0"/>
                        </a:rPr>
                        <a:t>4</a:t>
                      </a: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ctr"/>
                      <a:r>
                        <a:rPr lang="tr-TR" sz="1200" b="0" i="0" u="none" strike="noStrike" dirty="0">
                          <a:solidFill>
                            <a:srgbClr val="000000"/>
                          </a:solidFill>
                          <a:effectLst/>
                          <a:latin typeface="Times New Roman" panose="02020603050405020304" pitchFamily="18" charset="0"/>
                        </a:rPr>
                        <a:t>6</a:t>
                      </a: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ctr"/>
                      <a:r>
                        <a:rPr lang="tr-TR" sz="1200" b="0" i="0" u="none" strike="noStrike" dirty="0">
                          <a:solidFill>
                            <a:srgbClr val="000000"/>
                          </a:solidFill>
                          <a:effectLst/>
                          <a:latin typeface="Times New Roman" panose="02020603050405020304" pitchFamily="18" charset="0"/>
                        </a:rPr>
                        <a:t>5</a:t>
                      </a: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ctr"/>
                      <a:r>
                        <a:rPr lang="tr-TR" sz="1200" b="0" i="0" u="none" strike="noStrike" dirty="0">
                          <a:solidFill>
                            <a:srgbClr val="000000"/>
                          </a:solidFill>
                          <a:effectLst/>
                          <a:latin typeface="Times New Roman" panose="02020603050405020304" pitchFamily="18" charset="0"/>
                        </a:rPr>
                        <a:t>4</a:t>
                      </a: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2003727082"/>
                  </a:ext>
                </a:extLst>
              </a:tr>
              <a:tr h="231199">
                <a:tc>
                  <a:txBody>
                    <a:bodyPr/>
                    <a:lstStyle/>
                    <a:p>
                      <a:pPr algn="ctr" rtl="0" fontAlgn="ctr"/>
                      <a:r>
                        <a:rPr lang="tr-TR" sz="1200" b="0" i="0" u="none" strike="noStrike" dirty="0">
                          <a:solidFill>
                            <a:srgbClr val="000000"/>
                          </a:solidFill>
                          <a:effectLst/>
                          <a:latin typeface="Times New Roman" panose="02020603050405020304" pitchFamily="18" charset="0"/>
                        </a:rPr>
                        <a:t>Enstitüler</a:t>
                      </a: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ctr"/>
                      <a:r>
                        <a:rPr lang="tr-TR" sz="1200" b="0" i="0" u="none" strike="noStrike" dirty="0">
                          <a:solidFill>
                            <a:srgbClr val="000000"/>
                          </a:solidFill>
                          <a:effectLst/>
                          <a:latin typeface="Times New Roman" panose="02020603050405020304" pitchFamily="18" charset="0"/>
                        </a:rPr>
                        <a:t>-</a:t>
                      </a: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ctr"/>
                      <a:r>
                        <a:rPr lang="tr-TR" sz="1200" b="0" i="0" u="none" strike="noStrike" dirty="0">
                          <a:solidFill>
                            <a:srgbClr val="000000"/>
                          </a:solidFill>
                          <a:effectLst/>
                          <a:latin typeface="Times New Roman" panose="02020603050405020304" pitchFamily="18" charset="0"/>
                        </a:rPr>
                        <a:t>5</a:t>
                      </a: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ctr"/>
                      <a:r>
                        <a:rPr lang="tr-TR" sz="1200" b="0" i="0" u="none" strike="noStrike" dirty="0">
                          <a:solidFill>
                            <a:srgbClr val="000000"/>
                          </a:solidFill>
                          <a:effectLst/>
                          <a:latin typeface="Times New Roman" panose="02020603050405020304" pitchFamily="18" charset="0"/>
                        </a:rPr>
                        <a:t>9</a:t>
                      </a: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ctr"/>
                      <a:r>
                        <a:rPr lang="tr-TR" sz="1200" b="0" i="0" u="none" strike="noStrike" dirty="0">
                          <a:solidFill>
                            <a:srgbClr val="000000"/>
                          </a:solidFill>
                          <a:effectLst/>
                          <a:latin typeface="Times New Roman" panose="02020603050405020304" pitchFamily="18" charset="0"/>
                        </a:rPr>
                        <a:t>17</a:t>
                      </a: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ctr"/>
                      <a:r>
                        <a:rPr lang="tr-TR" sz="1200" b="0" i="0" u="none" strike="noStrike" dirty="0">
                          <a:solidFill>
                            <a:srgbClr val="000000"/>
                          </a:solidFill>
                          <a:effectLst/>
                          <a:latin typeface="Times New Roman" panose="02020603050405020304" pitchFamily="18" charset="0"/>
                        </a:rPr>
                        <a:t>22</a:t>
                      </a: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ctr"/>
                      <a:r>
                        <a:rPr lang="tr-TR" sz="1200" b="0" i="0" u="none" strike="noStrike" dirty="0">
                          <a:solidFill>
                            <a:srgbClr val="000000"/>
                          </a:solidFill>
                          <a:effectLst/>
                          <a:latin typeface="Times New Roman" panose="02020603050405020304" pitchFamily="18" charset="0"/>
                        </a:rPr>
                        <a:t>27</a:t>
                      </a: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ctr"/>
                      <a:r>
                        <a:rPr lang="tr-TR" sz="1200" b="0" i="0" u="none" strike="noStrike" dirty="0">
                          <a:solidFill>
                            <a:srgbClr val="000000"/>
                          </a:solidFill>
                          <a:effectLst/>
                          <a:latin typeface="Times New Roman" panose="02020603050405020304" pitchFamily="18" charset="0"/>
                        </a:rPr>
                        <a:t>64</a:t>
                      </a: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ctr"/>
                      <a:r>
                        <a:rPr lang="tr-TR" sz="1200" b="0" i="0" u="none" strike="noStrike" dirty="0">
                          <a:solidFill>
                            <a:srgbClr val="000000"/>
                          </a:solidFill>
                          <a:effectLst/>
                          <a:latin typeface="Times New Roman" panose="02020603050405020304" pitchFamily="18" charset="0"/>
                        </a:rPr>
                        <a:t>45</a:t>
                      </a: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ctr"/>
                      <a:r>
                        <a:rPr lang="tr-TR" sz="1200" b="0" i="0" u="none" strike="noStrike" dirty="0">
                          <a:solidFill>
                            <a:srgbClr val="000000"/>
                          </a:solidFill>
                          <a:effectLst/>
                          <a:latin typeface="Times New Roman" panose="02020603050405020304" pitchFamily="18" charset="0"/>
                        </a:rPr>
                        <a:t>53</a:t>
                      </a: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965477571"/>
                  </a:ext>
                </a:extLst>
              </a:tr>
              <a:tr h="399757">
                <a:tc>
                  <a:txBody>
                    <a:bodyPr/>
                    <a:lstStyle/>
                    <a:p>
                      <a:pPr algn="ctr" rtl="0" fontAlgn="ctr"/>
                      <a:r>
                        <a:rPr lang="tr-TR" sz="1200" b="1" i="0" u="none" strike="noStrike">
                          <a:solidFill>
                            <a:srgbClr val="551334"/>
                          </a:solidFill>
                          <a:effectLst/>
                          <a:latin typeface="Times New Roman" panose="02020603050405020304" pitchFamily="18" charset="0"/>
                        </a:rPr>
                        <a:t>TOPLAM</a:t>
                      </a: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F9D1A9"/>
                    </a:solidFill>
                  </a:tcPr>
                </a:tc>
                <a:tc>
                  <a:txBody>
                    <a:bodyPr/>
                    <a:lstStyle/>
                    <a:p>
                      <a:pPr algn="ctr" rtl="0" fontAlgn="ctr"/>
                      <a:endParaRPr lang="tr-TR" sz="1200" b="0" i="0" u="none" strike="noStrike" dirty="0">
                        <a:solidFill>
                          <a:srgbClr val="551334"/>
                        </a:solidFill>
                        <a:effectLst/>
                        <a:latin typeface="Times New Roman" panose="02020603050405020304" pitchFamily="18" charset="0"/>
                      </a:endParaRP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F9D1A9"/>
                    </a:solidFill>
                  </a:tcPr>
                </a:tc>
                <a:tc>
                  <a:txBody>
                    <a:bodyPr/>
                    <a:lstStyle/>
                    <a:p>
                      <a:pPr algn="ctr" rtl="0" fontAlgn="ctr"/>
                      <a:r>
                        <a:rPr lang="tr-TR" sz="1200" b="0" i="0" u="none" strike="noStrike" dirty="0">
                          <a:solidFill>
                            <a:srgbClr val="551334"/>
                          </a:solidFill>
                          <a:effectLst/>
                          <a:latin typeface="Times New Roman" panose="02020603050405020304" pitchFamily="18" charset="0"/>
                        </a:rPr>
                        <a:t>11</a:t>
                      </a: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F9D1A9"/>
                    </a:solidFill>
                  </a:tcPr>
                </a:tc>
                <a:tc>
                  <a:txBody>
                    <a:bodyPr/>
                    <a:lstStyle/>
                    <a:p>
                      <a:pPr algn="ctr" rtl="0" fontAlgn="ctr"/>
                      <a:r>
                        <a:rPr lang="tr-TR" sz="1200" b="0" i="0" u="none" strike="noStrike" dirty="0">
                          <a:solidFill>
                            <a:srgbClr val="551334"/>
                          </a:solidFill>
                          <a:effectLst/>
                          <a:latin typeface="Times New Roman" panose="02020603050405020304" pitchFamily="18" charset="0"/>
                        </a:rPr>
                        <a:t>11</a:t>
                      </a: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F9D1A9"/>
                    </a:solidFill>
                  </a:tcPr>
                </a:tc>
                <a:tc>
                  <a:txBody>
                    <a:bodyPr/>
                    <a:lstStyle/>
                    <a:p>
                      <a:pPr algn="ctr" rtl="0" fontAlgn="ctr"/>
                      <a:r>
                        <a:rPr lang="tr-TR" sz="1200" b="0" i="0" u="none" strike="noStrike" dirty="0">
                          <a:solidFill>
                            <a:srgbClr val="551334"/>
                          </a:solidFill>
                          <a:effectLst/>
                          <a:latin typeface="Times New Roman" panose="02020603050405020304" pitchFamily="18" charset="0"/>
                        </a:rPr>
                        <a:t>47</a:t>
                      </a: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F9D1A9"/>
                    </a:solidFill>
                  </a:tcPr>
                </a:tc>
                <a:tc>
                  <a:txBody>
                    <a:bodyPr/>
                    <a:lstStyle/>
                    <a:p>
                      <a:pPr algn="ctr" rtl="0" fontAlgn="ctr"/>
                      <a:r>
                        <a:rPr lang="tr-TR" sz="1200" b="0" i="0" u="none" strike="noStrike" dirty="0">
                          <a:solidFill>
                            <a:srgbClr val="551334"/>
                          </a:solidFill>
                          <a:effectLst/>
                          <a:latin typeface="Times New Roman" panose="02020603050405020304" pitchFamily="18" charset="0"/>
                        </a:rPr>
                        <a:t>35</a:t>
                      </a: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F9D1A9"/>
                    </a:solidFill>
                  </a:tcPr>
                </a:tc>
                <a:tc>
                  <a:txBody>
                    <a:bodyPr/>
                    <a:lstStyle/>
                    <a:p>
                      <a:pPr algn="ctr" rtl="0" fontAlgn="ctr"/>
                      <a:r>
                        <a:rPr lang="tr-TR" sz="1200" b="0" i="0" u="none" strike="noStrike" dirty="0">
                          <a:solidFill>
                            <a:srgbClr val="551334"/>
                          </a:solidFill>
                          <a:effectLst/>
                          <a:latin typeface="Times New Roman" panose="02020603050405020304" pitchFamily="18" charset="0"/>
                        </a:rPr>
                        <a:t>54</a:t>
                      </a: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F9D1A9"/>
                    </a:solidFill>
                  </a:tcPr>
                </a:tc>
                <a:tc>
                  <a:txBody>
                    <a:bodyPr/>
                    <a:lstStyle/>
                    <a:p>
                      <a:pPr algn="ctr" rtl="0" fontAlgn="ctr"/>
                      <a:r>
                        <a:rPr lang="tr-TR" sz="1200" b="0" i="0" u="none" strike="noStrike" dirty="0">
                          <a:solidFill>
                            <a:srgbClr val="551334"/>
                          </a:solidFill>
                          <a:effectLst/>
                          <a:latin typeface="Times New Roman" panose="02020603050405020304" pitchFamily="18" charset="0"/>
                        </a:rPr>
                        <a:t>123</a:t>
                      </a: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F9D1A9"/>
                    </a:solidFill>
                  </a:tcPr>
                </a:tc>
                <a:tc>
                  <a:txBody>
                    <a:bodyPr/>
                    <a:lstStyle/>
                    <a:p>
                      <a:pPr algn="ctr" rtl="0" fontAlgn="ctr"/>
                      <a:r>
                        <a:rPr lang="tr-TR" sz="1200" b="0" i="0" u="none" strike="noStrike" dirty="0">
                          <a:solidFill>
                            <a:srgbClr val="551334"/>
                          </a:solidFill>
                          <a:effectLst/>
                          <a:latin typeface="Times New Roman" panose="02020603050405020304" pitchFamily="18" charset="0"/>
                        </a:rPr>
                        <a:t>79</a:t>
                      </a: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F9D1A9"/>
                    </a:solidFill>
                  </a:tcPr>
                </a:tc>
                <a:tc>
                  <a:txBody>
                    <a:bodyPr/>
                    <a:lstStyle/>
                    <a:p>
                      <a:pPr algn="ctr" rtl="0" fontAlgn="ctr"/>
                      <a:r>
                        <a:rPr lang="tr-TR" sz="1200" b="0" i="0" u="none" strike="noStrike" dirty="0">
                          <a:solidFill>
                            <a:srgbClr val="551334"/>
                          </a:solidFill>
                          <a:effectLst/>
                          <a:latin typeface="Times New Roman" panose="02020603050405020304" pitchFamily="18" charset="0"/>
                        </a:rPr>
                        <a:t>76</a:t>
                      </a: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F9D1A9"/>
                    </a:solidFill>
                  </a:tcPr>
                </a:tc>
                <a:extLst>
                  <a:ext uri="{0D108BD9-81ED-4DB2-BD59-A6C34878D82A}">
                    <a16:rowId xmlns:a16="http://schemas.microsoft.com/office/drawing/2014/main" val="3569817237"/>
                  </a:ext>
                </a:extLst>
              </a:tr>
            </a:tbl>
          </a:graphicData>
        </a:graphic>
      </p:graphicFrame>
    </p:spTree>
    <p:extLst>
      <p:ext uri="{BB962C8B-B14F-4D97-AF65-F5344CB8AC3E}">
        <p14:creationId xmlns:p14="http://schemas.microsoft.com/office/powerpoint/2010/main" val="3908344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Screen Shot 2016-04-22 at 11.10.5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3975"/>
            <a:ext cx="9144000" cy="696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Dikdörtgen 1"/>
          <p:cNvSpPr>
            <a:spLocks noChangeArrowheads="1"/>
          </p:cNvSpPr>
          <p:nvPr/>
        </p:nvSpPr>
        <p:spPr bwMode="auto">
          <a:xfrm>
            <a:off x="2699792" y="263730"/>
            <a:ext cx="36168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None/>
            </a:pPr>
            <a:r>
              <a:rPr lang="tr-TR" sz="1800" cap="small" dirty="0"/>
              <a:t>ÖĞRENCİ İŞLERİ DAİRESİ BAŞKANLIĞI</a:t>
            </a:r>
          </a:p>
        </p:txBody>
      </p:sp>
      <p:sp>
        <p:nvSpPr>
          <p:cNvPr id="6" name="Dikdörtgen 1"/>
          <p:cNvSpPr>
            <a:spLocks noChangeArrowheads="1"/>
          </p:cNvSpPr>
          <p:nvPr/>
        </p:nvSpPr>
        <p:spPr bwMode="auto">
          <a:xfrm>
            <a:off x="2479133" y="633062"/>
            <a:ext cx="40581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None/>
            </a:pPr>
            <a:r>
              <a:rPr lang="tr-TR" sz="1400" dirty="0">
                <a:latin typeface="+mn-lt"/>
                <a:ea typeface="+mn-ea"/>
              </a:rPr>
              <a:t>ASBÜ-Geldikleri Ülkelere Göre Uluslararası Öğrenciler</a:t>
            </a:r>
          </a:p>
        </p:txBody>
      </p:sp>
      <p:pic>
        <p:nvPicPr>
          <p:cNvPr id="4" name="Resim 3" descr="harita, metin, atlas içeren bir resim">
            <a:extLst>
              <a:ext uri="{FF2B5EF4-FFF2-40B4-BE49-F238E27FC236}">
                <a16:creationId xmlns:a16="http://schemas.microsoft.com/office/drawing/2014/main" id="{9F89A9B3-7C64-F945-8970-E889BF97EA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24744"/>
            <a:ext cx="9144000" cy="5010064"/>
          </a:xfrm>
          <a:prstGeom prst="rect">
            <a:avLst/>
          </a:prstGeom>
        </p:spPr>
      </p:pic>
    </p:spTree>
    <p:extLst>
      <p:ext uri="{BB962C8B-B14F-4D97-AF65-F5344CB8AC3E}">
        <p14:creationId xmlns:p14="http://schemas.microsoft.com/office/powerpoint/2010/main" val="1112288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Screen Shot 2016-04-22 at 11.10.5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3975"/>
            <a:ext cx="9144000" cy="696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Dikdörtgen 1"/>
          <p:cNvSpPr>
            <a:spLocks noChangeArrowheads="1"/>
          </p:cNvSpPr>
          <p:nvPr/>
        </p:nvSpPr>
        <p:spPr bwMode="auto">
          <a:xfrm>
            <a:off x="2699792" y="263730"/>
            <a:ext cx="36168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None/>
            </a:pPr>
            <a:r>
              <a:rPr lang="tr-TR" sz="1800" cap="small" dirty="0"/>
              <a:t>ÖĞRENCİ İŞLERİ DAİRESİ BAŞKANLIĞI</a:t>
            </a:r>
          </a:p>
        </p:txBody>
      </p:sp>
      <p:sp>
        <p:nvSpPr>
          <p:cNvPr id="6" name="Dikdörtgen 1"/>
          <p:cNvSpPr>
            <a:spLocks noChangeArrowheads="1"/>
          </p:cNvSpPr>
          <p:nvPr/>
        </p:nvSpPr>
        <p:spPr bwMode="auto">
          <a:xfrm>
            <a:off x="2557492" y="633062"/>
            <a:ext cx="390145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None/>
            </a:pPr>
            <a:r>
              <a:rPr lang="tr-TR" sz="1400" dirty="0">
                <a:latin typeface="+mn-lt"/>
                <a:ea typeface="+mn-ea"/>
              </a:rPr>
              <a:t>ASBÜ-Uluslararası Öğrencilerin Yoğunluk Diyagramı</a:t>
            </a:r>
          </a:p>
        </p:txBody>
      </p:sp>
      <p:pic>
        <p:nvPicPr>
          <p:cNvPr id="3" name="Resim 2">
            <a:extLst>
              <a:ext uri="{FF2B5EF4-FFF2-40B4-BE49-F238E27FC236}">
                <a16:creationId xmlns:a16="http://schemas.microsoft.com/office/drawing/2014/main" id="{3BC14C4A-0859-4560-5B20-438FF3B9B977}"/>
              </a:ext>
              <a:ext uri="{C183D7F6-B498-43B3-948B-1728B52AA6E4}">
                <adec:decorative xmlns:adec="http://schemas.microsoft.com/office/drawing/2017/decorative" val="1"/>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0" y="950766"/>
            <a:ext cx="9144000" cy="5184041"/>
          </a:xfrm>
          <a:prstGeom prst="rect">
            <a:avLst/>
          </a:prstGeom>
        </p:spPr>
      </p:pic>
    </p:spTree>
    <p:extLst>
      <p:ext uri="{BB962C8B-B14F-4D97-AF65-F5344CB8AC3E}">
        <p14:creationId xmlns:p14="http://schemas.microsoft.com/office/powerpoint/2010/main" val="1039413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Screen Shot 2016-04-22 at 11.10.52.png"/>
          <p:cNvPicPr>
            <a:picLocks noChangeAspect="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0" y="-53975"/>
            <a:ext cx="9144000" cy="696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Dikdörtgen 1"/>
          <p:cNvSpPr>
            <a:spLocks noChangeArrowheads="1"/>
          </p:cNvSpPr>
          <p:nvPr/>
        </p:nvSpPr>
        <p:spPr bwMode="auto">
          <a:xfrm>
            <a:off x="2557492" y="104878"/>
            <a:ext cx="36168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None/>
            </a:pPr>
            <a:r>
              <a:rPr lang="tr-TR" sz="1800" cap="small" dirty="0"/>
              <a:t>ÖĞRENCİ İŞLERİ DAİRESİ BAŞKANLIĞI</a:t>
            </a:r>
          </a:p>
        </p:txBody>
      </p:sp>
      <p:sp>
        <p:nvSpPr>
          <p:cNvPr id="6" name="Dikdörtgen 1"/>
          <p:cNvSpPr>
            <a:spLocks noChangeArrowheads="1"/>
          </p:cNvSpPr>
          <p:nvPr/>
        </p:nvSpPr>
        <p:spPr bwMode="auto">
          <a:xfrm>
            <a:off x="2590449" y="474210"/>
            <a:ext cx="355090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None/>
            </a:pPr>
            <a:r>
              <a:rPr lang="tr-TR" sz="1400" dirty="0">
                <a:latin typeface="+mn-lt"/>
                <a:ea typeface="+mn-ea"/>
              </a:rPr>
              <a:t>ASBÜ UYRUĞA GÖRE AKTİF ÖĞRENCİ SAYILARI</a:t>
            </a:r>
          </a:p>
        </p:txBody>
      </p:sp>
      <p:graphicFrame>
        <p:nvGraphicFramePr>
          <p:cNvPr id="9" name="Nesne 8">
            <a:extLst>
              <a:ext uri="{FF2B5EF4-FFF2-40B4-BE49-F238E27FC236}">
                <a16:creationId xmlns:a16="http://schemas.microsoft.com/office/drawing/2014/main" id="{28A791A7-5B85-39EF-410F-142B47D9749F}"/>
              </a:ext>
            </a:extLst>
          </p:cNvPr>
          <p:cNvGraphicFramePr>
            <a:graphicFrameLocks noChangeAspect="1"/>
          </p:cNvGraphicFramePr>
          <p:nvPr>
            <p:extLst>
              <p:ext uri="{D42A27DB-BD31-4B8C-83A1-F6EECF244321}">
                <p14:modId xmlns:p14="http://schemas.microsoft.com/office/powerpoint/2010/main" val="313326419"/>
              </p:ext>
            </p:extLst>
          </p:nvPr>
        </p:nvGraphicFramePr>
        <p:xfrm>
          <a:off x="6204532" y="962203"/>
          <a:ext cx="2327834" cy="3474909"/>
        </p:xfrm>
        <a:graphic>
          <a:graphicData uri="http://schemas.openxmlformats.org/presentationml/2006/ole">
            <mc:AlternateContent xmlns:mc="http://schemas.openxmlformats.org/markup-compatibility/2006">
              <mc:Choice xmlns:v="urn:schemas-microsoft-com:vml" Requires="v">
                <p:oleObj name="Worksheet" r:id="rId3" imgW="4543360" imgH="4390890" progId="Excel.Sheet.12">
                  <p:embed/>
                </p:oleObj>
              </mc:Choice>
              <mc:Fallback>
                <p:oleObj name="Worksheet" r:id="rId3" imgW="4543360" imgH="4390890" progId="Excel.Sheet.12">
                  <p:embed/>
                  <p:pic>
                    <p:nvPicPr>
                      <p:cNvPr id="0" name=""/>
                      <p:cNvPicPr/>
                      <p:nvPr/>
                    </p:nvPicPr>
                    <p:blipFill>
                      <a:blip r:embed="rId4"/>
                      <a:stretch>
                        <a:fillRect/>
                      </a:stretch>
                    </p:blipFill>
                    <p:spPr>
                      <a:xfrm>
                        <a:off x="6204532" y="962203"/>
                        <a:ext cx="2327834" cy="3474909"/>
                      </a:xfrm>
                      <a:prstGeom prst="rect">
                        <a:avLst/>
                      </a:prstGeom>
                    </p:spPr>
                  </p:pic>
                </p:oleObj>
              </mc:Fallback>
            </mc:AlternateContent>
          </a:graphicData>
        </a:graphic>
      </p:graphicFrame>
      <p:graphicFrame>
        <p:nvGraphicFramePr>
          <p:cNvPr id="11" name="Nesne 10">
            <a:extLst>
              <a:ext uri="{FF2B5EF4-FFF2-40B4-BE49-F238E27FC236}">
                <a16:creationId xmlns:a16="http://schemas.microsoft.com/office/drawing/2014/main" id="{86C2A585-D388-7A60-4758-C09C41B879BD}"/>
              </a:ext>
            </a:extLst>
          </p:cNvPr>
          <p:cNvGraphicFramePr>
            <a:graphicFrameLocks noChangeAspect="1"/>
          </p:cNvGraphicFramePr>
          <p:nvPr>
            <p:extLst>
              <p:ext uri="{D42A27DB-BD31-4B8C-83A1-F6EECF244321}">
                <p14:modId xmlns:p14="http://schemas.microsoft.com/office/powerpoint/2010/main" val="68702644"/>
              </p:ext>
            </p:extLst>
          </p:nvPr>
        </p:nvGraphicFramePr>
        <p:xfrm>
          <a:off x="179512" y="781987"/>
          <a:ext cx="3634009" cy="4807253"/>
        </p:xfrm>
        <a:graphic>
          <a:graphicData uri="http://schemas.openxmlformats.org/presentationml/2006/ole">
            <mc:AlternateContent xmlns:mc="http://schemas.openxmlformats.org/markup-compatibility/2006">
              <mc:Choice xmlns:v="urn:schemas-microsoft-com:vml" Requires="v">
                <p:oleObj name="Worksheet" r:id="rId5" imgW="4543360" imgH="6010263" progId="Excel.Sheet.12">
                  <p:embed/>
                </p:oleObj>
              </mc:Choice>
              <mc:Fallback>
                <p:oleObj name="Worksheet" r:id="rId5" imgW="4543360" imgH="6010263" progId="Excel.Sheet.12">
                  <p:embed/>
                  <p:pic>
                    <p:nvPicPr>
                      <p:cNvPr id="0" name=""/>
                      <p:cNvPicPr/>
                      <p:nvPr/>
                    </p:nvPicPr>
                    <p:blipFill>
                      <a:blip r:embed="rId6"/>
                      <a:stretch>
                        <a:fillRect/>
                      </a:stretch>
                    </p:blipFill>
                    <p:spPr>
                      <a:xfrm>
                        <a:off x="179512" y="781987"/>
                        <a:ext cx="3634009" cy="4807253"/>
                      </a:xfrm>
                      <a:prstGeom prst="rect">
                        <a:avLst/>
                      </a:prstGeom>
                    </p:spPr>
                  </p:pic>
                </p:oleObj>
              </mc:Fallback>
            </mc:AlternateContent>
          </a:graphicData>
        </a:graphic>
      </p:graphicFrame>
      <p:graphicFrame>
        <p:nvGraphicFramePr>
          <p:cNvPr id="13" name="Nesne 12">
            <a:extLst>
              <a:ext uri="{FF2B5EF4-FFF2-40B4-BE49-F238E27FC236}">
                <a16:creationId xmlns:a16="http://schemas.microsoft.com/office/drawing/2014/main" id="{2EAA73DD-51DE-8AA6-11D4-622ECDC9FED2}"/>
              </a:ext>
            </a:extLst>
          </p:cNvPr>
          <p:cNvGraphicFramePr>
            <a:graphicFrameLocks noChangeAspect="1"/>
          </p:cNvGraphicFramePr>
          <p:nvPr>
            <p:extLst>
              <p:ext uri="{D42A27DB-BD31-4B8C-83A1-F6EECF244321}">
                <p14:modId xmlns:p14="http://schemas.microsoft.com/office/powerpoint/2010/main" val="1540953614"/>
              </p:ext>
            </p:extLst>
          </p:nvPr>
        </p:nvGraphicFramePr>
        <p:xfrm>
          <a:off x="3813521" y="962203"/>
          <a:ext cx="2374795" cy="3597343"/>
        </p:xfrm>
        <a:graphic>
          <a:graphicData uri="http://schemas.openxmlformats.org/presentationml/2006/ole">
            <mc:AlternateContent xmlns:mc="http://schemas.openxmlformats.org/markup-compatibility/2006">
              <mc:Choice xmlns:v="urn:schemas-microsoft-com:vml" Requires="v">
                <p:oleObj name="Worksheet" r:id="rId7" imgW="4543360" imgH="4772172" progId="Excel.Sheet.12">
                  <p:embed/>
                </p:oleObj>
              </mc:Choice>
              <mc:Fallback>
                <p:oleObj name="Worksheet" r:id="rId7" imgW="4543360" imgH="4772172" progId="Excel.Sheet.12">
                  <p:embed/>
                  <p:pic>
                    <p:nvPicPr>
                      <p:cNvPr id="0" name=""/>
                      <p:cNvPicPr/>
                      <p:nvPr/>
                    </p:nvPicPr>
                    <p:blipFill>
                      <a:blip r:embed="rId8"/>
                      <a:stretch>
                        <a:fillRect/>
                      </a:stretch>
                    </p:blipFill>
                    <p:spPr>
                      <a:xfrm>
                        <a:off x="3813521" y="962203"/>
                        <a:ext cx="2374795" cy="3597343"/>
                      </a:xfrm>
                      <a:prstGeom prst="rect">
                        <a:avLst/>
                      </a:prstGeom>
                    </p:spPr>
                  </p:pic>
                </p:oleObj>
              </mc:Fallback>
            </mc:AlternateContent>
          </a:graphicData>
        </a:graphic>
      </p:graphicFrame>
    </p:spTree>
    <p:extLst>
      <p:ext uri="{BB962C8B-B14F-4D97-AF65-F5344CB8AC3E}">
        <p14:creationId xmlns:p14="http://schemas.microsoft.com/office/powerpoint/2010/main" val="23762921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Screen Shot 2016-04-22 at 11.10.5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35458"/>
            <a:ext cx="9144000" cy="696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Dikdörtgen 1"/>
          <p:cNvSpPr>
            <a:spLocks noChangeArrowheads="1"/>
          </p:cNvSpPr>
          <p:nvPr/>
        </p:nvSpPr>
        <p:spPr bwMode="auto">
          <a:xfrm>
            <a:off x="2711464" y="631825"/>
            <a:ext cx="36168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None/>
            </a:pPr>
            <a:r>
              <a:rPr lang="tr-TR" sz="1800" cap="small" dirty="0"/>
              <a:t>ÖĞRENCİ İŞLERİ DAİRESİ BAŞKANLIĞI</a:t>
            </a:r>
          </a:p>
        </p:txBody>
      </p:sp>
      <p:sp>
        <p:nvSpPr>
          <p:cNvPr id="3" name="Dikdörtgen 2"/>
          <p:cNvSpPr/>
          <p:nvPr/>
        </p:nvSpPr>
        <p:spPr>
          <a:xfrm>
            <a:off x="2123728" y="6072286"/>
            <a:ext cx="4572000" cy="307777"/>
          </a:xfrm>
          <a:prstGeom prst="rect">
            <a:avLst/>
          </a:prstGeom>
        </p:spPr>
        <p:txBody>
          <a:bodyPr>
            <a:spAutoFit/>
          </a:bodyPr>
          <a:lstStyle/>
          <a:p>
            <a:pPr algn="ctr"/>
            <a:r>
              <a:rPr lang="tr-TR" sz="1400" b="1" dirty="0"/>
              <a:t>Tablo 7.</a:t>
            </a:r>
            <a:r>
              <a:rPr lang="tr-TR" sz="1400" dirty="0"/>
              <a:t> Yatay ve Dikey Geçişle Gelen Öğrenci Sayıları</a:t>
            </a:r>
          </a:p>
        </p:txBody>
      </p:sp>
      <p:sp>
        <p:nvSpPr>
          <p:cNvPr id="6" name="Dikdörtgen 1"/>
          <p:cNvSpPr>
            <a:spLocks noChangeArrowheads="1"/>
          </p:cNvSpPr>
          <p:nvPr/>
        </p:nvSpPr>
        <p:spPr bwMode="auto">
          <a:xfrm>
            <a:off x="2662438" y="950767"/>
            <a:ext cx="363234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None/>
            </a:pPr>
            <a:r>
              <a:rPr lang="tr-TR" sz="1600" dirty="0"/>
              <a:t>7. </a:t>
            </a:r>
            <a:r>
              <a:rPr lang="tr-TR" sz="1400" dirty="0">
                <a:latin typeface="+mn-lt"/>
                <a:ea typeface="+mn-ea"/>
              </a:rPr>
              <a:t>Yatay Ve Dikey Geçişle Gelen Öğrenci Sayıları</a:t>
            </a:r>
          </a:p>
        </p:txBody>
      </p:sp>
      <p:graphicFrame>
        <p:nvGraphicFramePr>
          <p:cNvPr id="2" name="Tablo 1"/>
          <p:cNvGraphicFramePr>
            <a:graphicFrameLocks noGrp="1"/>
          </p:cNvGraphicFramePr>
          <p:nvPr>
            <p:extLst>
              <p:ext uri="{D42A27DB-BD31-4B8C-83A1-F6EECF244321}">
                <p14:modId xmlns:p14="http://schemas.microsoft.com/office/powerpoint/2010/main" val="1421463178"/>
              </p:ext>
            </p:extLst>
          </p:nvPr>
        </p:nvGraphicFramePr>
        <p:xfrm>
          <a:off x="2154486" y="1584986"/>
          <a:ext cx="5009800" cy="1664495"/>
        </p:xfrm>
        <a:graphic>
          <a:graphicData uri="http://schemas.openxmlformats.org/drawingml/2006/table">
            <a:tbl>
              <a:tblPr firstRow="1" firstCol="1" bandRow="1"/>
              <a:tblGrid>
                <a:gridCol w="706206">
                  <a:extLst>
                    <a:ext uri="{9D8B030D-6E8A-4147-A177-3AD203B41FA5}">
                      <a16:colId xmlns:a16="http://schemas.microsoft.com/office/drawing/2014/main" val="1441159598"/>
                    </a:ext>
                  </a:extLst>
                </a:gridCol>
                <a:gridCol w="481586">
                  <a:extLst>
                    <a:ext uri="{9D8B030D-6E8A-4147-A177-3AD203B41FA5}">
                      <a16:colId xmlns:a16="http://schemas.microsoft.com/office/drawing/2014/main" val="101134056"/>
                    </a:ext>
                  </a:extLst>
                </a:gridCol>
                <a:gridCol w="481586">
                  <a:extLst>
                    <a:ext uri="{9D8B030D-6E8A-4147-A177-3AD203B41FA5}">
                      <a16:colId xmlns:a16="http://schemas.microsoft.com/office/drawing/2014/main" val="995279127"/>
                    </a:ext>
                  </a:extLst>
                </a:gridCol>
                <a:gridCol w="481586">
                  <a:extLst>
                    <a:ext uri="{9D8B030D-6E8A-4147-A177-3AD203B41FA5}">
                      <a16:colId xmlns:a16="http://schemas.microsoft.com/office/drawing/2014/main" val="1547756113"/>
                    </a:ext>
                  </a:extLst>
                </a:gridCol>
                <a:gridCol w="481586">
                  <a:extLst>
                    <a:ext uri="{9D8B030D-6E8A-4147-A177-3AD203B41FA5}">
                      <a16:colId xmlns:a16="http://schemas.microsoft.com/office/drawing/2014/main" val="184084906"/>
                    </a:ext>
                  </a:extLst>
                </a:gridCol>
                <a:gridCol w="481586">
                  <a:extLst>
                    <a:ext uri="{9D8B030D-6E8A-4147-A177-3AD203B41FA5}">
                      <a16:colId xmlns:a16="http://schemas.microsoft.com/office/drawing/2014/main" val="4058633053"/>
                    </a:ext>
                  </a:extLst>
                </a:gridCol>
                <a:gridCol w="481586">
                  <a:extLst>
                    <a:ext uri="{9D8B030D-6E8A-4147-A177-3AD203B41FA5}">
                      <a16:colId xmlns:a16="http://schemas.microsoft.com/office/drawing/2014/main" val="3513514307"/>
                    </a:ext>
                  </a:extLst>
                </a:gridCol>
                <a:gridCol w="481586">
                  <a:extLst>
                    <a:ext uri="{9D8B030D-6E8A-4147-A177-3AD203B41FA5}">
                      <a16:colId xmlns:a16="http://schemas.microsoft.com/office/drawing/2014/main" val="1201479825"/>
                    </a:ext>
                  </a:extLst>
                </a:gridCol>
                <a:gridCol w="466246">
                  <a:extLst>
                    <a:ext uri="{9D8B030D-6E8A-4147-A177-3AD203B41FA5}">
                      <a16:colId xmlns:a16="http://schemas.microsoft.com/office/drawing/2014/main" val="20005"/>
                    </a:ext>
                  </a:extLst>
                </a:gridCol>
                <a:gridCol w="466246">
                  <a:extLst>
                    <a:ext uri="{9D8B030D-6E8A-4147-A177-3AD203B41FA5}">
                      <a16:colId xmlns:a16="http://schemas.microsoft.com/office/drawing/2014/main" val="2417527670"/>
                    </a:ext>
                  </a:extLst>
                </a:gridCol>
              </a:tblGrid>
              <a:tr h="593565">
                <a:tc rowSpan="2">
                  <a:txBody>
                    <a:bodyPr/>
                    <a:lstStyle/>
                    <a:p>
                      <a:pPr algn="ctr" rtl="0" fontAlgn="ctr"/>
                      <a:r>
                        <a:rPr lang="tr-TR" sz="1000" b="1" i="0" u="none" strike="noStrike" dirty="0">
                          <a:solidFill>
                            <a:srgbClr val="FFFFFF"/>
                          </a:solidFill>
                          <a:effectLst/>
                          <a:latin typeface="Times New Roman" panose="02020603050405020304" pitchFamily="18" charset="0"/>
                        </a:rPr>
                        <a:t>Birimler</a:t>
                      </a:r>
                    </a:p>
                  </a:txBody>
                  <a:tcPr marL="9525" marR="9525" marT="9525"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781E46"/>
                    </a:solidFill>
                  </a:tcPr>
                </a:tc>
                <a:tc gridSpan="9">
                  <a:txBody>
                    <a:bodyPr/>
                    <a:lstStyle/>
                    <a:p>
                      <a:pPr algn="ctr" rtl="0" fontAlgn="ctr"/>
                      <a:r>
                        <a:rPr lang="tr-TR" sz="1000" b="1" i="0" u="none" strike="noStrike" dirty="0">
                          <a:solidFill>
                            <a:srgbClr val="FFFFFF"/>
                          </a:solidFill>
                          <a:effectLst/>
                          <a:latin typeface="Times New Roman" panose="02020603050405020304" pitchFamily="18" charset="0"/>
                        </a:rPr>
                        <a:t>Yatay Geçişle Gelen Öğrenci Sayısı</a:t>
                      </a:r>
                    </a:p>
                  </a:txBody>
                  <a:tcPr marL="9525" marR="9525" marT="9525"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781E46"/>
                    </a:solidFill>
                  </a:tcPr>
                </a:tc>
                <a:tc hMerge="1">
                  <a:txBody>
                    <a:bodyPr/>
                    <a:lstStyle/>
                    <a:p>
                      <a:pPr algn="ctr" rtl="0" fontAlgn="ctr"/>
                      <a:endParaRPr lang="tr-TR" sz="1000" b="1" i="0" u="none" strike="noStrike" dirty="0">
                        <a:solidFill>
                          <a:srgbClr val="FFFFFF"/>
                        </a:solidFill>
                        <a:effectLst/>
                        <a:latin typeface="Times New Roman" panose="02020603050405020304" pitchFamily="18" charset="0"/>
                      </a:endParaRPr>
                    </a:p>
                  </a:txBody>
                  <a:tcPr marL="9525" marR="9525" marT="9525"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781E46"/>
                    </a:solidFill>
                  </a:tcPr>
                </a:tc>
                <a:tc hMerge="1">
                  <a:txBody>
                    <a:bodyPr/>
                    <a:lstStyle/>
                    <a:p>
                      <a:pPr algn="ctr" rtl="0" fontAlgn="ctr"/>
                      <a:endParaRPr lang="tr-TR" sz="1000" b="1" i="0" u="none" strike="noStrike" dirty="0">
                        <a:solidFill>
                          <a:srgbClr val="FFFFFF"/>
                        </a:solidFill>
                        <a:effectLst/>
                        <a:latin typeface="Times New Roman" panose="02020603050405020304" pitchFamily="18" charset="0"/>
                      </a:endParaRPr>
                    </a:p>
                  </a:txBody>
                  <a:tcPr marL="9525" marR="9525" marT="9525"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781E46"/>
                    </a:solidFill>
                  </a:tcPr>
                </a:tc>
                <a:tc hMerge="1">
                  <a:txBody>
                    <a:bodyPr/>
                    <a:lstStyle/>
                    <a:p>
                      <a:pPr algn="ctr" rtl="0" fontAlgn="ctr"/>
                      <a:endParaRPr lang="tr-TR" sz="1000" b="1" i="0" u="none" strike="noStrike" dirty="0">
                        <a:solidFill>
                          <a:srgbClr val="FFFFFF"/>
                        </a:solidFill>
                        <a:effectLst/>
                        <a:latin typeface="Times New Roman" panose="02020603050405020304" pitchFamily="18" charset="0"/>
                      </a:endParaRPr>
                    </a:p>
                  </a:txBody>
                  <a:tcPr marL="9525" marR="9525" marT="9525"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781E46"/>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pPr algn="ctr" rtl="0" fontAlgn="ctr"/>
                      <a:endParaRPr lang="tr-TR" sz="1000" b="1" i="0" u="none" strike="noStrike" dirty="0">
                        <a:solidFill>
                          <a:srgbClr val="FFFFFF"/>
                        </a:solidFill>
                        <a:effectLst/>
                        <a:latin typeface="Times New Roman" panose="02020603050405020304" pitchFamily="18" charset="0"/>
                      </a:endParaRPr>
                    </a:p>
                  </a:txBody>
                  <a:tcPr marL="9525" marR="9525" marT="9525"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781E46"/>
                    </a:solidFill>
                  </a:tcPr>
                </a:tc>
                <a:tc hMerge="1">
                  <a:txBody>
                    <a:bodyPr/>
                    <a:lstStyle/>
                    <a:p>
                      <a:pPr algn="ctr" rtl="0" fontAlgn="ctr"/>
                      <a:endParaRPr lang="tr-TR" sz="1000" b="1" i="0" u="none" strike="noStrike" dirty="0">
                        <a:solidFill>
                          <a:srgbClr val="FFFFFF"/>
                        </a:solidFill>
                        <a:effectLst/>
                        <a:latin typeface="Times New Roman" panose="02020603050405020304" pitchFamily="18" charset="0"/>
                      </a:endParaRPr>
                    </a:p>
                  </a:txBody>
                  <a:tcPr marL="9525" marR="9525" marT="9525"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781E46"/>
                    </a:solidFill>
                  </a:tcPr>
                </a:tc>
                <a:extLst>
                  <a:ext uri="{0D108BD9-81ED-4DB2-BD59-A6C34878D82A}">
                    <a16:rowId xmlns:a16="http://schemas.microsoft.com/office/drawing/2014/main" val="3972839936"/>
                  </a:ext>
                </a:extLst>
              </a:tr>
              <a:tr h="313427">
                <a:tc vMerge="1">
                  <a:txBody>
                    <a:bodyPr/>
                    <a:lstStyle/>
                    <a:p>
                      <a:endParaRPr lang="tr-TR"/>
                    </a:p>
                  </a:txBody>
                  <a:tcPr/>
                </a:tc>
                <a:tc>
                  <a:txBody>
                    <a:bodyPr/>
                    <a:lstStyle/>
                    <a:p>
                      <a:pPr algn="ctr" rtl="0" fontAlgn="ctr"/>
                      <a:r>
                        <a:rPr lang="tr-TR" sz="1000" b="1" i="0" u="none" strike="noStrike" dirty="0">
                          <a:solidFill>
                            <a:srgbClr val="FFFFFF"/>
                          </a:solidFill>
                          <a:effectLst/>
                          <a:latin typeface="Times New Roman" panose="02020603050405020304" pitchFamily="18" charset="0"/>
                        </a:rPr>
                        <a:t>2016</a:t>
                      </a:r>
                    </a:p>
                  </a:txBody>
                  <a:tcPr marL="9525" marR="9525" marT="9525"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781E46"/>
                    </a:solidFill>
                  </a:tcPr>
                </a:tc>
                <a:tc>
                  <a:txBody>
                    <a:bodyPr/>
                    <a:lstStyle/>
                    <a:p>
                      <a:pPr algn="ctr" rtl="0" fontAlgn="ctr"/>
                      <a:r>
                        <a:rPr lang="tr-TR" sz="1000" b="1" i="0" u="none" strike="noStrike" dirty="0">
                          <a:solidFill>
                            <a:srgbClr val="FFFFFF"/>
                          </a:solidFill>
                          <a:effectLst/>
                          <a:latin typeface="Times New Roman" panose="02020603050405020304" pitchFamily="18" charset="0"/>
                        </a:rPr>
                        <a:t>2017</a:t>
                      </a:r>
                    </a:p>
                  </a:txBody>
                  <a:tcPr marL="9525" marR="9525" marT="9525"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781E46"/>
                    </a:solidFill>
                  </a:tcPr>
                </a:tc>
                <a:tc>
                  <a:txBody>
                    <a:bodyPr/>
                    <a:lstStyle/>
                    <a:p>
                      <a:pPr algn="ctr" rtl="0" fontAlgn="ctr"/>
                      <a:r>
                        <a:rPr lang="tr-TR" sz="1000" b="1" i="0" u="none" strike="noStrike" dirty="0">
                          <a:solidFill>
                            <a:srgbClr val="FFFFFF"/>
                          </a:solidFill>
                          <a:effectLst/>
                          <a:latin typeface="Times New Roman" panose="02020603050405020304" pitchFamily="18" charset="0"/>
                        </a:rPr>
                        <a:t>2018</a:t>
                      </a:r>
                    </a:p>
                  </a:txBody>
                  <a:tcPr marL="9525" marR="9525" marT="9525"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781E46"/>
                    </a:solidFill>
                  </a:tcPr>
                </a:tc>
                <a:tc>
                  <a:txBody>
                    <a:bodyPr/>
                    <a:lstStyle/>
                    <a:p>
                      <a:pPr algn="ctr" rtl="0" fontAlgn="ctr"/>
                      <a:r>
                        <a:rPr lang="tr-TR" sz="1000" b="1" i="0" u="none" strike="noStrike" dirty="0">
                          <a:solidFill>
                            <a:srgbClr val="FFFFFF"/>
                          </a:solidFill>
                          <a:effectLst/>
                          <a:latin typeface="Times New Roman" panose="02020603050405020304" pitchFamily="18" charset="0"/>
                        </a:rPr>
                        <a:t>2019</a:t>
                      </a:r>
                    </a:p>
                  </a:txBody>
                  <a:tcPr marL="9525" marR="9525" marT="9525"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781E46"/>
                    </a:solidFill>
                  </a:tcPr>
                </a:tc>
                <a:tc>
                  <a:txBody>
                    <a:bodyPr/>
                    <a:lstStyle/>
                    <a:p>
                      <a:pPr algn="ctr" rtl="0" fontAlgn="ctr"/>
                      <a:r>
                        <a:rPr lang="tr-TR" sz="1000" b="1" i="0" u="none" strike="noStrike" dirty="0">
                          <a:solidFill>
                            <a:srgbClr val="FFFFFF"/>
                          </a:solidFill>
                          <a:effectLst/>
                          <a:latin typeface="Times New Roman" panose="02020603050405020304" pitchFamily="18" charset="0"/>
                        </a:rPr>
                        <a:t>2020</a:t>
                      </a:r>
                    </a:p>
                  </a:txBody>
                  <a:tcPr marL="9525" marR="9525" marT="9525"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781E46"/>
                    </a:solidFill>
                  </a:tcPr>
                </a:tc>
                <a:tc>
                  <a:txBody>
                    <a:bodyPr/>
                    <a:lstStyle/>
                    <a:p>
                      <a:pPr algn="ctr" rtl="0" fontAlgn="ctr"/>
                      <a:r>
                        <a:rPr lang="tr-TR" sz="1000" b="1" i="0" u="none" strike="noStrike" dirty="0">
                          <a:solidFill>
                            <a:srgbClr val="FFFFFF"/>
                          </a:solidFill>
                          <a:effectLst/>
                          <a:latin typeface="Times New Roman" panose="02020603050405020304" pitchFamily="18" charset="0"/>
                        </a:rPr>
                        <a:t>2021</a:t>
                      </a:r>
                    </a:p>
                  </a:txBody>
                  <a:tcPr marL="9525" marR="9525" marT="9525"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781E46"/>
                    </a:solidFill>
                  </a:tcPr>
                </a:tc>
                <a:tc>
                  <a:txBody>
                    <a:bodyPr/>
                    <a:lstStyle/>
                    <a:p>
                      <a:pPr algn="ctr" rtl="0" fontAlgn="ctr"/>
                      <a:r>
                        <a:rPr lang="tr-TR" sz="1000" b="1" i="0" u="none" strike="noStrike" dirty="0">
                          <a:solidFill>
                            <a:srgbClr val="FFFFFF"/>
                          </a:solidFill>
                          <a:effectLst/>
                          <a:latin typeface="Times New Roman" panose="02020603050405020304" pitchFamily="18" charset="0"/>
                        </a:rPr>
                        <a:t>2022</a:t>
                      </a:r>
                    </a:p>
                  </a:txBody>
                  <a:tcPr marL="9525" marR="9525" marT="9525"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781E46"/>
                    </a:solidFill>
                  </a:tcPr>
                </a:tc>
                <a:tc>
                  <a:txBody>
                    <a:bodyPr/>
                    <a:lstStyle/>
                    <a:p>
                      <a:pPr algn="ctr" rtl="0" fontAlgn="ctr"/>
                      <a:r>
                        <a:rPr lang="tr-TR" sz="1000" b="1" i="0" u="none" strike="noStrike" dirty="0">
                          <a:solidFill>
                            <a:srgbClr val="FFFFFF"/>
                          </a:solidFill>
                          <a:effectLst/>
                          <a:latin typeface="Times New Roman" panose="02020603050405020304" pitchFamily="18" charset="0"/>
                        </a:rPr>
                        <a:t>2023</a:t>
                      </a:r>
                    </a:p>
                  </a:txBody>
                  <a:tcPr marL="9525" marR="9525" marT="9525"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781E46"/>
                    </a:solidFill>
                  </a:tcPr>
                </a:tc>
                <a:tc>
                  <a:txBody>
                    <a:bodyPr/>
                    <a:lstStyle/>
                    <a:p>
                      <a:pPr algn="ctr" rtl="0" fontAlgn="ctr"/>
                      <a:r>
                        <a:rPr lang="tr-TR" sz="1000" b="1" i="0" u="none" strike="noStrike" dirty="0">
                          <a:solidFill>
                            <a:srgbClr val="FFFFFF"/>
                          </a:solidFill>
                          <a:effectLst/>
                          <a:latin typeface="Times New Roman" panose="02020603050405020304" pitchFamily="18" charset="0"/>
                        </a:rPr>
                        <a:t>2024</a:t>
                      </a:r>
                    </a:p>
                  </a:txBody>
                  <a:tcPr marL="9525" marR="9525" marT="9525"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781E46"/>
                    </a:solidFill>
                  </a:tcPr>
                </a:tc>
                <a:extLst>
                  <a:ext uri="{0D108BD9-81ED-4DB2-BD59-A6C34878D82A}">
                    <a16:rowId xmlns:a16="http://schemas.microsoft.com/office/drawing/2014/main" val="3902476758"/>
                  </a:ext>
                </a:extLst>
              </a:tr>
              <a:tr h="252501">
                <a:tc>
                  <a:txBody>
                    <a:bodyPr/>
                    <a:lstStyle/>
                    <a:p>
                      <a:pPr algn="l" rtl="0" fontAlgn="ctr"/>
                      <a:r>
                        <a:rPr lang="tr-TR" sz="1000" b="1" i="0" u="none" strike="noStrike" dirty="0">
                          <a:solidFill>
                            <a:srgbClr val="551334"/>
                          </a:solidFill>
                          <a:effectLst/>
                          <a:latin typeface="Times New Roman" panose="02020603050405020304" pitchFamily="18" charset="0"/>
                        </a:rPr>
                        <a:t>Fakülteler</a:t>
                      </a:r>
                    </a:p>
                  </a:txBody>
                  <a:tcPr marL="9525" marR="9525" marT="9525"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tcPr>
                </a:tc>
                <a:tc>
                  <a:txBody>
                    <a:bodyPr/>
                    <a:lstStyle/>
                    <a:p>
                      <a:pPr algn="ctr" rtl="0" fontAlgn="ctr"/>
                      <a:r>
                        <a:rPr lang="tr-TR" sz="1000" b="1" i="0" u="none" strike="noStrike" dirty="0">
                          <a:solidFill>
                            <a:srgbClr val="551334"/>
                          </a:solidFill>
                          <a:effectLst/>
                          <a:latin typeface="Times New Roman" panose="02020603050405020304" pitchFamily="18" charset="0"/>
                        </a:rPr>
                        <a:t>-</a:t>
                      </a:r>
                    </a:p>
                  </a:txBody>
                  <a:tcPr marL="9525" marR="9525" marT="9525"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tcPr>
                </a:tc>
                <a:tc>
                  <a:txBody>
                    <a:bodyPr/>
                    <a:lstStyle/>
                    <a:p>
                      <a:pPr algn="ctr" rtl="0" fontAlgn="ctr"/>
                      <a:r>
                        <a:rPr lang="tr-TR" sz="1000" b="1" i="0" u="none" strike="noStrike" dirty="0">
                          <a:solidFill>
                            <a:srgbClr val="551334"/>
                          </a:solidFill>
                          <a:effectLst/>
                          <a:latin typeface="Times New Roman" panose="02020603050405020304" pitchFamily="18" charset="0"/>
                        </a:rPr>
                        <a:t>1</a:t>
                      </a:r>
                    </a:p>
                  </a:txBody>
                  <a:tcPr marL="9525" marR="9525" marT="9525"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tcPr>
                </a:tc>
                <a:tc>
                  <a:txBody>
                    <a:bodyPr/>
                    <a:lstStyle/>
                    <a:p>
                      <a:pPr algn="ctr" rtl="0" fontAlgn="ctr"/>
                      <a:r>
                        <a:rPr lang="tr-TR" sz="1000" b="1" i="0" u="none" strike="noStrike" dirty="0">
                          <a:solidFill>
                            <a:srgbClr val="551334"/>
                          </a:solidFill>
                          <a:effectLst/>
                          <a:latin typeface="Times New Roman" panose="02020603050405020304" pitchFamily="18" charset="0"/>
                        </a:rPr>
                        <a:t>13</a:t>
                      </a:r>
                    </a:p>
                  </a:txBody>
                  <a:tcPr marL="9525" marR="9525" marT="9525"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tcPr>
                </a:tc>
                <a:tc>
                  <a:txBody>
                    <a:bodyPr/>
                    <a:lstStyle/>
                    <a:p>
                      <a:pPr algn="ctr" rtl="0" fontAlgn="ctr"/>
                      <a:r>
                        <a:rPr lang="tr-TR" sz="1000" b="1" i="0" u="none" strike="noStrike" dirty="0">
                          <a:solidFill>
                            <a:srgbClr val="551334"/>
                          </a:solidFill>
                          <a:effectLst/>
                          <a:latin typeface="Times New Roman" panose="02020603050405020304" pitchFamily="18" charset="0"/>
                        </a:rPr>
                        <a:t>17</a:t>
                      </a:r>
                    </a:p>
                  </a:txBody>
                  <a:tcPr marL="9525" marR="9525" marT="9525"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tcPr>
                </a:tc>
                <a:tc>
                  <a:txBody>
                    <a:bodyPr/>
                    <a:lstStyle/>
                    <a:p>
                      <a:pPr algn="ctr" rtl="0" fontAlgn="ctr"/>
                      <a:r>
                        <a:rPr lang="tr-TR" sz="1000" b="1" i="0" u="none" strike="noStrike" dirty="0">
                          <a:solidFill>
                            <a:srgbClr val="551334"/>
                          </a:solidFill>
                          <a:effectLst/>
                          <a:latin typeface="Times New Roman" panose="02020603050405020304" pitchFamily="18" charset="0"/>
                        </a:rPr>
                        <a:t>31</a:t>
                      </a:r>
                    </a:p>
                  </a:txBody>
                  <a:tcPr marL="9525" marR="9525" marT="9525"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tcPr>
                </a:tc>
                <a:tc>
                  <a:txBody>
                    <a:bodyPr/>
                    <a:lstStyle/>
                    <a:p>
                      <a:pPr algn="ctr" rtl="0" fontAlgn="ctr"/>
                      <a:r>
                        <a:rPr lang="tr-TR" sz="1000" b="1" i="0" u="none" strike="noStrike" dirty="0">
                          <a:solidFill>
                            <a:srgbClr val="551334"/>
                          </a:solidFill>
                          <a:effectLst/>
                          <a:latin typeface="Times New Roman" panose="02020603050405020304" pitchFamily="18" charset="0"/>
                        </a:rPr>
                        <a:t>43</a:t>
                      </a:r>
                    </a:p>
                  </a:txBody>
                  <a:tcPr marL="9525" marR="9525" marT="9525"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tcPr>
                </a:tc>
                <a:tc>
                  <a:txBody>
                    <a:bodyPr/>
                    <a:lstStyle/>
                    <a:p>
                      <a:pPr algn="ctr" rtl="0" fontAlgn="ctr"/>
                      <a:r>
                        <a:rPr lang="tr-TR" sz="1000" b="1" i="0" u="none" strike="noStrike" dirty="0">
                          <a:solidFill>
                            <a:srgbClr val="551334"/>
                          </a:solidFill>
                          <a:effectLst/>
                          <a:latin typeface="Times New Roman" panose="02020603050405020304" pitchFamily="18" charset="0"/>
                        </a:rPr>
                        <a:t>46</a:t>
                      </a:r>
                    </a:p>
                  </a:txBody>
                  <a:tcPr marL="9525" marR="9525" marT="9525"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tcPr>
                </a:tc>
                <a:tc>
                  <a:txBody>
                    <a:bodyPr/>
                    <a:lstStyle/>
                    <a:p>
                      <a:pPr algn="ctr" rtl="0" fontAlgn="ctr"/>
                      <a:r>
                        <a:rPr lang="tr-TR" sz="1000" b="1" i="0" u="none" strike="noStrike" dirty="0">
                          <a:solidFill>
                            <a:srgbClr val="551334"/>
                          </a:solidFill>
                          <a:effectLst/>
                          <a:latin typeface="Times New Roman" panose="02020603050405020304" pitchFamily="18" charset="0"/>
                        </a:rPr>
                        <a:t>45</a:t>
                      </a:r>
                    </a:p>
                  </a:txBody>
                  <a:tcPr marL="9525" marR="9525" marT="9525"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tcPr>
                </a:tc>
                <a:tc>
                  <a:txBody>
                    <a:bodyPr/>
                    <a:lstStyle/>
                    <a:p>
                      <a:pPr algn="ctr" rtl="0" fontAlgn="ctr"/>
                      <a:r>
                        <a:rPr lang="tr-TR" sz="1000" b="1" i="0" u="none" strike="noStrike" dirty="0">
                          <a:solidFill>
                            <a:srgbClr val="551334"/>
                          </a:solidFill>
                          <a:effectLst/>
                          <a:latin typeface="Times New Roman" panose="02020603050405020304" pitchFamily="18" charset="0"/>
                        </a:rPr>
                        <a:t>35</a:t>
                      </a:r>
                    </a:p>
                  </a:txBody>
                  <a:tcPr marL="9525" marR="9525" marT="9525"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tcPr>
                </a:tc>
                <a:extLst>
                  <a:ext uri="{0D108BD9-81ED-4DB2-BD59-A6C34878D82A}">
                    <a16:rowId xmlns:a16="http://schemas.microsoft.com/office/drawing/2014/main" val="3009800824"/>
                  </a:ext>
                </a:extLst>
              </a:tr>
              <a:tr h="252501">
                <a:tc>
                  <a:txBody>
                    <a:bodyPr/>
                    <a:lstStyle/>
                    <a:p>
                      <a:pPr algn="l" rtl="0" fontAlgn="ctr"/>
                      <a:r>
                        <a:rPr lang="tr-TR" sz="1000" b="1" i="0" u="none" strike="noStrike" dirty="0">
                          <a:solidFill>
                            <a:srgbClr val="551334"/>
                          </a:solidFill>
                          <a:effectLst/>
                          <a:latin typeface="Times New Roman" panose="02020603050405020304" pitchFamily="18" charset="0"/>
                        </a:rPr>
                        <a:t>Enstitüler</a:t>
                      </a:r>
                    </a:p>
                  </a:txBody>
                  <a:tcPr marL="9525" marR="9525" marT="9525"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tcPr>
                </a:tc>
                <a:tc>
                  <a:txBody>
                    <a:bodyPr/>
                    <a:lstStyle/>
                    <a:p>
                      <a:pPr algn="ctr" rtl="0" fontAlgn="ctr"/>
                      <a:r>
                        <a:rPr lang="tr-TR" sz="1000" b="1" i="0" u="none" strike="noStrike" dirty="0">
                          <a:solidFill>
                            <a:srgbClr val="551334"/>
                          </a:solidFill>
                          <a:effectLst/>
                          <a:latin typeface="Times New Roman" panose="02020603050405020304" pitchFamily="18" charset="0"/>
                        </a:rPr>
                        <a:t>-</a:t>
                      </a:r>
                    </a:p>
                  </a:txBody>
                  <a:tcPr marL="9525" marR="9525" marT="9525"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tcPr>
                </a:tc>
                <a:tc>
                  <a:txBody>
                    <a:bodyPr/>
                    <a:lstStyle/>
                    <a:p>
                      <a:pPr algn="ctr" rtl="0" fontAlgn="ctr"/>
                      <a:r>
                        <a:rPr lang="tr-TR" sz="1000" b="1" i="0" u="none" strike="noStrike" dirty="0">
                          <a:solidFill>
                            <a:srgbClr val="551334"/>
                          </a:solidFill>
                          <a:effectLst/>
                          <a:latin typeface="Times New Roman" panose="02020603050405020304" pitchFamily="18" charset="0"/>
                        </a:rPr>
                        <a:t>1</a:t>
                      </a:r>
                    </a:p>
                  </a:txBody>
                  <a:tcPr marL="9525" marR="9525" marT="9525"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tcPr>
                </a:tc>
                <a:tc>
                  <a:txBody>
                    <a:bodyPr/>
                    <a:lstStyle/>
                    <a:p>
                      <a:pPr algn="ctr" rtl="0" fontAlgn="ctr"/>
                      <a:r>
                        <a:rPr lang="tr-TR" sz="1000" b="1" i="0" u="none" strike="noStrike" dirty="0">
                          <a:solidFill>
                            <a:srgbClr val="551334"/>
                          </a:solidFill>
                          <a:effectLst/>
                          <a:latin typeface="Times New Roman" panose="02020603050405020304" pitchFamily="18" charset="0"/>
                        </a:rPr>
                        <a:t>4</a:t>
                      </a:r>
                    </a:p>
                  </a:txBody>
                  <a:tcPr marL="9525" marR="9525" marT="9525"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tcPr>
                </a:tc>
                <a:tc>
                  <a:txBody>
                    <a:bodyPr/>
                    <a:lstStyle/>
                    <a:p>
                      <a:pPr algn="ctr" rtl="0" fontAlgn="ctr"/>
                      <a:r>
                        <a:rPr lang="tr-TR" sz="1000" b="1" i="0" u="none" strike="noStrike" dirty="0">
                          <a:solidFill>
                            <a:srgbClr val="551334"/>
                          </a:solidFill>
                          <a:effectLst/>
                          <a:latin typeface="Times New Roman" panose="02020603050405020304" pitchFamily="18" charset="0"/>
                        </a:rPr>
                        <a:t>2</a:t>
                      </a:r>
                    </a:p>
                  </a:txBody>
                  <a:tcPr marL="9525" marR="9525" marT="9525"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tcPr>
                </a:tc>
                <a:tc>
                  <a:txBody>
                    <a:bodyPr/>
                    <a:lstStyle/>
                    <a:p>
                      <a:pPr algn="ctr" rtl="0" fontAlgn="ctr"/>
                      <a:r>
                        <a:rPr lang="tr-TR" sz="1000" b="1" i="0" u="none" strike="noStrike" dirty="0">
                          <a:solidFill>
                            <a:srgbClr val="551334"/>
                          </a:solidFill>
                          <a:effectLst/>
                          <a:latin typeface="Times New Roman" panose="02020603050405020304" pitchFamily="18" charset="0"/>
                        </a:rPr>
                        <a:t>0</a:t>
                      </a:r>
                    </a:p>
                  </a:txBody>
                  <a:tcPr marL="9525" marR="9525" marT="9525"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tcPr>
                </a:tc>
                <a:tc>
                  <a:txBody>
                    <a:bodyPr/>
                    <a:lstStyle/>
                    <a:p>
                      <a:pPr algn="ctr" rtl="0" fontAlgn="ctr"/>
                      <a:r>
                        <a:rPr lang="tr-TR" sz="1000" b="1" i="0" u="none" strike="noStrike" dirty="0">
                          <a:solidFill>
                            <a:srgbClr val="551334"/>
                          </a:solidFill>
                          <a:effectLst/>
                          <a:latin typeface="Times New Roman" panose="02020603050405020304" pitchFamily="18" charset="0"/>
                        </a:rPr>
                        <a:t>9</a:t>
                      </a:r>
                    </a:p>
                  </a:txBody>
                  <a:tcPr marL="9525" marR="9525" marT="9525"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tcPr>
                </a:tc>
                <a:tc>
                  <a:txBody>
                    <a:bodyPr/>
                    <a:lstStyle/>
                    <a:p>
                      <a:pPr algn="ctr" rtl="0" fontAlgn="ctr"/>
                      <a:r>
                        <a:rPr lang="tr-TR" sz="1000" b="1" i="0" u="none" strike="noStrike" dirty="0">
                          <a:solidFill>
                            <a:srgbClr val="551334"/>
                          </a:solidFill>
                          <a:effectLst/>
                          <a:latin typeface="Times New Roman" panose="02020603050405020304" pitchFamily="18" charset="0"/>
                        </a:rPr>
                        <a:t>13</a:t>
                      </a:r>
                    </a:p>
                  </a:txBody>
                  <a:tcPr marL="9525" marR="9525" marT="9525"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tcPr>
                </a:tc>
                <a:tc>
                  <a:txBody>
                    <a:bodyPr/>
                    <a:lstStyle/>
                    <a:p>
                      <a:pPr algn="ctr" rtl="0" fontAlgn="ctr"/>
                      <a:r>
                        <a:rPr lang="tr-TR" sz="1000" b="1" i="0" u="none" strike="noStrike" dirty="0">
                          <a:solidFill>
                            <a:srgbClr val="551334"/>
                          </a:solidFill>
                          <a:effectLst/>
                          <a:latin typeface="Times New Roman" panose="02020603050405020304" pitchFamily="18" charset="0"/>
                        </a:rPr>
                        <a:t>5</a:t>
                      </a:r>
                    </a:p>
                  </a:txBody>
                  <a:tcPr marL="9525" marR="9525" marT="9525"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tcPr>
                </a:tc>
                <a:tc>
                  <a:txBody>
                    <a:bodyPr/>
                    <a:lstStyle/>
                    <a:p>
                      <a:pPr algn="ctr" rtl="0" fontAlgn="ctr"/>
                      <a:r>
                        <a:rPr lang="tr-TR" sz="1000" b="1" i="0" u="none" strike="noStrike" dirty="0">
                          <a:solidFill>
                            <a:srgbClr val="551334"/>
                          </a:solidFill>
                          <a:effectLst/>
                          <a:latin typeface="Times New Roman" panose="02020603050405020304" pitchFamily="18" charset="0"/>
                        </a:rPr>
                        <a:t>3</a:t>
                      </a:r>
                    </a:p>
                  </a:txBody>
                  <a:tcPr marL="9525" marR="9525" marT="9525"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tcPr>
                </a:tc>
                <a:extLst>
                  <a:ext uri="{0D108BD9-81ED-4DB2-BD59-A6C34878D82A}">
                    <a16:rowId xmlns:a16="http://schemas.microsoft.com/office/drawing/2014/main" val="1493578725"/>
                  </a:ext>
                </a:extLst>
              </a:tr>
              <a:tr h="252501">
                <a:tc>
                  <a:txBody>
                    <a:bodyPr/>
                    <a:lstStyle/>
                    <a:p>
                      <a:pPr algn="ctr" rtl="0" fontAlgn="ctr"/>
                      <a:r>
                        <a:rPr lang="tr-TR" sz="1000" b="1" i="0" u="none" strike="noStrike" dirty="0">
                          <a:solidFill>
                            <a:srgbClr val="551334"/>
                          </a:solidFill>
                          <a:effectLst/>
                          <a:latin typeface="Times New Roman" panose="02020603050405020304" pitchFamily="18" charset="0"/>
                        </a:rPr>
                        <a:t>TOPLAM</a:t>
                      </a:r>
                    </a:p>
                  </a:txBody>
                  <a:tcPr marL="9525" marR="9525" marT="9525"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F9D1A9"/>
                    </a:solidFill>
                  </a:tcPr>
                </a:tc>
                <a:tc>
                  <a:txBody>
                    <a:bodyPr/>
                    <a:lstStyle/>
                    <a:p>
                      <a:pPr algn="ctr" rtl="0" fontAlgn="ctr"/>
                      <a:r>
                        <a:rPr lang="tr-TR" sz="1000" b="1" i="0" u="none" strike="noStrike" dirty="0">
                          <a:solidFill>
                            <a:srgbClr val="551334"/>
                          </a:solidFill>
                          <a:effectLst/>
                          <a:latin typeface="Times New Roman" panose="02020603050405020304" pitchFamily="18" charset="0"/>
                        </a:rPr>
                        <a:t>0</a:t>
                      </a:r>
                    </a:p>
                  </a:txBody>
                  <a:tcPr marL="9525" marR="9525" marT="9525"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F9D1A9"/>
                    </a:solidFill>
                  </a:tcPr>
                </a:tc>
                <a:tc>
                  <a:txBody>
                    <a:bodyPr/>
                    <a:lstStyle/>
                    <a:p>
                      <a:pPr algn="ctr" rtl="0" fontAlgn="ctr"/>
                      <a:r>
                        <a:rPr lang="tr-TR" sz="1000" b="1" i="0" u="none" strike="noStrike" dirty="0">
                          <a:solidFill>
                            <a:srgbClr val="551334"/>
                          </a:solidFill>
                          <a:effectLst/>
                          <a:latin typeface="Times New Roman" panose="02020603050405020304" pitchFamily="18" charset="0"/>
                        </a:rPr>
                        <a:t>2</a:t>
                      </a:r>
                    </a:p>
                  </a:txBody>
                  <a:tcPr marL="9525" marR="9525" marT="9525"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F9D1A9"/>
                    </a:solidFill>
                  </a:tcPr>
                </a:tc>
                <a:tc>
                  <a:txBody>
                    <a:bodyPr/>
                    <a:lstStyle/>
                    <a:p>
                      <a:pPr algn="ctr" rtl="0" fontAlgn="ctr"/>
                      <a:r>
                        <a:rPr lang="tr-TR" sz="1000" b="1" i="0" u="none" strike="noStrike" dirty="0">
                          <a:solidFill>
                            <a:srgbClr val="551334"/>
                          </a:solidFill>
                          <a:effectLst/>
                          <a:latin typeface="Times New Roman" panose="02020603050405020304" pitchFamily="18" charset="0"/>
                        </a:rPr>
                        <a:t>17</a:t>
                      </a:r>
                    </a:p>
                  </a:txBody>
                  <a:tcPr marL="9525" marR="9525" marT="9525"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F9D1A9"/>
                    </a:solidFill>
                  </a:tcPr>
                </a:tc>
                <a:tc>
                  <a:txBody>
                    <a:bodyPr/>
                    <a:lstStyle/>
                    <a:p>
                      <a:pPr algn="ctr" rtl="0" fontAlgn="ctr"/>
                      <a:r>
                        <a:rPr lang="tr-TR" sz="1000" b="1" i="0" u="none" strike="noStrike" dirty="0">
                          <a:solidFill>
                            <a:srgbClr val="551334"/>
                          </a:solidFill>
                          <a:effectLst/>
                          <a:latin typeface="Times New Roman" panose="02020603050405020304" pitchFamily="18" charset="0"/>
                        </a:rPr>
                        <a:t>19</a:t>
                      </a:r>
                    </a:p>
                  </a:txBody>
                  <a:tcPr marL="9525" marR="9525" marT="9525"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F9D1A9"/>
                    </a:solidFill>
                  </a:tcPr>
                </a:tc>
                <a:tc>
                  <a:txBody>
                    <a:bodyPr/>
                    <a:lstStyle/>
                    <a:p>
                      <a:pPr algn="ctr" rtl="0" fontAlgn="ctr"/>
                      <a:r>
                        <a:rPr lang="tr-TR" sz="1000" b="1" i="0" u="none" strike="noStrike" dirty="0">
                          <a:solidFill>
                            <a:srgbClr val="551334"/>
                          </a:solidFill>
                          <a:effectLst/>
                          <a:latin typeface="Times New Roman" panose="02020603050405020304" pitchFamily="18" charset="0"/>
                        </a:rPr>
                        <a:t>31</a:t>
                      </a:r>
                    </a:p>
                  </a:txBody>
                  <a:tcPr marL="9525" marR="9525" marT="9525"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F9D1A9"/>
                    </a:solidFill>
                  </a:tcPr>
                </a:tc>
                <a:tc>
                  <a:txBody>
                    <a:bodyPr/>
                    <a:lstStyle/>
                    <a:p>
                      <a:pPr algn="ctr" rtl="0" fontAlgn="ctr"/>
                      <a:r>
                        <a:rPr lang="tr-TR" sz="1000" b="1" i="0" u="none" strike="noStrike" dirty="0">
                          <a:solidFill>
                            <a:srgbClr val="551334"/>
                          </a:solidFill>
                          <a:effectLst/>
                          <a:latin typeface="Times New Roman" panose="02020603050405020304" pitchFamily="18" charset="0"/>
                        </a:rPr>
                        <a:t>52</a:t>
                      </a:r>
                    </a:p>
                  </a:txBody>
                  <a:tcPr marL="9525" marR="9525" marT="9525"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F9D1A9"/>
                    </a:solidFill>
                  </a:tcPr>
                </a:tc>
                <a:tc>
                  <a:txBody>
                    <a:bodyPr/>
                    <a:lstStyle/>
                    <a:p>
                      <a:pPr algn="ctr" rtl="0" fontAlgn="ctr"/>
                      <a:r>
                        <a:rPr lang="tr-TR" sz="1000" b="1" i="0" u="none" strike="noStrike" dirty="0">
                          <a:solidFill>
                            <a:srgbClr val="551334"/>
                          </a:solidFill>
                          <a:effectLst/>
                          <a:latin typeface="Times New Roman" panose="02020603050405020304" pitchFamily="18" charset="0"/>
                        </a:rPr>
                        <a:t>59</a:t>
                      </a:r>
                    </a:p>
                  </a:txBody>
                  <a:tcPr marL="9525" marR="9525" marT="9525"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F9D1A9"/>
                    </a:solidFill>
                  </a:tcPr>
                </a:tc>
                <a:tc>
                  <a:txBody>
                    <a:bodyPr/>
                    <a:lstStyle/>
                    <a:p>
                      <a:pPr algn="ctr" rtl="0" fontAlgn="ctr"/>
                      <a:r>
                        <a:rPr lang="tr-TR" sz="1000" b="1" i="0" u="none" strike="noStrike" dirty="0">
                          <a:solidFill>
                            <a:srgbClr val="551334"/>
                          </a:solidFill>
                          <a:effectLst/>
                          <a:latin typeface="Times New Roman" panose="02020603050405020304" pitchFamily="18" charset="0"/>
                        </a:rPr>
                        <a:t>50</a:t>
                      </a:r>
                    </a:p>
                  </a:txBody>
                  <a:tcPr marL="9525" marR="9525" marT="9525"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F9D1A9"/>
                    </a:solidFill>
                  </a:tcPr>
                </a:tc>
                <a:tc>
                  <a:txBody>
                    <a:bodyPr/>
                    <a:lstStyle/>
                    <a:p>
                      <a:pPr algn="ctr" rtl="0" fontAlgn="ctr"/>
                      <a:r>
                        <a:rPr lang="tr-TR" sz="1000" b="1" i="0" u="none" strike="noStrike" dirty="0">
                          <a:solidFill>
                            <a:srgbClr val="551334"/>
                          </a:solidFill>
                          <a:effectLst/>
                          <a:latin typeface="Times New Roman" panose="02020603050405020304" pitchFamily="18" charset="0"/>
                        </a:rPr>
                        <a:t>38</a:t>
                      </a:r>
                    </a:p>
                  </a:txBody>
                  <a:tcPr marL="9525" marR="9525" marT="9525"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F9D1A9"/>
                    </a:solidFill>
                  </a:tcPr>
                </a:tc>
                <a:extLst>
                  <a:ext uri="{0D108BD9-81ED-4DB2-BD59-A6C34878D82A}">
                    <a16:rowId xmlns:a16="http://schemas.microsoft.com/office/drawing/2014/main" val="3844439901"/>
                  </a:ext>
                </a:extLst>
              </a:tr>
            </a:tbl>
          </a:graphicData>
        </a:graphic>
      </p:graphicFrame>
      <p:graphicFrame>
        <p:nvGraphicFramePr>
          <p:cNvPr id="8" name="Tablo 7">
            <a:extLst>
              <a:ext uri="{FF2B5EF4-FFF2-40B4-BE49-F238E27FC236}">
                <a16:creationId xmlns:a16="http://schemas.microsoft.com/office/drawing/2014/main" id="{A10EB39F-BD76-4C51-AC69-E7D283717712}"/>
              </a:ext>
            </a:extLst>
          </p:cNvPr>
          <p:cNvGraphicFramePr>
            <a:graphicFrameLocks noGrp="1"/>
          </p:cNvGraphicFramePr>
          <p:nvPr>
            <p:extLst>
              <p:ext uri="{D42A27DB-BD31-4B8C-83A1-F6EECF244321}">
                <p14:modId xmlns:p14="http://schemas.microsoft.com/office/powerpoint/2010/main" val="3666441735"/>
              </p:ext>
            </p:extLst>
          </p:nvPr>
        </p:nvGraphicFramePr>
        <p:xfrm>
          <a:off x="2146226" y="3545146"/>
          <a:ext cx="5009800" cy="1411994"/>
        </p:xfrm>
        <a:graphic>
          <a:graphicData uri="http://schemas.openxmlformats.org/drawingml/2006/table">
            <a:tbl>
              <a:tblPr firstRow="1" firstCol="1" bandRow="1"/>
              <a:tblGrid>
                <a:gridCol w="706206">
                  <a:extLst>
                    <a:ext uri="{9D8B030D-6E8A-4147-A177-3AD203B41FA5}">
                      <a16:colId xmlns:a16="http://schemas.microsoft.com/office/drawing/2014/main" val="1441159598"/>
                    </a:ext>
                  </a:extLst>
                </a:gridCol>
                <a:gridCol w="481586">
                  <a:extLst>
                    <a:ext uri="{9D8B030D-6E8A-4147-A177-3AD203B41FA5}">
                      <a16:colId xmlns:a16="http://schemas.microsoft.com/office/drawing/2014/main" val="2621138374"/>
                    </a:ext>
                  </a:extLst>
                </a:gridCol>
                <a:gridCol w="481586">
                  <a:extLst>
                    <a:ext uri="{9D8B030D-6E8A-4147-A177-3AD203B41FA5}">
                      <a16:colId xmlns:a16="http://schemas.microsoft.com/office/drawing/2014/main" val="4257323728"/>
                    </a:ext>
                  </a:extLst>
                </a:gridCol>
                <a:gridCol w="481586">
                  <a:extLst>
                    <a:ext uri="{9D8B030D-6E8A-4147-A177-3AD203B41FA5}">
                      <a16:colId xmlns:a16="http://schemas.microsoft.com/office/drawing/2014/main" val="2026147990"/>
                    </a:ext>
                  </a:extLst>
                </a:gridCol>
                <a:gridCol w="481586">
                  <a:extLst>
                    <a:ext uri="{9D8B030D-6E8A-4147-A177-3AD203B41FA5}">
                      <a16:colId xmlns:a16="http://schemas.microsoft.com/office/drawing/2014/main" val="184084906"/>
                    </a:ext>
                  </a:extLst>
                </a:gridCol>
                <a:gridCol w="481586">
                  <a:extLst>
                    <a:ext uri="{9D8B030D-6E8A-4147-A177-3AD203B41FA5}">
                      <a16:colId xmlns:a16="http://schemas.microsoft.com/office/drawing/2014/main" val="4058633053"/>
                    </a:ext>
                  </a:extLst>
                </a:gridCol>
                <a:gridCol w="481586">
                  <a:extLst>
                    <a:ext uri="{9D8B030D-6E8A-4147-A177-3AD203B41FA5}">
                      <a16:colId xmlns:a16="http://schemas.microsoft.com/office/drawing/2014/main" val="3513514307"/>
                    </a:ext>
                  </a:extLst>
                </a:gridCol>
                <a:gridCol w="481586">
                  <a:extLst>
                    <a:ext uri="{9D8B030D-6E8A-4147-A177-3AD203B41FA5}">
                      <a16:colId xmlns:a16="http://schemas.microsoft.com/office/drawing/2014/main" val="1201479825"/>
                    </a:ext>
                  </a:extLst>
                </a:gridCol>
                <a:gridCol w="466246">
                  <a:extLst>
                    <a:ext uri="{9D8B030D-6E8A-4147-A177-3AD203B41FA5}">
                      <a16:colId xmlns:a16="http://schemas.microsoft.com/office/drawing/2014/main" val="20005"/>
                    </a:ext>
                  </a:extLst>
                </a:gridCol>
                <a:gridCol w="466246">
                  <a:extLst>
                    <a:ext uri="{9D8B030D-6E8A-4147-A177-3AD203B41FA5}">
                      <a16:colId xmlns:a16="http://schemas.microsoft.com/office/drawing/2014/main" val="2162265157"/>
                    </a:ext>
                  </a:extLst>
                </a:gridCol>
              </a:tblGrid>
              <a:tr h="593565">
                <a:tc rowSpan="2">
                  <a:txBody>
                    <a:bodyPr/>
                    <a:lstStyle/>
                    <a:p>
                      <a:pPr algn="ctr" rtl="0" fontAlgn="ctr"/>
                      <a:r>
                        <a:rPr lang="tr-TR" sz="1000" b="1" i="0" u="none" strike="noStrike" dirty="0">
                          <a:solidFill>
                            <a:srgbClr val="FFFFFF"/>
                          </a:solidFill>
                          <a:effectLst/>
                          <a:latin typeface="Times New Roman" panose="02020603050405020304" pitchFamily="18" charset="0"/>
                        </a:rPr>
                        <a:t>Birimler</a:t>
                      </a:r>
                    </a:p>
                  </a:txBody>
                  <a:tcPr marL="9525" marR="9525" marT="9525"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781E46"/>
                    </a:solidFill>
                  </a:tcPr>
                </a:tc>
                <a:tc gridSpan="9">
                  <a:txBody>
                    <a:bodyPr/>
                    <a:lstStyle/>
                    <a:p>
                      <a:pPr algn="ctr" rtl="0" fontAlgn="ctr"/>
                      <a:r>
                        <a:rPr lang="tr-TR" sz="1000" b="1" i="0" u="none" strike="noStrike" dirty="0">
                          <a:solidFill>
                            <a:srgbClr val="FFFFFF"/>
                          </a:solidFill>
                          <a:effectLst/>
                          <a:latin typeface="Times New Roman" panose="02020603050405020304" pitchFamily="18" charset="0"/>
                        </a:rPr>
                        <a:t>Dikey Geçişle Gelen Öğrenci Sayısı</a:t>
                      </a:r>
                    </a:p>
                  </a:txBody>
                  <a:tcPr marL="9525" marR="9525" marT="9525"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781E46"/>
                    </a:solidFill>
                  </a:tcPr>
                </a:tc>
                <a:tc hMerge="1">
                  <a:txBody>
                    <a:bodyPr/>
                    <a:lstStyle/>
                    <a:p>
                      <a:pPr algn="ctr" rtl="0" fontAlgn="ctr"/>
                      <a:endParaRPr lang="tr-TR" sz="1000" b="1" i="0" u="none" strike="noStrike" dirty="0">
                        <a:solidFill>
                          <a:srgbClr val="FFFFFF"/>
                        </a:solidFill>
                        <a:effectLst/>
                        <a:latin typeface="Times New Roman" panose="02020603050405020304" pitchFamily="18" charset="0"/>
                      </a:endParaRPr>
                    </a:p>
                  </a:txBody>
                  <a:tcPr marL="9525" marR="9525" marT="9525"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781E46"/>
                    </a:solidFill>
                  </a:tcPr>
                </a:tc>
                <a:tc hMerge="1">
                  <a:txBody>
                    <a:bodyPr/>
                    <a:lstStyle/>
                    <a:p>
                      <a:pPr algn="ctr" rtl="0" fontAlgn="ctr"/>
                      <a:endParaRPr lang="tr-TR" sz="1000" b="1" i="0" u="none" strike="noStrike" dirty="0">
                        <a:solidFill>
                          <a:srgbClr val="FFFFFF"/>
                        </a:solidFill>
                        <a:effectLst/>
                        <a:latin typeface="Times New Roman" panose="02020603050405020304" pitchFamily="18" charset="0"/>
                      </a:endParaRPr>
                    </a:p>
                  </a:txBody>
                  <a:tcPr marL="9525" marR="9525" marT="9525"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781E46"/>
                    </a:solidFill>
                  </a:tcPr>
                </a:tc>
                <a:tc hMerge="1">
                  <a:txBody>
                    <a:bodyPr/>
                    <a:lstStyle/>
                    <a:p>
                      <a:pPr algn="ctr" rtl="0" fontAlgn="ctr"/>
                      <a:endParaRPr lang="tr-TR" sz="1000" b="1" i="0" u="none" strike="noStrike" dirty="0">
                        <a:solidFill>
                          <a:srgbClr val="FFFFFF"/>
                        </a:solidFill>
                        <a:effectLst/>
                        <a:latin typeface="Times New Roman" panose="02020603050405020304" pitchFamily="18" charset="0"/>
                      </a:endParaRPr>
                    </a:p>
                  </a:txBody>
                  <a:tcPr marL="9525" marR="9525" marT="9525"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781E46"/>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pPr algn="ctr" rtl="0" fontAlgn="ctr"/>
                      <a:endParaRPr lang="tr-TR" sz="1000" b="1" i="0" u="none" strike="noStrike" dirty="0">
                        <a:solidFill>
                          <a:srgbClr val="FFFFFF"/>
                        </a:solidFill>
                        <a:effectLst/>
                        <a:latin typeface="Times New Roman" panose="02020603050405020304" pitchFamily="18" charset="0"/>
                      </a:endParaRPr>
                    </a:p>
                  </a:txBody>
                  <a:tcPr marL="9525" marR="9525" marT="9525"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781E46"/>
                    </a:solidFill>
                  </a:tcPr>
                </a:tc>
                <a:tc hMerge="1">
                  <a:txBody>
                    <a:bodyPr/>
                    <a:lstStyle/>
                    <a:p>
                      <a:pPr algn="ctr" rtl="0" fontAlgn="ctr"/>
                      <a:endParaRPr lang="tr-TR" sz="1000" b="1" i="0" u="none" strike="noStrike" dirty="0">
                        <a:solidFill>
                          <a:srgbClr val="FFFFFF"/>
                        </a:solidFill>
                        <a:effectLst/>
                        <a:latin typeface="Times New Roman" panose="02020603050405020304" pitchFamily="18" charset="0"/>
                      </a:endParaRPr>
                    </a:p>
                  </a:txBody>
                  <a:tcPr marL="9525" marR="9525" marT="9525"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781E46"/>
                    </a:solidFill>
                  </a:tcPr>
                </a:tc>
                <a:extLst>
                  <a:ext uri="{0D108BD9-81ED-4DB2-BD59-A6C34878D82A}">
                    <a16:rowId xmlns:a16="http://schemas.microsoft.com/office/drawing/2014/main" val="3972839936"/>
                  </a:ext>
                </a:extLst>
              </a:tr>
              <a:tr h="313427">
                <a:tc vMerge="1">
                  <a:txBody>
                    <a:bodyPr/>
                    <a:lstStyle/>
                    <a:p>
                      <a:endParaRPr lang="tr-TR"/>
                    </a:p>
                  </a:txBody>
                  <a:tcPr/>
                </a:tc>
                <a:tc>
                  <a:txBody>
                    <a:bodyPr/>
                    <a:lstStyle/>
                    <a:p>
                      <a:pPr algn="ctr" rtl="0" fontAlgn="ctr"/>
                      <a:r>
                        <a:rPr lang="tr-TR" sz="1000" b="1" i="0" u="none" strike="noStrike" dirty="0">
                          <a:solidFill>
                            <a:srgbClr val="FFFFFF"/>
                          </a:solidFill>
                          <a:effectLst/>
                          <a:latin typeface="Times New Roman" panose="02020603050405020304" pitchFamily="18" charset="0"/>
                        </a:rPr>
                        <a:t>2016</a:t>
                      </a:r>
                    </a:p>
                  </a:txBody>
                  <a:tcPr marL="9525" marR="9525" marT="9525"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781E46"/>
                    </a:solidFill>
                  </a:tcPr>
                </a:tc>
                <a:tc>
                  <a:txBody>
                    <a:bodyPr/>
                    <a:lstStyle/>
                    <a:p>
                      <a:pPr algn="ctr" rtl="0" fontAlgn="ctr"/>
                      <a:r>
                        <a:rPr lang="tr-TR" sz="1000" b="1" i="0" u="none" strike="noStrike" dirty="0">
                          <a:solidFill>
                            <a:srgbClr val="FFFFFF"/>
                          </a:solidFill>
                          <a:effectLst/>
                          <a:latin typeface="Times New Roman" panose="02020603050405020304" pitchFamily="18" charset="0"/>
                        </a:rPr>
                        <a:t>2017</a:t>
                      </a:r>
                    </a:p>
                  </a:txBody>
                  <a:tcPr marL="9525" marR="9525" marT="9525"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781E46"/>
                    </a:solidFill>
                  </a:tcPr>
                </a:tc>
                <a:tc>
                  <a:txBody>
                    <a:bodyPr/>
                    <a:lstStyle/>
                    <a:p>
                      <a:pPr algn="ctr" rtl="0" fontAlgn="ctr"/>
                      <a:r>
                        <a:rPr lang="tr-TR" sz="1000" b="1" i="0" u="none" strike="noStrike" dirty="0">
                          <a:solidFill>
                            <a:srgbClr val="FFFFFF"/>
                          </a:solidFill>
                          <a:effectLst/>
                          <a:latin typeface="Times New Roman" panose="02020603050405020304" pitchFamily="18" charset="0"/>
                        </a:rPr>
                        <a:t>2018</a:t>
                      </a:r>
                    </a:p>
                  </a:txBody>
                  <a:tcPr marL="9525" marR="9525" marT="9525"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781E46"/>
                    </a:solidFill>
                  </a:tcPr>
                </a:tc>
                <a:tc>
                  <a:txBody>
                    <a:bodyPr/>
                    <a:lstStyle/>
                    <a:p>
                      <a:pPr algn="ctr" rtl="0" fontAlgn="ctr"/>
                      <a:r>
                        <a:rPr lang="tr-TR" sz="1000" b="1" i="0" u="none" strike="noStrike" dirty="0">
                          <a:solidFill>
                            <a:srgbClr val="FFFFFF"/>
                          </a:solidFill>
                          <a:effectLst/>
                          <a:latin typeface="Times New Roman" panose="02020603050405020304" pitchFamily="18" charset="0"/>
                        </a:rPr>
                        <a:t>2019</a:t>
                      </a:r>
                    </a:p>
                  </a:txBody>
                  <a:tcPr marL="9525" marR="9525" marT="9525"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781E46"/>
                    </a:solidFill>
                  </a:tcPr>
                </a:tc>
                <a:tc>
                  <a:txBody>
                    <a:bodyPr/>
                    <a:lstStyle/>
                    <a:p>
                      <a:pPr algn="ctr" rtl="0" fontAlgn="ctr"/>
                      <a:r>
                        <a:rPr lang="tr-TR" sz="1000" b="1" i="0" u="none" strike="noStrike" dirty="0">
                          <a:solidFill>
                            <a:srgbClr val="FFFFFF"/>
                          </a:solidFill>
                          <a:effectLst/>
                          <a:latin typeface="Times New Roman" panose="02020603050405020304" pitchFamily="18" charset="0"/>
                        </a:rPr>
                        <a:t>2020</a:t>
                      </a:r>
                    </a:p>
                  </a:txBody>
                  <a:tcPr marL="9525" marR="9525" marT="9525"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781E46"/>
                    </a:solidFill>
                  </a:tcPr>
                </a:tc>
                <a:tc>
                  <a:txBody>
                    <a:bodyPr/>
                    <a:lstStyle/>
                    <a:p>
                      <a:pPr algn="ctr" rtl="0" fontAlgn="ctr"/>
                      <a:r>
                        <a:rPr lang="tr-TR" sz="1000" b="1" i="0" u="none" strike="noStrike" dirty="0">
                          <a:solidFill>
                            <a:srgbClr val="FFFFFF"/>
                          </a:solidFill>
                          <a:effectLst/>
                          <a:latin typeface="Times New Roman" panose="02020603050405020304" pitchFamily="18" charset="0"/>
                        </a:rPr>
                        <a:t>2021</a:t>
                      </a:r>
                    </a:p>
                  </a:txBody>
                  <a:tcPr marL="9525" marR="9525" marT="9525"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781E46"/>
                    </a:solidFill>
                  </a:tcPr>
                </a:tc>
                <a:tc>
                  <a:txBody>
                    <a:bodyPr/>
                    <a:lstStyle/>
                    <a:p>
                      <a:pPr algn="ctr" rtl="0" fontAlgn="ctr"/>
                      <a:r>
                        <a:rPr lang="tr-TR" sz="1000" b="1" i="0" u="none" strike="noStrike" dirty="0">
                          <a:solidFill>
                            <a:srgbClr val="FFFFFF"/>
                          </a:solidFill>
                          <a:effectLst/>
                          <a:latin typeface="Times New Roman" panose="02020603050405020304" pitchFamily="18" charset="0"/>
                        </a:rPr>
                        <a:t>2022</a:t>
                      </a:r>
                    </a:p>
                  </a:txBody>
                  <a:tcPr marL="9525" marR="9525" marT="9525"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781E46"/>
                    </a:solidFill>
                  </a:tcPr>
                </a:tc>
                <a:tc>
                  <a:txBody>
                    <a:bodyPr/>
                    <a:lstStyle/>
                    <a:p>
                      <a:pPr algn="ctr" rtl="0" fontAlgn="ctr"/>
                      <a:r>
                        <a:rPr lang="tr-TR" sz="1000" b="1" i="0" u="none" strike="noStrike" dirty="0">
                          <a:solidFill>
                            <a:srgbClr val="FFFFFF"/>
                          </a:solidFill>
                          <a:effectLst/>
                          <a:latin typeface="Times New Roman" panose="02020603050405020304" pitchFamily="18" charset="0"/>
                        </a:rPr>
                        <a:t>2023</a:t>
                      </a:r>
                    </a:p>
                  </a:txBody>
                  <a:tcPr marL="9525" marR="9525" marT="9525"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781E46"/>
                    </a:solidFill>
                  </a:tcPr>
                </a:tc>
                <a:tc>
                  <a:txBody>
                    <a:bodyPr/>
                    <a:lstStyle/>
                    <a:p>
                      <a:pPr algn="ctr" rtl="0" fontAlgn="ctr"/>
                      <a:r>
                        <a:rPr lang="tr-TR" sz="1000" b="1" i="0" u="none" strike="noStrike" dirty="0">
                          <a:solidFill>
                            <a:srgbClr val="FFFFFF"/>
                          </a:solidFill>
                          <a:effectLst/>
                          <a:latin typeface="Times New Roman" panose="02020603050405020304" pitchFamily="18" charset="0"/>
                        </a:rPr>
                        <a:t>2024</a:t>
                      </a:r>
                    </a:p>
                  </a:txBody>
                  <a:tcPr marL="9525" marR="9525" marT="9525"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781E46"/>
                    </a:solidFill>
                  </a:tcPr>
                </a:tc>
                <a:extLst>
                  <a:ext uri="{0D108BD9-81ED-4DB2-BD59-A6C34878D82A}">
                    <a16:rowId xmlns:a16="http://schemas.microsoft.com/office/drawing/2014/main" val="3902476758"/>
                  </a:ext>
                </a:extLst>
              </a:tr>
              <a:tr h="252501">
                <a:tc>
                  <a:txBody>
                    <a:bodyPr/>
                    <a:lstStyle/>
                    <a:p>
                      <a:pPr algn="l" rtl="0" fontAlgn="ctr"/>
                      <a:r>
                        <a:rPr lang="tr-TR" sz="1000" b="1" i="0" u="none" strike="noStrike" dirty="0">
                          <a:solidFill>
                            <a:srgbClr val="551334"/>
                          </a:solidFill>
                          <a:effectLst/>
                          <a:latin typeface="Times New Roman" panose="02020603050405020304" pitchFamily="18" charset="0"/>
                        </a:rPr>
                        <a:t>Fakülteler</a:t>
                      </a:r>
                    </a:p>
                  </a:txBody>
                  <a:tcPr marL="9525" marR="9525" marT="9525"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tcPr>
                </a:tc>
                <a:tc>
                  <a:txBody>
                    <a:bodyPr/>
                    <a:lstStyle/>
                    <a:p>
                      <a:pPr algn="ctr" rtl="0" fontAlgn="ctr"/>
                      <a:r>
                        <a:rPr lang="tr-TR" sz="1000" b="1" i="0" u="none" strike="noStrike" dirty="0">
                          <a:solidFill>
                            <a:srgbClr val="551334"/>
                          </a:solidFill>
                          <a:effectLst/>
                          <a:latin typeface="Times New Roman" panose="02020603050405020304" pitchFamily="18" charset="0"/>
                        </a:rPr>
                        <a:t>-</a:t>
                      </a:r>
                    </a:p>
                  </a:txBody>
                  <a:tcPr marL="9525" marR="9525" marT="9525"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tcPr>
                </a:tc>
                <a:tc>
                  <a:txBody>
                    <a:bodyPr/>
                    <a:lstStyle/>
                    <a:p>
                      <a:pPr algn="ctr" rtl="0" fontAlgn="ctr"/>
                      <a:r>
                        <a:rPr lang="tr-TR" sz="1000" b="1" i="0" u="none" strike="noStrike" dirty="0">
                          <a:solidFill>
                            <a:srgbClr val="551334"/>
                          </a:solidFill>
                          <a:effectLst/>
                          <a:latin typeface="Times New Roman" panose="02020603050405020304" pitchFamily="18" charset="0"/>
                        </a:rPr>
                        <a:t>-</a:t>
                      </a:r>
                    </a:p>
                  </a:txBody>
                  <a:tcPr marL="9525" marR="9525" marT="9525"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tcPr>
                </a:tc>
                <a:tc>
                  <a:txBody>
                    <a:bodyPr/>
                    <a:lstStyle/>
                    <a:p>
                      <a:pPr algn="ctr" rtl="0" fontAlgn="ctr"/>
                      <a:r>
                        <a:rPr lang="tr-TR" sz="1000" b="1" i="0" u="none" strike="noStrike" dirty="0">
                          <a:solidFill>
                            <a:srgbClr val="551334"/>
                          </a:solidFill>
                          <a:effectLst/>
                          <a:latin typeface="Times New Roman" panose="02020603050405020304" pitchFamily="18" charset="0"/>
                        </a:rPr>
                        <a:t>-</a:t>
                      </a:r>
                    </a:p>
                  </a:txBody>
                  <a:tcPr marL="9525" marR="9525" marT="9525"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tcPr>
                </a:tc>
                <a:tc>
                  <a:txBody>
                    <a:bodyPr/>
                    <a:lstStyle/>
                    <a:p>
                      <a:pPr algn="ctr" rtl="0" fontAlgn="ctr"/>
                      <a:r>
                        <a:rPr lang="tr-TR" sz="1000" b="1" i="0" u="none" strike="noStrike" dirty="0">
                          <a:solidFill>
                            <a:srgbClr val="551334"/>
                          </a:solidFill>
                          <a:effectLst/>
                          <a:latin typeface="Times New Roman" panose="02020603050405020304" pitchFamily="18" charset="0"/>
                        </a:rPr>
                        <a:t>5</a:t>
                      </a:r>
                    </a:p>
                  </a:txBody>
                  <a:tcPr marL="9525" marR="9525" marT="9525"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tcPr>
                </a:tc>
                <a:tc>
                  <a:txBody>
                    <a:bodyPr/>
                    <a:lstStyle/>
                    <a:p>
                      <a:pPr algn="ctr" rtl="0" fontAlgn="ctr"/>
                      <a:r>
                        <a:rPr lang="tr-TR" sz="1000" b="1" i="0" u="none" strike="noStrike" dirty="0">
                          <a:solidFill>
                            <a:srgbClr val="551334"/>
                          </a:solidFill>
                          <a:effectLst/>
                          <a:latin typeface="Times New Roman" panose="02020603050405020304" pitchFamily="18" charset="0"/>
                        </a:rPr>
                        <a:t>11</a:t>
                      </a:r>
                    </a:p>
                  </a:txBody>
                  <a:tcPr marL="9525" marR="9525" marT="9525"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tcPr>
                </a:tc>
                <a:tc>
                  <a:txBody>
                    <a:bodyPr/>
                    <a:lstStyle/>
                    <a:p>
                      <a:pPr algn="ctr" rtl="0" fontAlgn="ctr"/>
                      <a:r>
                        <a:rPr lang="tr-TR" sz="1000" b="1" i="0" u="none" strike="noStrike" dirty="0">
                          <a:solidFill>
                            <a:srgbClr val="551334"/>
                          </a:solidFill>
                          <a:effectLst/>
                          <a:latin typeface="Times New Roman" panose="02020603050405020304" pitchFamily="18" charset="0"/>
                        </a:rPr>
                        <a:t>18</a:t>
                      </a:r>
                    </a:p>
                  </a:txBody>
                  <a:tcPr marL="9525" marR="9525" marT="9525"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tcPr>
                </a:tc>
                <a:tc>
                  <a:txBody>
                    <a:bodyPr/>
                    <a:lstStyle/>
                    <a:p>
                      <a:pPr algn="ctr" rtl="0" fontAlgn="ctr"/>
                      <a:r>
                        <a:rPr lang="tr-TR" sz="1000" b="1" i="0" u="none" strike="noStrike" dirty="0">
                          <a:solidFill>
                            <a:srgbClr val="551334"/>
                          </a:solidFill>
                          <a:effectLst/>
                          <a:latin typeface="Times New Roman" panose="02020603050405020304" pitchFamily="18" charset="0"/>
                        </a:rPr>
                        <a:t>22</a:t>
                      </a:r>
                    </a:p>
                  </a:txBody>
                  <a:tcPr marL="9525" marR="9525" marT="9525"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tcPr>
                </a:tc>
                <a:tc>
                  <a:txBody>
                    <a:bodyPr/>
                    <a:lstStyle/>
                    <a:p>
                      <a:pPr algn="ctr" rtl="0" fontAlgn="ctr"/>
                      <a:r>
                        <a:rPr lang="tr-TR" sz="1000" b="1" i="0" u="none" strike="noStrike" dirty="0">
                          <a:solidFill>
                            <a:srgbClr val="551334"/>
                          </a:solidFill>
                          <a:effectLst/>
                          <a:latin typeface="Times New Roman" panose="02020603050405020304" pitchFamily="18" charset="0"/>
                        </a:rPr>
                        <a:t>20</a:t>
                      </a:r>
                    </a:p>
                  </a:txBody>
                  <a:tcPr marL="9525" marR="9525" marT="9525"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tcPr>
                </a:tc>
                <a:tc>
                  <a:txBody>
                    <a:bodyPr/>
                    <a:lstStyle/>
                    <a:p>
                      <a:pPr algn="ctr" rtl="0" fontAlgn="ctr"/>
                      <a:endParaRPr lang="tr-TR" sz="1000" b="1" i="0" u="none" strike="noStrike" dirty="0">
                        <a:solidFill>
                          <a:srgbClr val="551334"/>
                        </a:solidFill>
                        <a:effectLst/>
                        <a:latin typeface="Times New Roman" panose="02020603050405020304" pitchFamily="18" charset="0"/>
                      </a:endParaRPr>
                    </a:p>
                  </a:txBody>
                  <a:tcPr marL="9525" marR="9525" marT="9525"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tcPr>
                </a:tc>
                <a:extLst>
                  <a:ext uri="{0D108BD9-81ED-4DB2-BD59-A6C34878D82A}">
                    <a16:rowId xmlns:a16="http://schemas.microsoft.com/office/drawing/2014/main" val="3009800824"/>
                  </a:ext>
                </a:extLst>
              </a:tr>
              <a:tr h="252501">
                <a:tc>
                  <a:txBody>
                    <a:bodyPr/>
                    <a:lstStyle/>
                    <a:p>
                      <a:pPr algn="ctr" rtl="0" fontAlgn="ctr"/>
                      <a:r>
                        <a:rPr lang="tr-TR" sz="1000" b="1" i="0" u="none" strike="noStrike" dirty="0">
                          <a:solidFill>
                            <a:srgbClr val="551334"/>
                          </a:solidFill>
                          <a:effectLst/>
                          <a:latin typeface="Times New Roman" panose="02020603050405020304" pitchFamily="18" charset="0"/>
                        </a:rPr>
                        <a:t>TOPLAM</a:t>
                      </a:r>
                    </a:p>
                  </a:txBody>
                  <a:tcPr marL="9525" marR="9525" marT="9525"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F9D1A9"/>
                    </a:solidFill>
                  </a:tcPr>
                </a:tc>
                <a:tc>
                  <a:txBody>
                    <a:bodyPr/>
                    <a:lstStyle/>
                    <a:p>
                      <a:pPr algn="ctr" rtl="0" fontAlgn="ctr"/>
                      <a:r>
                        <a:rPr lang="tr-TR" sz="1000" b="1" i="0" u="none" strike="noStrike" dirty="0">
                          <a:solidFill>
                            <a:srgbClr val="551334"/>
                          </a:solidFill>
                          <a:effectLst/>
                          <a:latin typeface="Times New Roman" panose="02020603050405020304" pitchFamily="18" charset="0"/>
                        </a:rPr>
                        <a:t>0</a:t>
                      </a:r>
                    </a:p>
                  </a:txBody>
                  <a:tcPr marL="9525" marR="9525" marT="9525"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F9D1A9"/>
                    </a:solidFill>
                  </a:tcPr>
                </a:tc>
                <a:tc>
                  <a:txBody>
                    <a:bodyPr/>
                    <a:lstStyle/>
                    <a:p>
                      <a:pPr algn="ctr" rtl="0" fontAlgn="ctr"/>
                      <a:r>
                        <a:rPr lang="tr-TR" sz="1000" b="1" i="0" u="none" strike="noStrike" dirty="0">
                          <a:solidFill>
                            <a:srgbClr val="551334"/>
                          </a:solidFill>
                          <a:effectLst/>
                          <a:latin typeface="Times New Roman" panose="02020603050405020304" pitchFamily="18" charset="0"/>
                        </a:rPr>
                        <a:t>0</a:t>
                      </a:r>
                    </a:p>
                  </a:txBody>
                  <a:tcPr marL="9525" marR="9525" marT="9525"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F9D1A9"/>
                    </a:solidFill>
                  </a:tcPr>
                </a:tc>
                <a:tc>
                  <a:txBody>
                    <a:bodyPr/>
                    <a:lstStyle/>
                    <a:p>
                      <a:pPr algn="ctr" rtl="0" fontAlgn="ctr"/>
                      <a:r>
                        <a:rPr lang="tr-TR" sz="1000" b="1" i="0" u="none" strike="noStrike" dirty="0">
                          <a:solidFill>
                            <a:srgbClr val="551334"/>
                          </a:solidFill>
                          <a:effectLst/>
                          <a:latin typeface="Times New Roman" panose="02020603050405020304" pitchFamily="18" charset="0"/>
                        </a:rPr>
                        <a:t>0</a:t>
                      </a:r>
                    </a:p>
                  </a:txBody>
                  <a:tcPr marL="9525" marR="9525" marT="9525"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F9D1A9"/>
                    </a:solidFill>
                  </a:tcPr>
                </a:tc>
                <a:tc>
                  <a:txBody>
                    <a:bodyPr/>
                    <a:lstStyle/>
                    <a:p>
                      <a:pPr algn="ctr" rtl="0" fontAlgn="ctr"/>
                      <a:r>
                        <a:rPr lang="tr-TR" sz="1000" b="1" i="0" u="none" strike="noStrike" dirty="0">
                          <a:solidFill>
                            <a:srgbClr val="551334"/>
                          </a:solidFill>
                          <a:effectLst/>
                          <a:latin typeface="Times New Roman" panose="02020603050405020304" pitchFamily="18" charset="0"/>
                        </a:rPr>
                        <a:t>5</a:t>
                      </a:r>
                    </a:p>
                  </a:txBody>
                  <a:tcPr marL="9525" marR="9525" marT="9525"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F9D1A9"/>
                    </a:solidFill>
                  </a:tcPr>
                </a:tc>
                <a:tc>
                  <a:txBody>
                    <a:bodyPr/>
                    <a:lstStyle/>
                    <a:p>
                      <a:pPr algn="ctr" rtl="0" fontAlgn="ctr"/>
                      <a:r>
                        <a:rPr lang="tr-TR" sz="1000" b="1" i="0" u="none" strike="noStrike" dirty="0">
                          <a:solidFill>
                            <a:srgbClr val="551334"/>
                          </a:solidFill>
                          <a:effectLst/>
                          <a:latin typeface="Times New Roman" panose="02020603050405020304" pitchFamily="18" charset="0"/>
                        </a:rPr>
                        <a:t>11</a:t>
                      </a:r>
                    </a:p>
                  </a:txBody>
                  <a:tcPr marL="9525" marR="9525" marT="9525"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F9D1A9"/>
                    </a:solidFill>
                  </a:tcPr>
                </a:tc>
                <a:tc>
                  <a:txBody>
                    <a:bodyPr/>
                    <a:lstStyle/>
                    <a:p>
                      <a:pPr algn="ctr" rtl="0" fontAlgn="ctr"/>
                      <a:r>
                        <a:rPr lang="tr-TR" sz="1000" b="1" i="0" u="none" strike="noStrike" dirty="0">
                          <a:solidFill>
                            <a:srgbClr val="551334"/>
                          </a:solidFill>
                          <a:effectLst/>
                          <a:latin typeface="Times New Roman" panose="02020603050405020304" pitchFamily="18" charset="0"/>
                        </a:rPr>
                        <a:t>18</a:t>
                      </a:r>
                    </a:p>
                  </a:txBody>
                  <a:tcPr marL="9525" marR="9525" marT="9525"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F9D1A9"/>
                    </a:solidFill>
                  </a:tcPr>
                </a:tc>
                <a:tc>
                  <a:txBody>
                    <a:bodyPr/>
                    <a:lstStyle/>
                    <a:p>
                      <a:pPr algn="ctr" rtl="0" fontAlgn="ctr"/>
                      <a:r>
                        <a:rPr lang="tr-TR" sz="1000" b="1" i="0" u="none" strike="noStrike" dirty="0">
                          <a:solidFill>
                            <a:srgbClr val="551334"/>
                          </a:solidFill>
                          <a:effectLst/>
                          <a:latin typeface="Times New Roman" panose="02020603050405020304" pitchFamily="18" charset="0"/>
                        </a:rPr>
                        <a:t>22</a:t>
                      </a:r>
                    </a:p>
                  </a:txBody>
                  <a:tcPr marL="9525" marR="9525" marT="9525"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F9D1A9"/>
                    </a:solidFill>
                  </a:tcPr>
                </a:tc>
                <a:tc>
                  <a:txBody>
                    <a:bodyPr/>
                    <a:lstStyle/>
                    <a:p>
                      <a:pPr algn="ctr" rtl="0" fontAlgn="ctr"/>
                      <a:r>
                        <a:rPr lang="tr-TR" sz="1000" b="1" i="0" u="none" strike="noStrike" dirty="0">
                          <a:solidFill>
                            <a:srgbClr val="551334"/>
                          </a:solidFill>
                          <a:effectLst/>
                          <a:latin typeface="Times New Roman" panose="02020603050405020304" pitchFamily="18" charset="0"/>
                        </a:rPr>
                        <a:t>20</a:t>
                      </a:r>
                    </a:p>
                  </a:txBody>
                  <a:tcPr marL="9525" marR="9525" marT="9525"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F9D1A9"/>
                    </a:solidFill>
                  </a:tcPr>
                </a:tc>
                <a:tc>
                  <a:txBody>
                    <a:bodyPr/>
                    <a:lstStyle/>
                    <a:p>
                      <a:pPr algn="ctr" rtl="0" fontAlgn="ctr"/>
                      <a:endParaRPr lang="tr-TR" sz="1000" b="1" i="0" u="none" strike="noStrike" dirty="0">
                        <a:solidFill>
                          <a:srgbClr val="551334"/>
                        </a:solidFill>
                        <a:effectLst/>
                        <a:latin typeface="Times New Roman" panose="02020603050405020304" pitchFamily="18" charset="0"/>
                      </a:endParaRPr>
                    </a:p>
                  </a:txBody>
                  <a:tcPr marL="9525" marR="9525" marT="9525"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F9D1A9"/>
                    </a:solidFill>
                  </a:tcPr>
                </a:tc>
                <a:extLst>
                  <a:ext uri="{0D108BD9-81ED-4DB2-BD59-A6C34878D82A}">
                    <a16:rowId xmlns:a16="http://schemas.microsoft.com/office/drawing/2014/main" val="3844439901"/>
                  </a:ext>
                </a:extLst>
              </a:tr>
            </a:tbl>
          </a:graphicData>
        </a:graphic>
      </p:graphicFrame>
    </p:spTree>
    <p:extLst>
      <p:ext uri="{BB962C8B-B14F-4D97-AF65-F5344CB8AC3E}">
        <p14:creationId xmlns:p14="http://schemas.microsoft.com/office/powerpoint/2010/main" val="20821166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Screen Shot 2016-04-22 at 11.10.5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16632"/>
            <a:ext cx="9144000" cy="696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Dikdörtgen 1"/>
          <p:cNvSpPr>
            <a:spLocks noChangeArrowheads="1"/>
          </p:cNvSpPr>
          <p:nvPr/>
        </p:nvSpPr>
        <p:spPr bwMode="auto">
          <a:xfrm>
            <a:off x="2711464" y="631825"/>
            <a:ext cx="36168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None/>
            </a:pPr>
            <a:r>
              <a:rPr lang="tr-TR" sz="1800" cap="small" dirty="0"/>
              <a:t>ÖĞRENCİ İŞLERİ DAİRESİ BAŞKANLIĞI</a:t>
            </a:r>
          </a:p>
        </p:txBody>
      </p:sp>
      <p:sp>
        <p:nvSpPr>
          <p:cNvPr id="3" name="Dikdörtgen 2"/>
          <p:cNvSpPr/>
          <p:nvPr/>
        </p:nvSpPr>
        <p:spPr>
          <a:xfrm>
            <a:off x="2233876" y="6170623"/>
            <a:ext cx="4572000" cy="307777"/>
          </a:xfrm>
          <a:prstGeom prst="rect">
            <a:avLst/>
          </a:prstGeom>
        </p:spPr>
        <p:txBody>
          <a:bodyPr>
            <a:spAutoFit/>
          </a:bodyPr>
          <a:lstStyle/>
          <a:p>
            <a:pPr algn="ctr"/>
            <a:r>
              <a:rPr lang="tr-TR" sz="1400" b="1" dirty="0"/>
              <a:t>Tablo 8.</a:t>
            </a:r>
            <a:r>
              <a:rPr lang="tr-TR" sz="1400" dirty="0"/>
              <a:t> Üniversiteden Ayrılan Öğrenci Sayıları</a:t>
            </a:r>
          </a:p>
        </p:txBody>
      </p:sp>
      <p:sp>
        <p:nvSpPr>
          <p:cNvPr id="6" name="Dikdörtgen 1"/>
          <p:cNvSpPr>
            <a:spLocks noChangeArrowheads="1"/>
          </p:cNvSpPr>
          <p:nvPr/>
        </p:nvSpPr>
        <p:spPr bwMode="auto">
          <a:xfrm>
            <a:off x="2728290" y="950767"/>
            <a:ext cx="35006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None/>
            </a:pPr>
            <a:r>
              <a:rPr lang="tr-TR" sz="1600" dirty="0"/>
              <a:t>8. Üniversiteden Ayrılan Öğrenci Sayıları</a:t>
            </a:r>
            <a:endParaRPr lang="tr-TR" sz="1600" cap="small" dirty="0"/>
          </a:p>
        </p:txBody>
      </p:sp>
      <p:graphicFrame>
        <p:nvGraphicFramePr>
          <p:cNvPr id="8" name="Tablo 7">
            <a:extLst>
              <a:ext uri="{FF2B5EF4-FFF2-40B4-BE49-F238E27FC236}">
                <a16:creationId xmlns:a16="http://schemas.microsoft.com/office/drawing/2014/main" id="{7D5A51B7-1367-42F3-AF73-D4E1AEFEE723}"/>
              </a:ext>
            </a:extLst>
          </p:cNvPr>
          <p:cNvGraphicFramePr>
            <a:graphicFrameLocks noGrp="1"/>
          </p:cNvGraphicFramePr>
          <p:nvPr>
            <p:extLst>
              <p:ext uri="{D42A27DB-BD31-4B8C-83A1-F6EECF244321}">
                <p14:modId xmlns:p14="http://schemas.microsoft.com/office/powerpoint/2010/main" val="3499306805"/>
              </p:ext>
            </p:extLst>
          </p:nvPr>
        </p:nvGraphicFramePr>
        <p:xfrm>
          <a:off x="1259632" y="1584029"/>
          <a:ext cx="6216274" cy="2980449"/>
        </p:xfrm>
        <a:graphic>
          <a:graphicData uri="http://schemas.openxmlformats.org/drawingml/2006/table">
            <a:tbl>
              <a:tblPr firstRow="1" firstCol="1" bandRow="1"/>
              <a:tblGrid>
                <a:gridCol w="1302860">
                  <a:extLst>
                    <a:ext uri="{9D8B030D-6E8A-4147-A177-3AD203B41FA5}">
                      <a16:colId xmlns:a16="http://schemas.microsoft.com/office/drawing/2014/main" val="2520413278"/>
                    </a:ext>
                  </a:extLst>
                </a:gridCol>
                <a:gridCol w="995854">
                  <a:extLst>
                    <a:ext uri="{9D8B030D-6E8A-4147-A177-3AD203B41FA5}">
                      <a16:colId xmlns:a16="http://schemas.microsoft.com/office/drawing/2014/main" val="157753686"/>
                    </a:ext>
                  </a:extLst>
                </a:gridCol>
                <a:gridCol w="979390">
                  <a:extLst>
                    <a:ext uri="{9D8B030D-6E8A-4147-A177-3AD203B41FA5}">
                      <a16:colId xmlns:a16="http://schemas.microsoft.com/office/drawing/2014/main" val="2161541081"/>
                    </a:ext>
                  </a:extLst>
                </a:gridCol>
                <a:gridCol w="979390">
                  <a:extLst>
                    <a:ext uri="{9D8B030D-6E8A-4147-A177-3AD203B41FA5}">
                      <a16:colId xmlns:a16="http://schemas.microsoft.com/office/drawing/2014/main" val="2283509696"/>
                    </a:ext>
                  </a:extLst>
                </a:gridCol>
                <a:gridCol w="979390">
                  <a:extLst>
                    <a:ext uri="{9D8B030D-6E8A-4147-A177-3AD203B41FA5}">
                      <a16:colId xmlns:a16="http://schemas.microsoft.com/office/drawing/2014/main" val="1570225198"/>
                    </a:ext>
                  </a:extLst>
                </a:gridCol>
                <a:gridCol w="979390">
                  <a:extLst>
                    <a:ext uri="{9D8B030D-6E8A-4147-A177-3AD203B41FA5}">
                      <a16:colId xmlns:a16="http://schemas.microsoft.com/office/drawing/2014/main" val="3522030225"/>
                    </a:ext>
                  </a:extLst>
                </a:gridCol>
              </a:tblGrid>
              <a:tr h="255486">
                <a:tc rowSpan="2">
                  <a:txBody>
                    <a:bodyPr/>
                    <a:lstStyle/>
                    <a:p>
                      <a:pPr algn="ctr" rtl="0" fontAlgn="ctr"/>
                      <a:r>
                        <a:rPr lang="tr-TR" sz="800" b="1" i="0" u="none" strike="noStrike" dirty="0">
                          <a:solidFill>
                            <a:srgbClr val="FFFFFF"/>
                          </a:solidFill>
                          <a:effectLst/>
                          <a:latin typeface="Times New Roman" panose="02020603050405020304" pitchFamily="18" charset="0"/>
                        </a:rPr>
                        <a:t>2016</a:t>
                      </a:r>
                    </a:p>
                  </a:txBody>
                  <a:tcPr marL="7191" marR="7191" marT="7191"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781E46"/>
                    </a:solidFill>
                  </a:tcPr>
                </a:tc>
                <a:tc rowSpan="2">
                  <a:txBody>
                    <a:bodyPr/>
                    <a:lstStyle/>
                    <a:p>
                      <a:pPr algn="ctr" rtl="0" fontAlgn="ctr"/>
                      <a:r>
                        <a:rPr lang="tr-TR" sz="800" b="1" i="0" u="none" strike="noStrike">
                          <a:solidFill>
                            <a:srgbClr val="FFFFFF"/>
                          </a:solidFill>
                          <a:effectLst/>
                          <a:latin typeface="Times New Roman" panose="02020603050405020304" pitchFamily="18" charset="0"/>
                        </a:rPr>
                        <a:t>Kendi İsteği ile Ayrılan</a:t>
                      </a:r>
                    </a:p>
                  </a:txBody>
                  <a:tcPr marL="7191" marR="7191" marT="7191"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781E46"/>
                    </a:solidFill>
                  </a:tcPr>
                </a:tc>
                <a:tc>
                  <a:txBody>
                    <a:bodyPr/>
                    <a:lstStyle/>
                    <a:p>
                      <a:pPr algn="ctr" rtl="0" fontAlgn="ctr"/>
                      <a:r>
                        <a:rPr lang="tr-TR" sz="800" b="1" i="0" u="none" strike="noStrike" dirty="0">
                          <a:solidFill>
                            <a:srgbClr val="FFFFFF"/>
                          </a:solidFill>
                          <a:effectLst/>
                          <a:latin typeface="Times New Roman" panose="02020603050405020304" pitchFamily="18" charset="0"/>
                        </a:rPr>
                        <a:t>Başarısızlık</a:t>
                      </a:r>
                    </a:p>
                  </a:txBody>
                  <a:tcPr marL="7191" marR="7191" marT="7191"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a:noFill/>
                    </a:lnB>
                    <a:solidFill>
                      <a:srgbClr val="781E46"/>
                    </a:solidFill>
                  </a:tcPr>
                </a:tc>
                <a:tc rowSpan="2">
                  <a:txBody>
                    <a:bodyPr/>
                    <a:lstStyle/>
                    <a:p>
                      <a:pPr algn="ctr" rtl="0" fontAlgn="ctr"/>
                      <a:r>
                        <a:rPr lang="tr-TR" sz="800" b="1" i="0" u="none" strike="noStrike" dirty="0">
                          <a:solidFill>
                            <a:srgbClr val="FFFFFF"/>
                          </a:solidFill>
                          <a:effectLst/>
                          <a:latin typeface="Times New Roman" panose="02020603050405020304" pitchFamily="18" charset="0"/>
                        </a:rPr>
                        <a:t>Yatay Geçiş</a:t>
                      </a:r>
                    </a:p>
                  </a:txBody>
                  <a:tcPr marL="7191" marR="7191" marT="7191"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781E46"/>
                    </a:solidFill>
                  </a:tcPr>
                </a:tc>
                <a:tc rowSpan="2">
                  <a:txBody>
                    <a:bodyPr/>
                    <a:lstStyle/>
                    <a:p>
                      <a:pPr algn="ctr" rtl="0" fontAlgn="ctr"/>
                      <a:r>
                        <a:rPr lang="tr-TR" sz="800" b="1" i="0" u="none" strike="noStrike" dirty="0">
                          <a:solidFill>
                            <a:srgbClr val="FFFFFF"/>
                          </a:solidFill>
                          <a:effectLst/>
                          <a:latin typeface="Times New Roman" panose="02020603050405020304" pitchFamily="18" charset="0"/>
                        </a:rPr>
                        <a:t>Mezuniyet</a:t>
                      </a:r>
                    </a:p>
                  </a:txBody>
                  <a:tcPr marL="7191" marR="7191" marT="7191"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781E46"/>
                    </a:solidFill>
                  </a:tcPr>
                </a:tc>
                <a:tc rowSpan="2">
                  <a:txBody>
                    <a:bodyPr/>
                    <a:lstStyle/>
                    <a:p>
                      <a:pPr algn="ctr" rtl="0" fontAlgn="ctr"/>
                      <a:r>
                        <a:rPr lang="tr-TR" sz="800" b="1" i="0" u="none" strike="noStrike">
                          <a:solidFill>
                            <a:srgbClr val="FFFFFF"/>
                          </a:solidFill>
                          <a:effectLst/>
                          <a:latin typeface="Times New Roman" panose="02020603050405020304" pitchFamily="18" charset="0"/>
                        </a:rPr>
                        <a:t>Toplam</a:t>
                      </a:r>
                    </a:p>
                  </a:txBody>
                  <a:tcPr marL="7191" marR="7191" marT="7191"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781E46"/>
                    </a:solidFill>
                  </a:tcPr>
                </a:tc>
                <a:extLst>
                  <a:ext uri="{0D108BD9-81ED-4DB2-BD59-A6C34878D82A}">
                    <a16:rowId xmlns:a16="http://schemas.microsoft.com/office/drawing/2014/main" val="1344250123"/>
                  </a:ext>
                </a:extLst>
              </a:tr>
              <a:tr h="482511">
                <a:tc vMerge="1">
                  <a:txBody>
                    <a:bodyPr/>
                    <a:lstStyle/>
                    <a:p>
                      <a:endParaRPr lang="tr-TR"/>
                    </a:p>
                  </a:txBody>
                  <a:tcPr/>
                </a:tc>
                <a:tc vMerge="1">
                  <a:txBody>
                    <a:bodyPr/>
                    <a:lstStyle/>
                    <a:p>
                      <a:endParaRPr lang="tr-TR"/>
                    </a:p>
                  </a:txBody>
                  <a:tcPr/>
                </a:tc>
                <a:tc>
                  <a:txBody>
                    <a:bodyPr/>
                    <a:lstStyle/>
                    <a:p>
                      <a:pPr algn="ctr" rtl="0" fontAlgn="ctr"/>
                      <a:r>
                        <a:rPr lang="tr-TR" sz="800" b="1" i="0" u="none" strike="noStrike" dirty="0">
                          <a:solidFill>
                            <a:srgbClr val="FFFFFF"/>
                          </a:solidFill>
                          <a:effectLst/>
                          <a:latin typeface="Times New Roman" panose="02020603050405020304" pitchFamily="18" charset="0"/>
                        </a:rPr>
                        <a:t>(Azami Süre)</a:t>
                      </a:r>
                    </a:p>
                  </a:txBody>
                  <a:tcPr marL="7191" marR="7191" marT="7191"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a:noFill/>
                    </a:lnT>
                    <a:lnB w="12700" cap="flat" cmpd="sng" algn="ctr">
                      <a:solidFill>
                        <a:srgbClr val="262626"/>
                      </a:solidFill>
                      <a:prstDash val="solid"/>
                      <a:round/>
                      <a:headEnd type="none" w="med" len="med"/>
                      <a:tailEnd type="none" w="med" len="med"/>
                    </a:lnB>
                    <a:solidFill>
                      <a:srgbClr val="781E46"/>
                    </a:solidFill>
                  </a:tcPr>
                </a:tc>
                <a:tc vMerge="1">
                  <a:txBody>
                    <a:bodyPr/>
                    <a:lstStyle/>
                    <a:p>
                      <a:endParaRPr lang="tr-TR"/>
                    </a:p>
                  </a:txBody>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442049490"/>
                  </a:ext>
                </a:extLst>
              </a:tr>
              <a:tr h="255486">
                <a:tc>
                  <a:txBody>
                    <a:bodyPr/>
                    <a:lstStyle/>
                    <a:p>
                      <a:pPr algn="l" rtl="0" fontAlgn="ctr"/>
                      <a:r>
                        <a:rPr lang="tr-TR" sz="800" b="1" i="0" u="none" strike="noStrike" dirty="0">
                          <a:solidFill>
                            <a:srgbClr val="FFFFFF"/>
                          </a:solidFill>
                          <a:effectLst/>
                          <a:latin typeface="Times New Roman" panose="02020603050405020304" pitchFamily="18" charset="0"/>
                        </a:rPr>
                        <a:t>Fakülteler</a:t>
                      </a:r>
                    </a:p>
                  </a:txBody>
                  <a:tcPr marL="7191" marR="7191" marT="7191"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781E46"/>
                    </a:solidFill>
                  </a:tcPr>
                </a:tc>
                <a:tc>
                  <a:txBody>
                    <a:bodyPr/>
                    <a:lstStyle/>
                    <a:p>
                      <a:pPr algn="ctr" rtl="0" fontAlgn="ctr"/>
                      <a:r>
                        <a:rPr lang="tr-TR" sz="800" b="1" i="0" u="none" strike="noStrike" dirty="0">
                          <a:solidFill>
                            <a:srgbClr val="551334"/>
                          </a:solidFill>
                          <a:effectLst/>
                          <a:latin typeface="Times New Roman" panose="02020603050405020304" pitchFamily="18" charset="0"/>
                        </a:rPr>
                        <a:t>2</a:t>
                      </a:r>
                    </a:p>
                  </a:txBody>
                  <a:tcPr marL="7191" marR="7191" marT="7191"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tcPr>
                </a:tc>
                <a:tc>
                  <a:txBody>
                    <a:bodyPr/>
                    <a:lstStyle/>
                    <a:p>
                      <a:pPr algn="ctr" rtl="0" fontAlgn="ctr"/>
                      <a:r>
                        <a:rPr lang="tr-TR" sz="800" b="1" i="0" u="none" strike="noStrike" dirty="0">
                          <a:solidFill>
                            <a:srgbClr val="551334"/>
                          </a:solidFill>
                          <a:effectLst/>
                          <a:latin typeface="Times New Roman" panose="02020603050405020304" pitchFamily="18" charset="0"/>
                        </a:rPr>
                        <a:t>-</a:t>
                      </a:r>
                    </a:p>
                  </a:txBody>
                  <a:tcPr marL="7191" marR="7191" marT="7191"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tcPr>
                </a:tc>
                <a:tc>
                  <a:txBody>
                    <a:bodyPr/>
                    <a:lstStyle/>
                    <a:p>
                      <a:pPr algn="ctr" rtl="0" fontAlgn="ctr"/>
                      <a:r>
                        <a:rPr lang="tr-TR" sz="800" b="1" i="0" u="none" strike="noStrike" dirty="0">
                          <a:solidFill>
                            <a:srgbClr val="551334"/>
                          </a:solidFill>
                          <a:effectLst/>
                          <a:latin typeface="Times New Roman" panose="02020603050405020304" pitchFamily="18" charset="0"/>
                        </a:rPr>
                        <a:t>6</a:t>
                      </a:r>
                    </a:p>
                  </a:txBody>
                  <a:tcPr marL="7191" marR="7191" marT="7191"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tcPr>
                </a:tc>
                <a:tc>
                  <a:txBody>
                    <a:bodyPr/>
                    <a:lstStyle/>
                    <a:p>
                      <a:pPr algn="ctr" rtl="0" fontAlgn="ctr"/>
                      <a:r>
                        <a:rPr lang="tr-TR" sz="800" b="1" i="0" u="none" strike="noStrike" dirty="0">
                          <a:solidFill>
                            <a:srgbClr val="551334"/>
                          </a:solidFill>
                          <a:effectLst/>
                          <a:latin typeface="Times New Roman" panose="02020603050405020304" pitchFamily="18" charset="0"/>
                        </a:rPr>
                        <a:t>-</a:t>
                      </a:r>
                    </a:p>
                  </a:txBody>
                  <a:tcPr marL="7191" marR="7191" marT="7191"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tcPr>
                </a:tc>
                <a:tc>
                  <a:txBody>
                    <a:bodyPr/>
                    <a:lstStyle/>
                    <a:p>
                      <a:pPr algn="ctr" rtl="0" fontAlgn="ctr"/>
                      <a:r>
                        <a:rPr lang="tr-TR" sz="800" b="1" i="0" u="none" strike="noStrike" dirty="0">
                          <a:solidFill>
                            <a:srgbClr val="551334"/>
                          </a:solidFill>
                          <a:effectLst/>
                          <a:latin typeface="Times New Roman" panose="02020603050405020304" pitchFamily="18" charset="0"/>
                        </a:rPr>
                        <a:t>8</a:t>
                      </a:r>
                    </a:p>
                  </a:txBody>
                  <a:tcPr marL="7191" marR="7191" marT="7191"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tcPr>
                </a:tc>
                <a:extLst>
                  <a:ext uri="{0D108BD9-81ED-4DB2-BD59-A6C34878D82A}">
                    <a16:rowId xmlns:a16="http://schemas.microsoft.com/office/drawing/2014/main" val="4236018910"/>
                  </a:ext>
                </a:extLst>
              </a:tr>
              <a:tr h="255486">
                <a:tc rowSpan="2">
                  <a:txBody>
                    <a:bodyPr/>
                    <a:lstStyle/>
                    <a:p>
                      <a:pPr algn="ctr" rtl="0" fontAlgn="ctr"/>
                      <a:r>
                        <a:rPr lang="tr-TR" sz="800" b="1" i="0" u="none" strike="noStrike" dirty="0">
                          <a:solidFill>
                            <a:srgbClr val="FFFFFF"/>
                          </a:solidFill>
                          <a:effectLst/>
                          <a:latin typeface="Times New Roman" panose="02020603050405020304" pitchFamily="18" charset="0"/>
                        </a:rPr>
                        <a:t>2017</a:t>
                      </a:r>
                    </a:p>
                  </a:txBody>
                  <a:tcPr marL="7191" marR="7191" marT="7191"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781E46"/>
                    </a:solidFill>
                  </a:tcPr>
                </a:tc>
                <a:tc rowSpan="2">
                  <a:txBody>
                    <a:bodyPr/>
                    <a:lstStyle/>
                    <a:p>
                      <a:pPr algn="ctr" rtl="0" fontAlgn="ctr"/>
                      <a:r>
                        <a:rPr lang="tr-TR" sz="800" b="1" i="0" u="none" strike="noStrike" dirty="0">
                          <a:solidFill>
                            <a:srgbClr val="FFFFFF"/>
                          </a:solidFill>
                          <a:effectLst/>
                          <a:latin typeface="Times New Roman" panose="02020603050405020304" pitchFamily="18" charset="0"/>
                        </a:rPr>
                        <a:t>Kendi İsteği ile Ayrılan</a:t>
                      </a:r>
                    </a:p>
                  </a:txBody>
                  <a:tcPr marL="7191" marR="7191" marT="7191"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781E46"/>
                    </a:solidFill>
                  </a:tcPr>
                </a:tc>
                <a:tc>
                  <a:txBody>
                    <a:bodyPr/>
                    <a:lstStyle/>
                    <a:p>
                      <a:pPr algn="ctr" rtl="0" fontAlgn="ctr"/>
                      <a:r>
                        <a:rPr lang="tr-TR" sz="800" b="1" i="0" u="none" strike="noStrike">
                          <a:solidFill>
                            <a:srgbClr val="FFFFFF"/>
                          </a:solidFill>
                          <a:effectLst/>
                          <a:latin typeface="Times New Roman" panose="02020603050405020304" pitchFamily="18" charset="0"/>
                        </a:rPr>
                        <a:t>Başarısızlık</a:t>
                      </a:r>
                    </a:p>
                  </a:txBody>
                  <a:tcPr marL="7191" marR="7191" marT="7191"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a:noFill/>
                    </a:lnB>
                    <a:solidFill>
                      <a:srgbClr val="781E46"/>
                    </a:solidFill>
                  </a:tcPr>
                </a:tc>
                <a:tc rowSpan="2">
                  <a:txBody>
                    <a:bodyPr/>
                    <a:lstStyle/>
                    <a:p>
                      <a:pPr algn="ctr" rtl="0" fontAlgn="ctr"/>
                      <a:r>
                        <a:rPr lang="tr-TR" sz="800" b="1" i="0" u="none" strike="noStrike">
                          <a:solidFill>
                            <a:srgbClr val="FFFFFF"/>
                          </a:solidFill>
                          <a:effectLst/>
                          <a:latin typeface="Times New Roman" panose="02020603050405020304" pitchFamily="18" charset="0"/>
                        </a:rPr>
                        <a:t>Yatay Geçiş</a:t>
                      </a:r>
                    </a:p>
                  </a:txBody>
                  <a:tcPr marL="7191" marR="7191" marT="7191"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781E46"/>
                    </a:solidFill>
                  </a:tcPr>
                </a:tc>
                <a:tc rowSpan="2">
                  <a:txBody>
                    <a:bodyPr/>
                    <a:lstStyle/>
                    <a:p>
                      <a:pPr algn="ctr" rtl="0" fontAlgn="ctr"/>
                      <a:r>
                        <a:rPr lang="tr-TR" sz="800" b="1" i="0" u="none" strike="noStrike" dirty="0">
                          <a:solidFill>
                            <a:srgbClr val="FFFFFF"/>
                          </a:solidFill>
                          <a:effectLst/>
                          <a:latin typeface="Times New Roman" panose="02020603050405020304" pitchFamily="18" charset="0"/>
                        </a:rPr>
                        <a:t>Mezuniyet</a:t>
                      </a:r>
                    </a:p>
                  </a:txBody>
                  <a:tcPr marL="7191" marR="7191" marT="7191"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781E46"/>
                    </a:solidFill>
                  </a:tcPr>
                </a:tc>
                <a:tc rowSpan="2">
                  <a:txBody>
                    <a:bodyPr/>
                    <a:lstStyle/>
                    <a:p>
                      <a:pPr algn="ctr" rtl="0" fontAlgn="ctr"/>
                      <a:r>
                        <a:rPr lang="tr-TR" sz="800" b="1" i="0" u="none" strike="noStrike" dirty="0">
                          <a:solidFill>
                            <a:srgbClr val="FFFFFF"/>
                          </a:solidFill>
                          <a:effectLst/>
                          <a:latin typeface="Times New Roman" panose="02020603050405020304" pitchFamily="18" charset="0"/>
                        </a:rPr>
                        <a:t>Toplam</a:t>
                      </a:r>
                    </a:p>
                  </a:txBody>
                  <a:tcPr marL="7191" marR="7191" marT="7191"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781E46"/>
                    </a:solidFill>
                  </a:tcPr>
                </a:tc>
                <a:extLst>
                  <a:ext uri="{0D108BD9-81ED-4DB2-BD59-A6C34878D82A}">
                    <a16:rowId xmlns:a16="http://schemas.microsoft.com/office/drawing/2014/main" val="801879658"/>
                  </a:ext>
                </a:extLst>
              </a:tr>
              <a:tr h="482511">
                <a:tc vMerge="1">
                  <a:txBody>
                    <a:bodyPr/>
                    <a:lstStyle/>
                    <a:p>
                      <a:endParaRPr lang="tr-TR"/>
                    </a:p>
                  </a:txBody>
                  <a:tcPr/>
                </a:tc>
                <a:tc vMerge="1">
                  <a:txBody>
                    <a:bodyPr/>
                    <a:lstStyle/>
                    <a:p>
                      <a:endParaRPr lang="tr-TR"/>
                    </a:p>
                  </a:txBody>
                  <a:tcPr/>
                </a:tc>
                <a:tc>
                  <a:txBody>
                    <a:bodyPr/>
                    <a:lstStyle/>
                    <a:p>
                      <a:pPr algn="ctr" rtl="0" fontAlgn="ctr"/>
                      <a:r>
                        <a:rPr lang="tr-TR" sz="800" b="1" i="0" u="none" strike="noStrike" dirty="0">
                          <a:solidFill>
                            <a:srgbClr val="FFFFFF"/>
                          </a:solidFill>
                          <a:effectLst/>
                          <a:latin typeface="Times New Roman" panose="02020603050405020304" pitchFamily="18" charset="0"/>
                        </a:rPr>
                        <a:t>(Azami Süre)</a:t>
                      </a:r>
                    </a:p>
                  </a:txBody>
                  <a:tcPr marL="7191" marR="7191" marT="7191"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a:noFill/>
                    </a:lnT>
                    <a:lnB w="12700" cap="flat" cmpd="sng" algn="ctr">
                      <a:solidFill>
                        <a:srgbClr val="262626"/>
                      </a:solidFill>
                      <a:prstDash val="solid"/>
                      <a:round/>
                      <a:headEnd type="none" w="med" len="med"/>
                      <a:tailEnd type="none" w="med" len="med"/>
                    </a:lnB>
                    <a:solidFill>
                      <a:srgbClr val="781E46"/>
                    </a:solidFill>
                  </a:tcPr>
                </a:tc>
                <a:tc vMerge="1">
                  <a:txBody>
                    <a:bodyPr/>
                    <a:lstStyle/>
                    <a:p>
                      <a:endParaRPr lang="tr-TR"/>
                    </a:p>
                  </a:txBody>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932974189"/>
                  </a:ext>
                </a:extLst>
              </a:tr>
              <a:tr h="255486">
                <a:tc>
                  <a:txBody>
                    <a:bodyPr/>
                    <a:lstStyle/>
                    <a:p>
                      <a:pPr algn="l" rtl="0" fontAlgn="ctr"/>
                      <a:r>
                        <a:rPr lang="tr-TR" sz="800" b="1" i="0" u="none" strike="noStrike">
                          <a:solidFill>
                            <a:srgbClr val="FFFFFF"/>
                          </a:solidFill>
                          <a:effectLst/>
                          <a:latin typeface="Times New Roman" panose="02020603050405020304" pitchFamily="18" charset="0"/>
                        </a:rPr>
                        <a:t>Fakülteler</a:t>
                      </a:r>
                    </a:p>
                  </a:txBody>
                  <a:tcPr marL="7191" marR="7191" marT="7191"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781E46"/>
                    </a:solidFill>
                  </a:tcPr>
                </a:tc>
                <a:tc>
                  <a:txBody>
                    <a:bodyPr/>
                    <a:lstStyle/>
                    <a:p>
                      <a:pPr algn="ctr" rtl="0" fontAlgn="ctr"/>
                      <a:r>
                        <a:rPr lang="tr-TR" sz="800" b="1" i="0" u="none" strike="noStrike" dirty="0">
                          <a:solidFill>
                            <a:srgbClr val="551334"/>
                          </a:solidFill>
                          <a:effectLst/>
                          <a:latin typeface="Times New Roman" panose="02020603050405020304" pitchFamily="18" charset="0"/>
                        </a:rPr>
                        <a:t>8</a:t>
                      </a:r>
                    </a:p>
                  </a:txBody>
                  <a:tcPr marL="7191" marR="7191" marT="7191"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tcPr>
                </a:tc>
                <a:tc>
                  <a:txBody>
                    <a:bodyPr/>
                    <a:lstStyle/>
                    <a:p>
                      <a:pPr algn="ctr" rtl="0" fontAlgn="ctr"/>
                      <a:r>
                        <a:rPr lang="tr-TR" sz="800" b="1" i="0" u="none" strike="noStrike" dirty="0">
                          <a:solidFill>
                            <a:srgbClr val="551334"/>
                          </a:solidFill>
                          <a:effectLst/>
                          <a:latin typeface="Times New Roman" panose="02020603050405020304" pitchFamily="18" charset="0"/>
                        </a:rPr>
                        <a:t>17</a:t>
                      </a:r>
                    </a:p>
                  </a:txBody>
                  <a:tcPr marL="7191" marR="7191" marT="7191"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tcPr>
                </a:tc>
                <a:tc>
                  <a:txBody>
                    <a:bodyPr/>
                    <a:lstStyle/>
                    <a:p>
                      <a:pPr algn="ctr" rtl="0" fontAlgn="ctr"/>
                      <a:r>
                        <a:rPr lang="tr-TR" sz="800" b="1" i="0" u="none" strike="noStrike" dirty="0">
                          <a:solidFill>
                            <a:srgbClr val="551334"/>
                          </a:solidFill>
                          <a:effectLst/>
                          <a:latin typeface="Times New Roman" panose="02020603050405020304" pitchFamily="18" charset="0"/>
                        </a:rPr>
                        <a:t>6</a:t>
                      </a:r>
                    </a:p>
                  </a:txBody>
                  <a:tcPr marL="7191" marR="7191" marT="7191"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tcPr>
                </a:tc>
                <a:tc>
                  <a:txBody>
                    <a:bodyPr/>
                    <a:lstStyle/>
                    <a:p>
                      <a:pPr algn="ctr" rtl="0" fontAlgn="ctr"/>
                      <a:r>
                        <a:rPr lang="tr-TR" sz="800" b="1" i="0" u="none" strike="noStrike" dirty="0">
                          <a:solidFill>
                            <a:srgbClr val="551334"/>
                          </a:solidFill>
                          <a:effectLst/>
                          <a:latin typeface="Times New Roman" panose="02020603050405020304" pitchFamily="18" charset="0"/>
                        </a:rPr>
                        <a:t>-</a:t>
                      </a:r>
                    </a:p>
                  </a:txBody>
                  <a:tcPr marL="7191" marR="7191" marT="7191"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tcPr>
                </a:tc>
                <a:tc>
                  <a:txBody>
                    <a:bodyPr/>
                    <a:lstStyle/>
                    <a:p>
                      <a:pPr algn="ctr" rtl="0" fontAlgn="ctr"/>
                      <a:r>
                        <a:rPr lang="tr-TR" sz="800" b="1" i="0" u="none" strike="noStrike" dirty="0">
                          <a:solidFill>
                            <a:srgbClr val="551334"/>
                          </a:solidFill>
                          <a:effectLst/>
                          <a:latin typeface="Times New Roman" panose="02020603050405020304" pitchFamily="18" charset="0"/>
                        </a:rPr>
                        <a:t>31</a:t>
                      </a:r>
                    </a:p>
                  </a:txBody>
                  <a:tcPr marL="7191" marR="7191" marT="7191"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tcPr>
                </a:tc>
                <a:extLst>
                  <a:ext uri="{0D108BD9-81ED-4DB2-BD59-A6C34878D82A}">
                    <a16:rowId xmlns:a16="http://schemas.microsoft.com/office/drawing/2014/main" val="1515844068"/>
                  </a:ext>
                </a:extLst>
              </a:tr>
              <a:tr h="255486">
                <a:tc rowSpan="2">
                  <a:txBody>
                    <a:bodyPr/>
                    <a:lstStyle/>
                    <a:p>
                      <a:pPr algn="ctr" rtl="0" fontAlgn="ctr"/>
                      <a:r>
                        <a:rPr lang="tr-TR" sz="800" b="1" i="0" u="none" strike="noStrike" dirty="0">
                          <a:solidFill>
                            <a:srgbClr val="FFFFFF"/>
                          </a:solidFill>
                          <a:effectLst/>
                          <a:latin typeface="Times New Roman" panose="02020603050405020304" pitchFamily="18" charset="0"/>
                        </a:rPr>
                        <a:t>2018</a:t>
                      </a:r>
                    </a:p>
                  </a:txBody>
                  <a:tcPr marL="7191" marR="7191" marT="7191"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781E46"/>
                    </a:solidFill>
                  </a:tcPr>
                </a:tc>
                <a:tc rowSpan="2">
                  <a:txBody>
                    <a:bodyPr/>
                    <a:lstStyle/>
                    <a:p>
                      <a:pPr algn="ctr" rtl="0" fontAlgn="ctr"/>
                      <a:r>
                        <a:rPr lang="tr-TR" sz="800" b="1" i="0" u="none" strike="noStrike" dirty="0">
                          <a:solidFill>
                            <a:srgbClr val="FFFFFF"/>
                          </a:solidFill>
                          <a:effectLst/>
                          <a:latin typeface="Times New Roman" panose="02020603050405020304" pitchFamily="18" charset="0"/>
                        </a:rPr>
                        <a:t>Kendi İsteği ile Ayrılan</a:t>
                      </a:r>
                    </a:p>
                  </a:txBody>
                  <a:tcPr marL="7191" marR="7191" marT="7191"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781E46"/>
                    </a:solidFill>
                  </a:tcPr>
                </a:tc>
                <a:tc>
                  <a:txBody>
                    <a:bodyPr/>
                    <a:lstStyle/>
                    <a:p>
                      <a:pPr algn="ctr" rtl="0" fontAlgn="ctr"/>
                      <a:r>
                        <a:rPr lang="tr-TR" sz="800" b="1" i="0" u="none" strike="noStrike" dirty="0">
                          <a:solidFill>
                            <a:srgbClr val="FFFFFF"/>
                          </a:solidFill>
                          <a:effectLst/>
                          <a:latin typeface="Times New Roman" panose="02020603050405020304" pitchFamily="18" charset="0"/>
                        </a:rPr>
                        <a:t>Başarısızlık</a:t>
                      </a:r>
                    </a:p>
                  </a:txBody>
                  <a:tcPr marL="7191" marR="7191" marT="7191"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a:noFill/>
                    </a:lnB>
                    <a:solidFill>
                      <a:srgbClr val="781E46"/>
                    </a:solidFill>
                  </a:tcPr>
                </a:tc>
                <a:tc rowSpan="2">
                  <a:txBody>
                    <a:bodyPr/>
                    <a:lstStyle/>
                    <a:p>
                      <a:pPr algn="ctr" rtl="0" fontAlgn="ctr"/>
                      <a:r>
                        <a:rPr lang="tr-TR" sz="800" b="1" i="0" u="none" strike="noStrike" dirty="0">
                          <a:solidFill>
                            <a:srgbClr val="FFFFFF"/>
                          </a:solidFill>
                          <a:effectLst/>
                          <a:latin typeface="Times New Roman" panose="02020603050405020304" pitchFamily="18" charset="0"/>
                        </a:rPr>
                        <a:t>Yatay Geçiş</a:t>
                      </a:r>
                    </a:p>
                  </a:txBody>
                  <a:tcPr marL="7191" marR="7191" marT="7191"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781E46"/>
                    </a:solidFill>
                  </a:tcPr>
                </a:tc>
                <a:tc rowSpan="2">
                  <a:txBody>
                    <a:bodyPr/>
                    <a:lstStyle/>
                    <a:p>
                      <a:pPr algn="ctr" rtl="0" fontAlgn="ctr"/>
                      <a:r>
                        <a:rPr lang="tr-TR" sz="800" b="1" i="0" u="none" strike="noStrike" dirty="0">
                          <a:solidFill>
                            <a:srgbClr val="FFFFFF"/>
                          </a:solidFill>
                          <a:effectLst/>
                          <a:latin typeface="Times New Roman" panose="02020603050405020304" pitchFamily="18" charset="0"/>
                        </a:rPr>
                        <a:t>Mezuniyet</a:t>
                      </a:r>
                    </a:p>
                  </a:txBody>
                  <a:tcPr marL="7191" marR="7191" marT="7191"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781E46"/>
                    </a:solidFill>
                  </a:tcPr>
                </a:tc>
                <a:tc rowSpan="2">
                  <a:txBody>
                    <a:bodyPr/>
                    <a:lstStyle/>
                    <a:p>
                      <a:pPr algn="ctr" rtl="0" fontAlgn="ctr"/>
                      <a:r>
                        <a:rPr lang="tr-TR" sz="800" b="1" i="0" u="none" strike="noStrike" dirty="0">
                          <a:solidFill>
                            <a:srgbClr val="FFFFFF"/>
                          </a:solidFill>
                          <a:effectLst/>
                          <a:latin typeface="Times New Roman" panose="02020603050405020304" pitchFamily="18" charset="0"/>
                        </a:rPr>
                        <a:t>Toplam</a:t>
                      </a:r>
                    </a:p>
                  </a:txBody>
                  <a:tcPr marL="7191" marR="7191" marT="7191"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781E46"/>
                    </a:solidFill>
                  </a:tcPr>
                </a:tc>
                <a:extLst>
                  <a:ext uri="{0D108BD9-81ED-4DB2-BD59-A6C34878D82A}">
                    <a16:rowId xmlns:a16="http://schemas.microsoft.com/office/drawing/2014/main" val="160815795"/>
                  </a:ext>
                </a:extLst>
              </a:tr>
              <a:tr h="482511">
                <a:tc vMerge="1">
                  <a:txBody>
                    <a:bodyPr/>
                    <a:lstStyle/>
                    <a:p>
                      <a:endParaRPr lang="tr-TR"/>
                    </a:p>
                  </a:txBody>
                  <a:tcPr/>
                </a:tc>
                <a:tc vMerge="1">
                  <a:txBody>
                    <a:bodyPr/>
                    <a:lstStyle/>
                    <a:p>
                      <a:endParaRPr lang="tr-TR"/>
                    </a:p>
                  </a:txBody>
                  <a:tcPr/>
                </a:tc>
                <a:tc>
                  <a:txBody>
                    <a:bodyPr/>
                    <a:lstStyle/>
                    <a:p>
                      <a:pPr algn="ctr" rtl="0" fontAlgn="ctr"/>
                      <a:r>
                        <a:rPr lang="tr-TR" sz="800" b="1" i="0" u="none" strike="noStrike" dirty="0">
                          <a:solidFill>
                            <a:srgbClr val="FFFFFF"/>
                          </a:solidFill>
                          <a:effectLst/>
                          <a:latin typeface="Times New Roman" panose="02020603050405020304" pitchFamily="18" charset="0"/>
                        </a:rPr>
                        <a:t>(Azami Süre)</a:t>
                      </a:r>
                    </a:p>
                  </a:txBody>
                  <a:tcPr marL="7191" marR="7191" marT="7191"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a:noFill/>
                    </a:lnT>
                    <a:lnB w="12700" cap="flat" cmpd="sng" algn="ctr">
                      <a:solidFill>
                        <a:srgbClr val="262626"/>
                      </a:solidFill>
                      <a:prstDash val="solid"/>
                      <a:round/>
                      <a:headEnd type="none" w="med" len="med"/>
                      <a:tailEnd type="none" w="med" len="med"/>
                    </a:lnB>
                    <a:solidFill>
                      <a:srgbClr val="781E46"/>
                    </a:solidFill>
                  </a:tcPr>
                </a:tc>
                <a:tc vMerge="1">
                  <a:txBody>
                    <a:bodyPr/>
                    <a:lstStyle/>
                    <a:p>
                      <a:endParaRPr lang="tr-TR"/>
                    </a:p>
                  </a:txBody>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1828682875"/>
                  </a:ext>
                </a:extLst>
              </a:tr>
              <a:tr h="255486">
                <a:tc>
                  <a:txBody>
                    <a:bodyPr/>
                    <a:lstStyle/>
                    <a:p>
                      <a:pPr algn="l" rtl="0" fontAlgn="ctr"/>
                      <a:r>
                        <a:rPr lang="tr-TR" sz="800" b="1" i="0" u="none" strike="noStrike" dirty="0">
                          <a:solidFill>
                            <a:srgbClr val="FFFFFF"/>
                          </a:solidFill>
                          <a:effectLst/>
                          <a:latin typeface="Times New Roman" panose="02020603050405020304" pitchFamily="18" charset="0"/>
                        </a:rPr>
                        <a:t>Fakülteler</a:t>
                      </a:r>
                    </a:p>
                  </a:txBody>
                  <a:tcPr marL="7191" marR="7191" marT="7191"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781E46"/>
                    </a:solidFill>
                  </a:tcPr>
                </a:tc>
                <a:tc>
                  <a:txBody>
                    <a:bodyPr/>
                    <a:lstStyle/>
                    <a:p>
                      <a:pPr algn="ctr" rtl="0" fontAlgn="ctr"/>
                      <a:r>
                        <a:rPr lang="tr-TR" sz="800" b="1" i="0" u="none" strike="noStrike" dirty="0">
                          <a:solidFill>
                            <a:srgbClr val="551334"/>
                          </a:solidFill>
                          <a:effectLst/>
                          <a:latin typeface="Times New Roman" panose="02020603050405020304" pitchFamily="18" charset="0"/>
                        </a:rPr>
                        <a:t>28</a:t>
                      </a:r>
                    </a:p>
                  </a:txBody>
                  <a:tcPr marL="7191" marR="7191" marT="7191"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tcPr>
                </a:tc>
                <a:tc>
                  <a:txBody>
                    <a:bodyPr/>
                    <a:lstStyle/>
                    <a:p>
                      <a:pPr algn="ctr" rtl="0" fontAlgn="ctr"/>
                      <a:r>
                        <a:rPr lang="tr-TR" sz="800" b="1" i="0" u="none" strike="noStrike" dirty="0">
                          <a:solidFill>
                            <a:srgbClr val="551334"/>
                          </a:solidFill>
                          <a:effectLst/>
                          <a:latin typeface="Times New Roman" panose="02020603050405020304" pitchFamily="18" charset="0"/>
                        </a:rPr>
                        <a:t>44</a:t>
                      </a:r>
                    </a:p>
                  </a:txBody>
                  <a:tcPr marL="7191" marR="7191" marT="7191"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tcPr>
                </a:tc>
                <a:tc>
                  <a:txBody>
                    <a:bodyPr/>
                    <a:lstStyle/>
                    <a:p>
                      <a:pPr algn="ctr" rtl="0" fontAlgn="ctr"/>
                      <a:r>
                        <a:rPr lang="tr-TR" sz="800" b="1" i="0" u="none" strike="noStrike" dirty="0">
                          <a:solidFill>
                            <a:srgbClr val="551334"/>
                          </a:solidFill>
                          <a:effectLst/>
                          <a:latin typeface="Times New Roman" panose="02020603050405020304" pitchFamily="18" charset="0"/>
                        </a:rPr>
                        <a:t>35</a:t>
                      </a:r>
                    </a:p>
                  </a:txBody>
                  <a:tcPr marL="7191" marR="7191" marT="7191"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tcPr>
                </a:tc>
                <a:tc>
                  <a:txBody>
                    <a:bodyPr/>
                    <a:lstStyle/>
                    <a:p>
                      <a:pPr algn="ctr" rtl="0" fontAlgn="ctr"/>
                      <a:r>
                        <a:rPr lang="tr-TR" sz="800" b="1" i="0" u="none" strike="noStrike" dirty="0">
                          <a:solidFill>
                            <a:srgbClr val="551334"/>
                          </a:solidFill>
                          <a:effectLst/>
                          <a:latin typeface="Times New Roman" panose="02020603050405020304" pitchFamily="18" charset="0"/>
                        </a:rPr>
                        <a:t>-</a:t>
                      </a:r>
                    </a:p>
                  </a:txBody>
                  <a:tcPr marL="7191" marR="7191" marT="7191"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tcPr>
                </a:tc>
                <a:tc>
                  <a:txBody>
                    <a:bodyPr/>
                    <a:lstStyle/>
                    <a:p>
                      <a:pPr algn="ctr" rtl="0" fontAlgn="ctr"/>
                      <a:r>
                        <a:rPr lang="tr-TR" sz="800" b="1" i="0" u="none" strike="noStrike" dirty="0">
                          <a:solidFill>
                            <a:srgbClr val="551334"/>
                          </a:solidFill>
                          <a:effectLst/>
                          <a:latin typeface="Times New Roman" panose="02020603050405020304" pitchFamily="18" charset="0"/>
                        </a:rPr>
                        <a:t>107</a:t>
                      </a:r>
                    </a:p>
                  </a:txBody>
                  <a:tcPr marL="7191" marR="7191" marT="7191"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tcPr>
                </a:tc>
                <a:extLst>
                  <a:ext uri="{0D108BD9-81ED-4DB2-BD59-A6C34878D82A}">
                    <a16:rowId xmlns:a16="http://schemas.microsoft.com/office/drawing/2014/main" val="3365161031"/>
                  </a:ext>
                </a:extLst>
              </a:tr>
            </a:tbl>
          </a:graphicData>
        </a:graphic>
      </p:graphicFrame>
    </p:spTree>
    <p:extLst>
      <p:ext uri="{BB962C8B-B14F-4D97-AF65-F5344CB8AC3E}">
        <p14:creationId xmlns:p14="http://schemas.microsoft.com/office/powerpoint/2010/main" val="24571788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Screen Shot 2016-04-22 at 11.10.5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16632"/>
            <a:ext cx="9144000" cy="696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Dikdörtgen 1"/>
          <p:cNvSpPr>
            <a:spLocks noChangeArrowheads="1"/>
          </p:cNvSpPr>
          <p:nvPr/>
        </p:nvSpPr>
        <p:spPr bwMode="auto">
          <a:xfrm>
            <a:off x="2711464" y="631825"/>
            <a:ext cx="36168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None/>
            </a:pPr>
            <a:r>
              <a:rPr lang="tr-TR" sz="1800" cap="small" dirty="0"/>
              <a:t>ÖĞRENCİ İŞLERİ DAİRESİ BAŞKANLIĞI</a:t>
            </a:r>
          </a:p>
        </p:txBody>
      </p:sp>
      <p:sp>
        <p:nvSpPr>
          <p:cNvPr id="3" name="Dikdörtgen 2"/>
          <p:cNvSpPr/>
          <p:nvPr/>
        </p:nvSpPr>
        <p:spPr>
          <a:xfrm>
            <a:off x="1979712" y="5907233"/>
            <a:ext cx="5688631" cy="307777"/>
          </a:xfrm>
          <a:prstGeom prst="rect">
            <a:avLst/>
          </a:prstGeom>
        </p:spPr>
        <p:txBody>
          <a:bodyPr wrap="square">
            <a:spAutoFit/>
          </a:bodyPr>
          <a:lstStyle/>
          <a:p>
            <a:pPr algn="ctr"/>
            <a:r>
              <a:rPr lang="tr-TR" sz="1400" b="1" dirty="0"/>
              <a:t>Tablo 9.</a:t>
            </a:r>
            <a:r>
              <a:rPr lang="tr-TR" sz="1400" dirty="0"/>
              <a:t> Üniversiteden Ayrılan Öğrenci Sayıları</a:t>
            </a:r>
          </a:p>
        </p:txBody>
      </p:sp>
      <p:sp>
        <p:nvSpPr>
          <p:cNvPr id="6" name="Dikdörtgen 1"/>
          <p:cNvSpPr>
            <a:spLocks noChangeArrowheads="1"/>
          </p:cNvSpPr>
          <p:nvPr/>
        </p:nvSpPr>
        <p:spPr bwMode="auto">
          <a:xfrm>
            <a:off x="2728290" y="950767"/>
            <a:ext cx="35006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None/>
            </a:pPr>
            <a:r>
              <a:rPr lang="tr-TR" sz="1600" dirty="0"/>
              <a:t>9. Üniversiteden Ayrılan Öğrenci Sayıları</a:t>
            </a:r>
            <a:endParaRPr lang="tr-TR" sz="1600" cap="small" dirty="0"/>
          </a:p>
        </p:txBody>
      </p:sp>
      <p:graphicFrame>
        <p:nvGraphicFramePr>
          <p:cNvPr id="4" name="Tablo 3"/>
          <p:cNvGraphicFramePr>
            <a:graphicFrameLocks noGrp="1"/>
          </p:cNvGraphicFramePr>
          <p:nvPr>
            <p:extLst>
              <p:ext uri="{D42A27DB-BD31-4B8C-83A1-F6EECF244321}">
                <p14:modId xmlns:p14="http://schemas.microsoft.com/office/powerpoint/2010/main" val="3397412614"/>
              </p:ext>
            </p:extLst>
          </p:nvPr>
        </p:nvGraphicFramePr>
        <p:xfrm>
          <a:off x="1055064" y="1534408"/>
          <a:ext cx="7033871" cy="3222012"/>
        </p:xfrm>
        <a:graphic>
          <a:graphicData uri="http://schemas.openxmlformats.org/drawingml/2006/table">
            <a:tbl>
              <a:tblPr firstRow="1" firstCol="1" bandRow="1"/>
              <a:tblGrid>
                <a:gridCol w="1474218">
                  <a:extLst>
                    <a:ext uri="{9D8B030D-6E8A-4147-A177-3AD203B41FA5}">
                      <a16:colId xmlns:a16="http://schemas.microsoft.com/office/drawing/2014/main" val="2754189439"/>
                    </a:ext>
                  </a:extLst>
                </a:gridCol>
                <a:gridCol w="1126833">
                  <a:extLst>
                    <a:ext uri="{9D8B030D-6E8A-4147-A177-3AD203B41FA5}">
                      <a16:colId xmlns:a16="http://schemas.microsoft.com/office/drawing/2014/main" val="1443021643"/>
                    </a:ext>
                  </a:extLst>
                </a:gridCol>
                <a:gridCol w="1108205">
                  <a:extLst>
                    <a:ext uri="{9D8B030D-6E8A-4147-A177-3AD203B41FA5}">
                      <a16:colId xmlns:a16="http://schemas.microsoft.com/office/drawing/2014/main" val="2635929227"/>
                    </a:ext>
                  </a:extLst>
                </a:gridCol>
                <a:gridCol w="1108205">
                  <a:extLst>
                    <a:ext uri="{9D8B030D-6E8A-4147-A177-3AD203B41FA5}">
                      <a16:colId xmlns:a16="http://schemas.microsoft.com/office/drawing/2014/main" val="4122715866"/>
                    </a:ext>
                  </a:extLst>
                </a:gridCol>
                <a:gridCol w="1108205">
                  <a:extLst>
                    <a:ext uri="{9D8B030D-6E8A-4147-A177-3AD203B41FA5}">
                      <a16:colId xmlns:a16="http://schemas.microsoft.com/office/drawing/2014/main" val="1111325837"/>
                    </a:ext>
                  </a:extLst>
                </a:gridCol>
                <a:gridCol w="1108205">
                  <a:extLst>
                    <a:ext uri="{9D8B030D-6E8A-4147-A177-3AD203B41FA5}">
                      <a16:colId xmlns:a16="http://schemas.microsoft.com/office/drawing/2014/main" val="1740950641"/>
                    </a:ext>
                  </a:extLst>
                </a:gridCol>
              </a:tblGrid>
              <a:tr h="416003">
                <a:tc rowSpan="2">
                  <a:txBody>
                    <a:bodyPr/>
                    <a:lstStyle/>
                    <a:p>
                      <a:pPr algn="ctr" rtl="0" fontAlgn="ctr"/>
                      <a:r>
                        <a:rPr lang="tr-TR" sz="800" b="1" i="0" u="none" strike="noStrike" dirty="0">
                          <a:solidFill>
                            <a:srgbClr val="FFFFFF"/>
                          </a:solidFill>
                          <a:effectLst/>
                          <a:latin typeface="Times New Roman" panose="02020603050405020304" pitchFamily="18" charset="0"/>
                        </a:rPr>
                        <a:t>2019</a:t>
                      </a:r>
                    </a:p>
                  </a:txBody>
                  <a:tcPr marL="7191" marR="7191" marT="7191"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781E46"/>
                    </a:solidFill>
                  </a:tcPr>
                </a:tc>
                <a:tc rowSpan="2">
                  <a:txBody>
                    <a:bodyPr/>
                    <a:lstStyle/>
                    <a:p>
                      <a:pPr algn="ctr" rtl="0" fontAlgn="ctr"/>
                      <a:r>
                        <a:rPr lang="tr-TR" sz="800" b="1" i="0" u="none" strike="noStrike">
                          <a:solidFill>
                            <a:srgbClr val="FFFFFF"/>
                          </a:solidFill>
                          <a:effectLst/>
                          <a:latin typeface="Times New Roman" panose="02020603050405020304" pitchFamily="18" charset="0"/>
                        </a:rPr>
                        <a:t>Kendi İsteği ile Ayrılan</a:t>
                      </a:r>
                    </a:p>
                  </a:txBody>
                  <a:tcPr marL="7191" marR="7191" marT="7191"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781E46"/>
                    </a:solidFill>
                  </a:tcPr>
                </a:tc>
                <a:tc>
                  <a:txBody>
                    <a:bodyPr/>
                    <a:lstStyle/>
                    <a:p>
                      <a:pPr algn="ctr" rtl="0" fontAlgn="ctr"/>
                      <a:r>
                        <a:rPr lang="tr-TR" sz="800" b="1" i="0" u="none" strike="noStrike" dirty="0">
                          <a:solidFill>
                            <a:srgbClr val="FFFFFF"/>
                          </a:solidFill>
                          <a:effectLst/>
                          <a:latin typeface="Times New Roman" panose="02020603050405020304" pitchFamily="18" charset="0"/>
                        </a:rPr>
                        <a:t>Başarısızlık</a:t>
                      </a:r>
                    </a:p>
                  </a:txBody>
                  <a:tcPr marL="7191" marR="7191" marT="7191"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a:noFill/>
                    </a:lnB>
                    <a:solidFill>
                      <a:srgbClr val="781E46"/>
                    </a:solidFill>
                  </a:tcPr>
                </a:tc>
                <a:tc rowSpan="2">
                  <a:txBody>
                    <a:bodyPr/>
                    <a:lstStyle/>
                    <a:p>
                      <a:pPr algn="ctr" rtl="0" fontAlgn="ctr"/>
                      <a:r>
                        <a:rPr lang="tr-TR" sz="800" b="1" i="0" u="none" strike="noStrike" dirty="0">
                          <a:solidFill>
                            <a:srgbClr val="FFFFFF"/>
                          </a:solidFill>
                          <a:effectLst/>
                          <a:latin typeface="Times New Roman" panose="02020603050405020304" pitchFamily="18" charset="0"/>
                        </a:rPr>
                        <a:t>Yatay Geçiş</a:t>
                      </a:r>
                    </a:p>
                  </a:txBody>
                  <a:tcPr marL="7191" marR="7191" marT="7191"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781E46"/>
                    </a:solidFill>
                  </a:tcPr>
                </a:tc>
                <a:tc rowSpan="2">
                  <a:txBody>
                    <a:bodyPr/>
                    <a:lstStyle/>
                    <a:p>
                      <a:pPr algn="ctr" rtl="0" fontAlgn="ctr"/>
                      <a:r>
                        <a:rPr lang="tr-TR" sz="800" b="1" i="0" u="none" strike="noStrike" dirty="0">
                          <a:solidFill>
                            <a:srgbClr val="FFFFFF"/>
                          </a:solidFill>
                          <a:effectLst/>
                          <a:latin typeface="Times New Roman" panose="02020603050405020304" pitchFamily="18" charset="0"/>
                        </a:rPr>
                        <a:t>Mezuniyet</a:t>
                      </a:r>
                    </a:p>
                  </a:txBody>
                  <a:tcPr marL="7191" marR="7191" marT="7191"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781E46"/>
                    </a:solidFill>
                  </a:tcPr>
                </a:tc>
                <a:tc rowSpan="2">
                  <a:txBody>
                    <a:bodyPr/>
                    <a:lstStyle/>
                    <a:p>
                      <a:pPr algn="ctr" rtl="0" fontAlgn="ctr"/>
                      <a:r>
                        <a:rPr lang="tr-TR" sz="800" b="1" i="0" u="none" strike="noStrike">
                          <a:solidFill>
                            <a:srgbClr val="FFFFFF"/>
                          </a:solidFill>
                          <a:effectLst/>
                          <a:latin typeface="Times New Roman" panose="02020603050405020304" pitchFamily="18" charset="0"/>
                        </a:rPr>
                        <a:t>Toplam</a:t>
                      </a:r>
                    </a:p>
                  </a:txBody>
                  <a:tcPr marL="7191" marR="7191" marT="7191"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781E46"/>
                    </a:solidFill>
                  </a:tcPr>
                </a:tc>
                <a:extLst>
                  <a:ext uri="{0D108BD9-81ED-4DB2-BD59-A6C34878D82A}">
                    <a16:rowId xmlns:a16="http://schemas.microsoft.com/office/drawing/2014/main" val="1560668821"/>
                  </a:ext>
                </a:extLst>
              </a:tr>
              <a:tr h="135727">
                <a:tc vMerge="1">
                  <a:txBody>
                    <a:bodyPr/>
                    <a:lstStyle/>
                    <a:p>
                      <a:endParaRPr lang="tr-TR"/>
                    </a:p>
                  </a:txBody>
                  <a:tcPr/>
                </a:tc>
                <a:tc vMerge="1">
                  <a:txBody>
                    <a:bodyPr/>
                    <a:lstStyle/>
                    <a:p>
                      <a:endParaRPr lang="tr-TR"/>
                    </a:p>
                  </a:txBody>
                  <a:tcPr/>
                </a:tc>
                <a:tc>
                  <a:txBody>
                    <a:bodyPr/>
                    <a:lstStyle/>
                    <a:p>
                      <a:pPr algn="ctr" rtl="0" fontAlgn="ctr"/>
                      <a:r>
                        <a:rPr lang="tr-TR" sz="800" b="1" i="0" u="none" strike="noStrike" dirty="0">
                          <a:solidFill>
                            <a:srgbClr val="FFFFFF"/>
                          </a:solidFill>
                          <a:effectLst/>
                          <a:latin typeface="Times New Roman" panose="02020603050405020304" pitchFamily="18" charset="0"/>
                        </a:rPr>
                        <a:t>(Azami Süre)</a:t>
                      </a:r>
                    </a:p>
                  </a:txBody>
                  <a:tcPr marL="7191" marR="7191" marT="7191"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a:noFill/>
                    </a:lnT>
                    <a:lnB w="12700" cap="flat" cmpd="sng" algn="ctr">
                      <a:solidFill>
                        <a:srgbClr val="262626"/>
                      </a:solidFill>
                      <a:prstDash val="solid"/>
                      <a:round/>
                      <a:headEnd type="none" w="med" len="med"/>
                      <a:tailEnd type="none" w="med" len="med"/>
                    </a:lnB>
                    <a:solidFill>
                      <a:srgbClr val="781E46"/>
                    </a:solidFill>
                  </a:tcPr>
                </a:tc>
                <a:tc vMerge="1">
                  <a:txBody>
                    <a:bodyPr/>
                    <a:lstStyle/>
                    <a:p>
                      <a:endParaRPr lang="tr-TR"/>
                    </a:p>
                  </a:txBody>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3848278833"/>
                  </a:ext>
                </a:extLst>
              </a:tr>
              <a:tr h="135727">
                <a:tc>
                  <a:txBody>
                    <a:bodyPr/>
                    <a:lstStyle/>
                    <a:p>
                      <a:pPr algn="l" rtl="0" fontAlgn="ctr"/>
                      <a:r>
                        <a:rPr lang="tr-TR" sz="800" b="1" i="0" u="none" strike="noStrike" dirty="0">
                          <a:solidFill>
                            <a:srgbClr val="FFFFFF"/>
                          </a:solidFill>
                          <a:effectLst/>
                          <a:latin typeface="Times New Roman" panose="02020603050405020304" pitchFamily="18" charset="0"/>
                        </a:rPr>
                        <a:t>Fakülteler</a:t>
                      </a:r>
                    </a:p>
                  </a:txBody>
                  <a:tcPr marL="7191" marR="7191" marT="7191"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781E46"/>
                    </a:solidFill>
                  </a:tcPr>
                </a:tc>
                <a:tc>
                  <a:txBody>
                    <a:bodyPr/>
                    <a:lstStyle/>
                    <a:p>
                      <a:pPr algn="ctr" rtl="0" fontAlgn="ctr"/>
                      <a:r>
                        <a:rPr lang="tr-TR" sz="800" b="1" i="0" u="none" strike="noStrike" dirty="0">
                          <a:solidFill>
                            <a:srgbClr val="551334"/>
                          </a:solidFill>
                          <a:effectLst/>
                          <a:latin typeface="Times New Roman" panose="02020603050405020304" pitchFamily="18" charset="0"/>
                        </a:rPr>
                        <a:t>23</a:t>
                      </a:r>
                    </a:p>
                  </a:txBody>
                  <a:tcPr marL="7191" marR="7191" marT="7191"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tcPr>
                </a:tc>
                <a:tc>
                  <a:txBody>
                    <a:bodyPr/>
                    <a:lstStyle/>
                    <a:p>
                      <a:pPr algn="ctr" rtl="0" fontAlgn="ctr"/>
                      <a:r>
                        <a:rPr lang="tr-TR" sz="800" b="1" i="0" u="none" strike="noStrike" dirty="0">
                          <a:solidFill>
                            <a:srgbClr val="551334"/>
                          </a:solidFill>
                          <a:effectLst/>
                          <a:latin typeface="Times New Roman" panose="02020603050405020304" pitchFamily="18" charset="0"/>
                        </a:rPr>
                        <a:t>28</a:t>
                      </a:r>
                    </a:p>
                  </a:txBody>
                  <a:tcPr marL="7191" marR="7191" marT="7191"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tcPr>
                </a:tc>
                <a:tc>
                  <a:txBody>
                    <a:bodyPr/>
                    <a:lstStyle/>
                    <a:p>
                      <a:pPr algn="ctr" rtl="0" fontAlgn="ctr"/>
                      <a:r>
                        <a:rPr lang="tr-TR" sz="800" b="1" i="0" u="none" strike="noStrike" dirty="0">
                          <a:solidFill>
                            <a:srgbClr val="551334"/>
                          </a:solidFill>
                          <a:effectLst/>
                          <a:latin typeface="Times New Roman" panose="02020603050405020304" pitchFamily="18" charset="0"/>
                        </a:rPr>
                        <a:t>23</a:t>
                      </a:r>
                    </a:p>
                  </a:txBody>
                  <a:tcPr marL="7191" marR="7191" marT="7191"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tcPr>
                </a:tc>
                <a:tc>
                  <a:txBody>
                    <a:bodyPr/>
                    <a:lstStyle/>
                    <a:p>
                      <a:pPr algn="ctr" rtl="0" fontAlgn="ctr"/>
                      <a:r>
                        <a:rPr lang="tr-TR" sz="800" b="1" i="0" u="none" strike="noStrike" dirty="0">
                          <a:solidFill>
                            <a:srgbClr val="551334"/>
                          </a:solidFill>
                          <a:effectLst/>
                          <a:latin typeface="Times New Roman" panose="02020603050405020304" pitchFamily="18" charset="0"/>
                        </a:rPr>
                        <a:t>-</a:t>
                      </a:r>
                    </a:p>
                  </a:txBody>
                  <a:tcPr marL="7191" marR="7191" marT="7191"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tcPr>
                </a:tc>
                <a:tc>
                  <a:txBody>
                    <a:bodyPr/>
                    <a:lstStyle/>
                    <a:p>
                      <a:pPr algn="ctr" rtl="0" fontAlgn="ctr"/>
                      <a:r>
                        <a:rPr lang="tr-TR" sz="800" b="1" i="0" u="none" strike="noStrike" dirty="0">
                          <a:solidFill>
                            <a:srgbClr val="551334"/>
                          </a:solidFill>
                          <a:effectLst/>
                          <a:latin typeface="Times New Roman" panose="02020603050405020304" pitchFamily="18" charset="0"/>
                        </a:rPr>
                        <a:t>74</a:t>
                      </a:r>
                    </a:p>
                  </a:txBody>
                  <a:tcPr marL="7191" marR="7191" marT="7191"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tcPr>
                </a:tc>
                <a:extLst>
                  <a:ext uri="{0D108BD9-81ED-4DB2-BD59-A6C34878D82A}">
                    <a16:rowId xmlns:a16="http://schemas.microsoft.com/office/drawing/2014/main" val="708489311"/>
                  </a:ext>
                </a:extLst>
              </a:tr>
              <a:tr h="416003">
                <a:tc rowSpan="2">
                  <a:txBody>
                    <a:bodyPr/>
                    <a:lstStyle/>
                    <a:p>
                      <a:pPr algn="ctr" rtl="0" fontAlgn="ctr"/>
                      <a:r>
                        <a:rPr lang="tr-TR" sz="800" b="1" i="0" u="none" strike="noStrike" dirty="0">
                          <a:solidFill>
                            <a:srgbClr val="FFFFFF"/>
                          </a:solidFill>
                          <a:effectLst/>
                          <a:latin typeface="Times New Roman" panose="02020603050405020304" pitchFamily="18" charset="0"/>
                        </a:rPr>
                        <a:t>2020</a:t>
                      </a:r>
                    </a:p>
                  </a:txBody>
                  <a:tcPr marL="7191" marR="7191" marT="7191"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781E46"/>
                    </a:solidFill>
                  </a:tcPr>
                </a:tc>
                <a:tc rowSpan="2">
                  <a:txBody>
                    <a:bodyPr/>
                    <a:lstStyle/>
                    <a:p>
                      <a:pPr algn="ctr" rtl="0" fontAlgn="ctr"/>
                      <a:r>
                        <a:rPr lang="tr-TR" sz="800" b="1" i="0" u="none" strike="noStrike">
                          <a:solidFill>
                            <a:srgbClr val="FFFFFF"/>
                          </a:solidFill>
                          <a:effectLst/>
                          <a:latin typeface="Times New Roman" panose="02020603050405020304" pitchFamily="18" charset="0"/>
                        </a:rPr>
                        <a:t>Kendi İsteği ile Ayrılan</a:t>
                      </a:r>
                    </a:p>
                  </a:txBody>
                  <a:tcPr marL="7191" marR="7191" marT="7191"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781E46"/>
                    </a:solidFill>
                  </a:tcPr>
                </a:tc>
                <a:tc>
                  <a:txBody>
                    <a:bodyPr/>
                    <a:lstStyle/>
                    <a:p>
                      <a:pPr algn="ctr" rtl="0" fontAlgn="ctr"/>
                      <a:r>
                        <a:rPr lang="tr-TR" sz="800" b="1" i="0" u="none" strike="noStrike" dirty="0">
                          <a:solidFill>
                            <a:srgbClr val="FFFFFF"/>
                          </a:solidFill>
                          <a:effectLst/>
                          <a:latin typeface="Times New Roman" panose="02020603050405020304" pitchFamily="18" charset="0"/>
                        </a:rPr>
                        <a:t>Başarısızlık</a:t>
                      </a:r>
                    </a:p>
                  </a:txBody>
                  <a:tcPr marL="7191" marR="7191" marT="7191"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a:noFill/>
                    </a:lnB>
                    <a:solidFill>
                      <a:srgbClr val="781E46"/>
                    </a:solidFill>
                  </a:tcPr>
                </a:tc>
                <a:tc rowSpan="2">
                  <a:txBody>
                    <a:bodyPr/>
                    <a:lstStyle/>
                    <a:p>
                      <a:pPr algn="ctr" rtl="0" fontAlgn="ctr"/>
                      <a:r>
                        <a:rPr lang="tr-TR" sz="800" b="1" i="0" u="none" strike="noStrike" dirty="0">
                          <a:solidFill>
                            <a:srgbClr val="FFFFFF"/>
                          </a:solidFill>
                          <a:effectLst/>
                          <a:latin typeface="Times New Roman" panose="02020603050405020304" pitchFamily="18" charset="0"/>
                        </a:rPr>
                        <a:t>Yatay Geçiş</a:t>
                      </a:r>
                    </a:p>
                  </a:txBody>
                  <a:tcPr marL="7191" marR="7191" marT="7191"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781E46"/>
                    </a:solidFill>
                  </a:tcPr>
                </a:tc>
                <a:tc rowSpan="2">
                  <a:txBody>
                    <a:bodyPr/>
                    <a:lstStyle/>
                    <a:p>
                      <a:pPr algn="ctr" rtl="0" fontAlgn="ctr"/>
                      <a:r>
                        <a:rPr lang="tr-TR" sz="800" b="1" i="0" u="none" strike="noStrike" dirty="0">
                          <a:solidFill>
                            <a:srgbClr val="FFFFFF"/>
                          </a:solidFill>
                          <a:effectLst/>
                          <a:latin typeface="Times New Roman" panose="02020603050405020304" pitchFamily="18" charset="0"/>
                        </a:rPr>
                        <a:t>Mezuniyet</a:t>
                      </a:r>
                    </a:p>
                  </a:txBody>
                  <a:tcPr marL="7191" marR="7191" marT="7191"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781E46"/>
                    </a:solidFill>
                  </a:tcPr>
                </a:tc>
                <a:tc rowSpan="2">
                  <a:txBody>
                    <a:bodyPr/>
                    <a:lstStyle/>
                    <a:p>
                      <a:pPr algn="ctr" rtl="0" fontAlgn="ctr"/>
                      <a:r>
                        <a:rPr lang="tr-TR" sz="800" b="1" i="0" u="none" strike="noStrike" dirty="0">
                          <a:solidFill>
                            <a:srgbClr val="FFFFFF"/>
                          </a:solidFill>
                          <a:effectLst/>
                          <a:latin typeface="Times New Roman" panose="02020603050405020304" pitchFamily="18" charset="0"/>
                        </a:rPr>
                        <a:t>Toplam</a:t>
                      </a:r>
                    </a:p>
                  </a:txBody>
                  <a:tcPr marL="7191" marR="7191" marT="7191"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781E46"/>
                    </a:solidFill>
                  </a:tcPr>
                </a:tc>
                <a:extLst>
                  <a:ext uri="{0D108BD9-81ED-4DB2-BD59-A6C34878D82A}">
                    <a16:rowId xmlns:a16="http://schemas.microsoft.com/office/drawing/2014/main" val="2671760210"/>
                  </a:ext>
                </a:extLst>
              </a:tr>
              <a:tr h="135727">
                <a:tc vMerge="1">
                  <a:txBody>
                    <a:bodyPr/>
                    <a:lstStyle/>
                    <a:p>
                      <a:endParaRPr lang="tr-TR"/>
                    </a:p>
                  </a:txBody>
                  <a:tcPr/>
                </a:tc>
                <a:tc vMerge="1">
                  <a:txBody>
                    <a:bodyPr/>
                    <a:lstStyle/>
                    <a:p>
                      <a:endParaRPr lang="tr-TR"/>
                    </a:p>
                  </a:txBody>
                  <a:tcPr/>
                </a:tc>
                <a:tc>
                  <a:txBody>
                    <a:bodyPr/>
                    <a:lstStyle/>
                    <a:p>
                      <a:pPr algn="ctr" rtl="0" fontAlgn="ctr"/>
                      <a:r>
                        <a:rPr lang="tr-TR" sz="800" b="1" i="0" u="none" strike="noStrike">
                          <a:solidFill>
                            <a:srgbClr val="FFFFFF"/>
                          </a:solidFill>
                          <a:effectLst/>
                          <a:latin typeface="Times New Roman" panose="02020603050405020304" pitchFamily="18" charset="0"/>
                        </a:rPr>
                        <a:t>(Azami Süre)</a:t>
                      </a:r>
                    </a:p>
                  </a:txBody>
                  <a:tcPr marL="7191" marR="7191" marT="7191"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a:noFill/>
                    </a:lnT>
                    <a:lnB w="12700" cap="flat" cmpd="sng" algn="ctr">
                      <a:solidFill>
                        <a:srgbClr val="262626"/>
                      </a:solidFill>
                      <a:prstDash val="solid"/>
                      <a:round/>
                      <a:headEnd type="none" w="med" len="med"/>
                      <a:tailEnd type="none" w="med" len="med"/>
                    </a:lnB>
                    <a:solidFill>
                      <a:srgbClr val="781E46"/>
                    </a:solidFill>
                  </a:tcPr>
                </a:tc>
                <a:tc vMerge="1">
                  <a:txBody>
                    <a:bodyPr/>
                    <a:lstStyle/>
                    <a:p>
                      <a:endParaRPr lang="tr-TR"/>
                    </a:p>
                  </a:txBody>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4060516331"/>
                  </a:ext>
                </a:extLst>
              </a:tr>
              <a:tr h="135727">
                <a:tc>
                  <a:txBody>
                    <a:bodyPr/>
                    <a:lstStyle/>
                    <a:p>
                      <a:pPr algn="l" rtl="0" fontAlgn="ctr"/>
                      <a:r>
                        <a:rPr lang="tr-TR" sz="800" b="1" i="0" u="none" strike="noStrike">
                          <a:solidFill>
                            <a:srgbClr val="FFFFFF"/>
                          </a:solidFill>
                          <a:effectLst/>
                          <a:latin typeface="Times New Roman" panose="02020603050405020304" pitchFamily="18" charset="0"/>
                        </a:rPr>
                        <a:t>Fakülteler</a:t>
                      </a:r>
                    </a:p>
                  </a:txBody>
                  <a:tcPr marL="7191" marR="7191" marT="7191"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781E46"/>
                    </a:solidFill>
                  </a:tcPr>
                </a:tc>
                <a:tc>
                  <a:txBody>
                    <a:bodyPr/>
                    <a:lstStyle/>
                    <a:p>
                      <a:pPr algn="ctr" rtl="0" fontAlgn="ctr"/>
                      <a:r>
                        <a:rPr lang="tr-TR" sz="800" b="1" i="0" u="none" strike="noStrike" dirty="0">
                          <a:solidFill>
                            <a:srgbClr val="551334"/>
                          </a:solidFill>
                          <a:effectLst/>
                          <a:latin typeface="Times New Roman" panose="02020603050405020304" pitchFamily="18" charset="0"/>
                        </a:rPr>
                        <a:t>33</a:t>
                      </a:r>
                    </a:p>
                  </a:txBody>
                  <a:tcPr marL="7191" marR="7191" marT="7191"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tcPr>
                </a:tc>
                <a:tc>
                  <a:txBody>
                    <a:bodyPr/>
                    <a:lstStyle/>
                    <a:p>
                      <a:pPr algn="ctr" rtl="0" fontAlgn="ctr"/>
                      <a:r>
                        <a:rPr lang="tr-TR" sz="800" b="1" i="0" u="none" strike="noStrike" dirty="0">
                          <a:solidFill>
                            <a:srgbClr val="551334"/>
                          </a:solidFill>
                          <a:effectLst/>
                          <a:latin typeface="Times New Roman" panose="02020603050405020304" pitchFamily="18" charset="0"/>
                        </a:rPr>
                        <a:t>30</a:t>
                      </a:r>
                    </a:p>
                  </a:txBody>
                  <a:tcPr marL="7191" marR="7191" marT="7191"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tcPr>
                </a:tc>
                <a:tc>
                  <a:txBody>
                    <a:bodyPr/>
                    <a:lstStyle/>
                    <a:p>
                      <a:pPr algn="ctr" rtl="0" fontAlgn="ctr"/>
                      <a:r>
                        <a:rPr lang="tr-TR" sz="800" b="1" i="0" u="none" strike="noStrike" dirty="0">
                          <a:solidFill>
                            <a:srgbClr val="551334"/>
                          </a:solidFill>
                          <a:effectLst/>
                          <a:latin typeface="Times New Roman" panose="02020603050405020304" pitchFamily="18" charset="0"/>
                        </a:rPr>
                        <a:t>44</a:t>
                      </a:r>
                    </a:p>
                  </a:txBody>
                  <a:tcPr marL="7191" marR="7191" marT="7191"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tcPr>
                </a:tc>
                <a:tc>
                  <a:txBody>
                    <a:bodyPr/>
                    <a:lstStyle/>
                    <a:p>
                      <a:pPr algn="ctr" rtl="0" fontAlgn="ctr"/>
                      <a:r>
                        <a:rPr lang="tr-TR" sz="800" b="1" i="0" u="none" strike="noStrike" dirty="0">
                          <a:solidFill>
                            <a:srgbClr val="551334"/>
                          </a:solidFill>
                          <a:effectLst/>
                          <a:latin typeface="Times New Roman" panose="02020603050405020304" pitchFamily="18" charset="0"/>
                        </a:rPr>
                        <a:t>-</a:t>
                      </a:r>
                    </a:p>
                  </a:txBody>
                  <a:tcPr marL="7191" marR="7191" marT="7191"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tcPr>
                </a:tc>
                <a:tc>
                  <a:txBody>
                    <a:bodyPr/>
                    <a:lstStyle/>
                    <a:p>
                      <a:pPr algn="ctr" rtl="0" fontAlgn="ctr"/>
                      <a:r>
                        <a:rPr lang="tr-TR" sz="800" b="1" i="0" u="none" strike="noStrike" dirty="0">
                          <a:solidFill>
                            <a:srgbClr val="551334"/>
                          </a:solidFill>
                          <a:effectLst/>
                          <a:latin typeface="Times New Roman" panose="02020603050405020304" pitchFamily="18" charset="0"/>
                        </a:rPr>
                        <a:t>107</a:t>
                      </a:r>
                    </a:p>
                  </a:txBody>
                  <a:tcPr marL="7191" marR="7191" marT="7191"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tcPr>
                </a:tc>
                <a:extLst>
                  <a:ext uri="{0D108BD9-81ED-4DB2-BD59-A6C34878D82A}">
                    <a16:rowId xmlns:a16="http://schemas.microsoft.com/office/drawing/2014/main" val="4029279009"/>
                  </a:ext>
                </a:extLst>
              </a:tr>
              <a:tr h="416003">
                <a:tc rowSpan="2">
                  <a:txBody>
                    <a:bodyPr/>
                    <a:lstStyle/>
                    <a:p>
                      <a:pPr algn="ctr" rtl="0" fontAlgn="ctr"/>
                      <a:r>
                        <a:rPr lang="tr-TR" sz="800" b="1" i="0" u="none" strike="noStrike" dirty="0">
                          <a:solidFill>
                            <a:srgbClr val="FFFFFF"/>
                          </a:solidFill>
                          <a:effectLst/>
                          <a:latin typeface="Times New Roman" panose="02020603050405020304" pitchFamily="18" charset="0"/>
                        </a:rPr>
                        <a:t>2021</a:t>
                      </a:r>
                    </a:p>
                  </a:txBody>
                  <a:tcPr marL="7191" marR="7191" marT="7191"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781E46"/>
                    </a:solidFill>
                  </a:tcPr>
                </a:tc>
                <a:tc rowSpan="2">
                  <a:txBody>
                    <a:bodyPr/>
                    <a:lstStyle/>
                    <a:p>
                      <a:pPr algn="ctr" rtl="0" fontAlgn="ctr"/>
                      <a:r>
                        <a:rPr lang="tr-TR" sz="800" b="1" i="0" u="none" strike="noStrike">
                          <a:solidFill>
                            <a:srgbClr val="FFFFFF"/>
                          </a:solidFill>
                          <a:effectLst/>
                          <a:latin typeface="Times New Roman" panose="02020603050405020304" pitchFamily="18" charset="0"/>
                        </a:rPr>
                        <a:t>Kendi İsteği ile Ayrılan</a:t>
                      </a:r>
                    </a:p>
                  </a:txBody>
                  <a:tcPr marL="7191" marR="7191" marT="7191"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781E46"/>
                    </a:solidFill>
                  </a:tcPr>
                </a:tc>
                <a:tc>
                  <a:txBody>
                    <a:bodyPr/>
                    <a:lstStyle/>
                    <a:p>
                      <a:pPr algn="ctr" rtl="0" fontAlgn="ctr"/>
                      <a:r>
                        <a:rPr lang="tr-TR" sz="800" b="1" i="0" u="none" strike="noStrike" dirty="0">
                          <a:solidFill>
                            <a:srgbClr val="FFFFFF"/>
                          </a:solidFill>
                          <a:effectLst/>
                          <a:latin typeface="Times New Roman" panose="02020603050405020304" pitchFamily="18" charset="0"/>
                        </a:rPr>
                        <a:t>Başarısızlık</a:t>
                      </a:r>
                    </a:p>
                  </a:txBody>
                  <a:tcPr marL="7191" marR="7191" marT="7191"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a:noFill/>
                    </a:lnB>
                    <a:solidFill>
                      <a:srgbClr val="781E46"/>
                    </a:solidFill>
                  </a:tcPr>
                </a:tc>
                <a:tc rowSpan="2">
                  <a:txBody>
                    <a:bodyPr/>
                    <a:lstStyle/>
                    <a:p>
                      <a:pPr algn="ctr" rtl="0" fontAlgn="ctr"/>
                      <a:r>
                        <a:rPr lang="tr-TR" sz="800" b="1" i="0" u="none" strike="noStrike">
                          <a:solidFill>
                            <a:srgbClr val="FFFFFF"/>
                          </a:solidFill>
                          <a:effectLst/>
                          <a:latin typeface="Times New Roman" panose="02020603050405020304" pitchFamily="18" charset="0"/>
                        </a:rPr>
                        <a:t>Yatay Geçiş</a:t>
                      </a:r>
                    </a:p>
                  </a:txBody>
                  <a:tcPr marL="7191" marR="7191" marT="7191"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781E46"/>
                    </a:solidFill>
                  </a:tcPr>
                </a:tc>
                <a:tc rowSpan="2">
                  <a:txBody>
                    <a:bodyPr/>
                    <a:lstStyle/>
                    <a:p>
                      <a:pPr algn="ctr" rtl="0" fontAlgn="ctr"/>
                      <a:r>
                        <a:rPr lang="tr-TR" sz="800" b="1" i="0" u="none" strike="noStrike" dirty="0">
                          <a:solidFill>
                            <a:srgbClr val="FFFFFF"/>
                          </a:solidFill>
                          <a:effectLst/>
                          <a:latin typeface="Times New Roman" panose="02020603050405020304" pitchFamily="18" charset="0"/>
                        </a:rPr>
                        <a:t>Mezuniyet</a:t>
                      </a:r>
                    </a:p>
                  </a:txBody>
                  <a:tcPr marL="7191" marR="7191" marT="7191"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781E46"/>
                    </a:solidFill>
                  </a:tcPr>
                </a:tc>
                <a:tc rowSpan="2">
                  <a:txBody>
                    <a:bodyPr/>
                    <a:lstStyle/>
                    <a:p>
                      <a:pPr algn="ctr" rtl="0" fontAlgn="ctr"/>
                      <a:r>
                        <a:rPr lang="tr-TR" sz="800" b="1" i="0" u="none" strike="noStrike" dirty="0">
                          <a:solidFill>
                            <a:srgbClr val="FFFFFF"/>
                          </a:solidFill>
                          <a:effectLst/>
                          <a:latin typeface="Times New Roman" panose="02020603050405020304" pitchFamily="18" charset="0"/>
                        </a:rPr>
                        <a:t>Toplam</a:t>
                      </a:r>
                    </a:p>
                  </a:txBody>
                  <a:tcPr marL="7191" marR="7191" marT="7191"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781E46"/>
                    </a:solidFill>
                  </a:tcPr>
                </a:tc>
                <a:extLst>
                  <a:ext uri="{0D108BD9-81ED-4DB2-BD59-A6C34878D82A}">
                    <a16:rowId xmlns:a16="http://schemas.microsoft.com/office/drawing/2014/main" val="868629256"/>
                  </a:ext>
                </a:extLst>
              </a:tr>
              <a:tr h="135727">
                <a:tc vMerge="1">
                  <a:txBody>
                    <a:bodyPr/>
                    <a:lstStyle/>
                    <a:p>
                      <a:endParaRPr lang="tr-TR"/>
                    </a:p>
                  </a:txBody>
                  <a:tcPr/>
                </a:tc>
                <a:tc vMerge="1">
                  <a:txBody>
                    <a:bodyPr/>
                    <a:lstStyle/>
                    <a:p>
                      <a:endParaRPr lang="tr-TR"/>
                    </a:p>
                  </a:txBody>
                  <a:tcPr/>
                </a:tc>
                <a:tc>
                  <a:txBody>
                    <a:bodyPr/>
                    <a:lstStyle/>
                    <a:p>
                      <a:pPr algn="ctr" rtl="0" fontAlgn="ctr"/>
                      <a:r>
                        <a:rPr lang="tr-TR" sz="800" b="1" i="0" u="none" strike="noStrike">
                          <a:solidFill>
                            <a:srgbClr val="FFFFFF"/>
                          </a:solidFill>
                          <a:effectLst/>
                          <a:latin typeface="Times New Roman" panose="02020603050405020304" pitchFamily="18" charset="0"/>
                        </a:rPr>
                        <a:t>(Azami Süre)</a:t>
                      </a:r>
                    </a:p>
                  </a:txBody>
                  <a:tcPr marL="7191" marR="7191" marT="7191"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a:noFill/>
                    </a:lnT>
                    <a:lnB w="12700" cap="flat" cmpd="sng" algn="ctr">
                      <a:solidFill>
                        <a:srgbClr val="262626"/>
                      </a:solidFill>
                      <a:prstDash val="solid"/>
                      <a:round/>
                      <a:headEnd type="none" w="med" len="med"/>
                      <a:tailEnd type="none" w="med" len="med"/>
                    </a:lnB>
                    <a:solidFill>
                      <a:srgbClr val="781E46"/>
                    </a:solidFill>
                  </a:tcPr>
                </a:tc>
                <a:tc vMerge="1">
                  <a:txBody>
                    <a:bodyPr/>
                    <a:lstStyle/>
                    <a:p>
                      <a:endParaRPr lang="tr-TR"/>
                    </a:p>
                  </a:txBody>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2631267676"/>
                  </a:ext>
                </a:extLst>
              </a:tr>
              <a:tr h="135727">
                <a:tc>
                  <a:txBody>
                    <a:bodyPr/>
                    <a:lstStyle/>
                    <a:p>
                      <a:pPr algn="l" rtl="0" fontAlgn="ctr"/>
                      <a:r>
                        <a:rPr lang="tr-TR" sz="800" b="1" i="0" u="none" strike="noStrike">
                          <a:solidFill>
                            <a:srgbClr val="FFFFFF"/>
                          </a:solidFill>
                          <a:effectLst/>
                          <a:latin typeface="Times New Roman" panose="02020603050405020304" pitchFamily="18" charset="0"/>
                        </a:rPr>
                        <a:t>Fakülteler</a:t>
                      </a:r>
                    </a:p>
                  </a:txBody>
                  <a:tcPr marL="7191" marR="7191" marT="7191"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781E46"/>
                    </a:solidFill>
                  </a:tcPr>
                </a:tc>
                <a:tc>
                  <a:txBody>
                    <a:bodyPr/>
                    <a:lstStyle/>
                    <a:p>
                      <a:pPr algn="ctr" rtl="0" fontAlgn="ctr"/>
                      <a:r>
                        <a:rPr lang="tr-TR" sz="800" b="1" i="0" u="none" strike="noStrike" dirty="0">
                          <a:solidFill>
                            <a:srgbClr val="551334"/>
                          </a:solidFill>
                          <a:effectLst/>
                          <a:latin typeface="Times New Roman" panose="02020603050405020304" pitchFamily="18" charset="0"/>
                        </a:rPr>
                        <a:t>49</a:t>
                      </a:r>
                    </a:p>
                  </a:txBody>
                  <a:tcPr marL="7191" marR="7191" marT="7191"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tcPr>
                </a:tc>
                <a:tc>
                  <a:txBody>
                    <a:bodyPr/>
                    <a:lstStyle/>
                    <a:p>
                      <a:pPr algn="ctr" rtl="0" fontAlgn="ctr"/>
                      <a:r>
                        <a:rPr lang="tr-TR" sz="800" b="1" i="0" u="none" strike="noStrike" dirty="0">
                          <a:solidFill>
                            <a:srgbClr val="551334"/>
                          </a:solidFill>
                          <a:effectLst/>
                          <a:latin typeface="Times New Roman" panose="02020603050405020304" pitchFamily="18" charset="0"/>
                        </a:rPr>
                        <a:t>32</a:t>
                      </a:r>
                    </a:p>
                  </a:txBody>
                  <a:tcPr marL="7191" marR="7191" marT="7191"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tcPr>
                </a:tc>
                <a:tc>
                  <a:txBody>
                    <a:bodyPr/>
                    <a:lstStyle/>
                    <a:p>
                      <a:pPr algn="ctr" rtl="0" fontAlgn="ctr"/>
                      <a:r>
                        <a:rPr lang="tr-TR" sz="800" b="1" i="0" u="none" strike="noStrike" dirty="0">
                          <a:solidFill>
                            <a:srgbClr val="551334"/>
                          </a:solidFill>
                          <a:effectLst/>
                          <a:latin typeface="Times New Roman" panose="02020603050405020304" pitchFamily="18" charset="0"/>
                        </a:rPr>
                        <a:t>49</a:t>
                      </a:r>
                    </a:p>
                  </a:txBody>
                  <a:tcPr marL="7191" marR="7191" marT="7191"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tcPr>
                </a:tc>
                <a:tc>
                  <a:txBody>
                    <a:bodyPr/>
                    <a:lstStyle/>
                    <a:p>
                      <a:pPr algn="ctr" rtl="0" fontAlgn="ctr"/>
                      <a:r>
                        <a:rPr lang="tr-TR" sz="800" b="1" i="0" u="none" strike="noStrike" dirty="0">
                          <a:solidFill>
                            <a:srgbClr val="551334"/>
                          </a:solidFill>
                          <a:effectLst/>
                          <a:latin typeface="Times New Roman" panose="02020603050405020304" pitchFamily="18" charset="0"/>
                        </a:rPr>
                        <a:t>45</a:t>
                      </a:r>
                    </a:p>
                  </a:txBody>
                  <a:tcPr marL="7191" marR="7191" marT="7191"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tcPr>
                </a:tc>
                <a:tc>
                  <a:txBody>
                    <a:bodyPr/>
                    <a:lstStyle/>
                    <a:p>
                      <a:pPr algn="ctr" rtl="0" fontAlgn="ctr"/>
                      <a:r>
                        <a:rPr lang="tr-TR" sz="800" b="1" i="0" u="none" strike="noStrike" dirty="0">
                          <a:solidFill>
                            <a:srgbClr val="551334"/>
                          </a:solidFill>
                          <a:effectLst/>
                          <a:latin typeface="Times New Roman" panose="02020603050405020304" pitchFamily="18" charset="0"/>
                        </a:rPr>
                        <a:t>175</a:t>
                      </a:r>
                    </a:p>
                  </a:txBody>
                  <a:tcPr marL="7191" marR="7191" marT="7191"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tcPr>
                </a:tc>
                <a:extLst>
                  <a:ext uri="{0D108BD9-81ED-4DB2-BD59-A6C34878D82A}">
                    <a16:rowId xmlns:a16="http://schemas.microsoft.com/office/drawing/2014/main" val="3737425791"/>
                  </a:ext>
                </a:extLst>
              </a:tr>
              <a:tr h="135727">
                <a:tc rowSpan="2">
                  <a:txBody>
                    <a:bodyPr/>
                    <a:lstStyle/>
                    <a:p>
                      <a:pPr algn="ctr" rtl="0" fontAlgn="ctr"/>
                      <a:r>
                        <a:rPr lang="tr-TR" sz="800" b="1" i="0" u="none" strike="noStrike" kern="1200" dirty="0">
                          <a:solidFill>
                            <a:srgbClr val="FFFFFF"/>
                          </a:solidFill>
                          <a:effectLst/>
                          <a:latin typeface="Times New Roman" panose="02020603050405020304" pitchFamily="18" charset="0"/>
                          <a:ea typeface="+mn-ea"/>
                          <a:cs typeface="+mn-cs"/>
                        </a:rPr>
                        <a:t>2022</a:t>
                      </a:r>
                    </a:p>
                  </a:txBody>
                  <a:tcPr marL="7191" marR="7191" marT="7191"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781E46"/>
                    </a:solidFill>
                  </a:tcPr>
                </a:tc>
                <a:tc rowSpan="2">
                  <a:txBody>
                    <a:bodyPr/>
                    <a:lstStyle/>
                    <a:p>
                      <a:pPr algn="ctr" rtl="0" fontAlgn="ctr"/>
                      <a:r>
                        <a:rPr lang="tr-TR" sz="800" b="1" i="0" u="none" strike="noStrike" kern="1200" dirty="0">
                          <a:solidFill>
                            <a:srgbClr val="FFFFFF"/>
                          </a:solidFill>
                          <a:effectLst/>
                          <a:latin typeface="Times New Roman" panose="02020603050405020304" pitchFamily="18" charset="0"/>
                          <a:ea typeface="+mn-ea"/>
                          <a:cs typeface="+mn-cs"/>
                        </a:rPr>
                        <a:t>Kendi İsteği ile Ayrılan</a:t>
                      </a:r>
                    </a:p>
                  </a:txBody>
                  <a:tcPr marL="7191" marR="7191" marT="7191"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781E46"/>
                    </a:solidFill>
                  </a:tcPr>
                </a:tc>
                <a:tc>
                  <a:txBody>
                    <a:bodyPr/>
                    <a:lstStyle/>
                    <a:p>
                      <a:pPr algn="ctr" rtl="0" fontAlgn="ctr"/>
                      <a:r>
                        <a:rPr lang="tr-TR" sz="800" b="1" i="0" u="none" strike="noStrike" dirty="0">
                          <a:solidFill>
                            <a:srgbClr val="FFFFFF"/>
                          </a:solidFill>
                          <a:effectLst/>
                          <a:latin typeface="Times New Roman" panose="02020603050405020304" pitchFamily="18" charset="0"/>
                        </a:rPr>
                        <a:t>Başarısızlık</a:t>
                      </a:r>
                    </a:p>
                  </a:txBody>
                  <a:tcPr marL="7191" marR="7191" marT="7191"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a:noFill/>
                    </a:lnB>
                    <a:solidFill>
                      <a:srgbClr val="781E46"/>
                    </a:solidFill>
                  </a:tcPr>
                </a:tc>
                <a:tc rowSpan="2">
                  <a:txBody>
                    <a:bodyPr/>
                    <a:lstStyle/>
                    <a:p>
                      <a:pPr algn="ctr" rtl="0" fontAlgn="ctr"/>
                      <a:r>
                        <a:rPr lang="tr-TR" sz="800" b="1" i="0" u="none" strike="noStrike" kern="1200" dirty="0">
                          <a:solidFill>
                            <a:srgbClr val="FFFFFF"/>
                          </a:solidFill>
                          <a:effectLst/>
                          <a:latin typeface="Times New Roman" panose="02020603050405020304" pitchFamily="18" charset="0"/>
                          <a:ea typeface="+mn-ea"/>
                          <a:cs typeface="+mn-cs"/>
                        </a:rPr>
                        <a:t>Yatay Geçiş</a:t>
                      </a:r>
                    </a:p>
                  </a:txBody>
                  <a:tcPr marL="7191" marR="7191" marT="7191"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781E46"/>
                    </a:solidFill>
                  </a:tcPr>
                </a:tc>
                <a:tc rowSpan="2">
                  <a:txBody>
                    <a:bodyPr/>
                    <a:lstStyle/>
                    <a:p>
                      <a:pPr algn="ctr" rtl="0" fontAlgn="ctr"/>
                      <a:r>
                        <a:rPr lang="tr-TR" sz="800" b="1" i="0" u="none" strike="noStrike" dirty="0">
                          <a:solidFill>
                            <a:srgbClr val="FFFFFF"/>
                          </a:solidFill>
                          <a:effectLst/>
                          <a:latin typeface="Times New Roman" panose="02020603050405020304" pitchFamily="18" charset="0"/>
                        </a:rPr>
                        <a:t>Mezuniyet</a:t>
                      </a:r>
                      <a:endParaRPr lang="tr-TR" sz="800" b="1" i="0" u="none" strike="noStrike" kern="1200" dirty="0">
                        <a:solidFill>
                          <a:srgbClr val="FFFFFF"/>
                        </a:solidFill>
                        <a:effectLst/>
                        <a:latin typeface="Times New Roman" panose="02020603050405020304" pitchFamily="18" charset="0"/>
                        <a:ea typeface="+mn-ea"/>
                        <a:cs typeface="+mn-cs"/>
                      </a:endParaRPr>
                    </a:p>
                  </a:txBody>
                  <a:tcPr marL="7191" marR="7191" marT="7191"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781E46"/>
                    </a:solidFill>
                  </a:tcPr>
                </a:tc>
                <a:tc rowSpan="2">
                  <a:txBody>
                    <a:bodyPr/>
                    <a:lstStyle/>
                    <a:p>
                      <a:pPr algn="ctr" rtl="0" fontAlgn="ctr"/>
                      <a:r>
                        <a:rPr lang="tr-TR" sz="800" b="1" i="0" u="none" strike="noStrike" kern="1200" dirty="0">
                          <a:solidFill>
                            <a:srgbClr val="FFFFFF"/>
                          </a:solidFill>
                          <a:effectLst/>
                          <a:latin typeface="Times New Roman" panose="02020603050405020304" pitchFamily="18" charset="0"/>
                          <a:ea typeface="+mn-ea"/>
                          <a:cs typeface="+mn-cs"/>
                        </a:rPr>
                        <a:t>Toplam</a:t>
                      </a:r>
                    </a:p>
                  </a:txBody>
                  <a:tcPr marL="7191" marR="7191" marT="7191"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781E46"/>
                    </a:solidFill>
                  </a:tcPr>
                </a:tc>
                <a:extLst>
                  <a:ext uri="{0D108BD9-81ED-4DB2-BD59-A6C34878D82A}">
                    <a16:rowId xmlns:a16="http://schemas.microsoft.com/office/drawing/2014/main" val="614163589"/>
                  </a:ext>
                </a:extLst>
              </a:tr>
              <a:tr h="259226">
                <a:tc vMerge="1">
                  <a:txBody>
                    <a:bodyPr/>
                    <a:lstStyle/>
                    <a:p>
                      <a:endParaRPr lang="tr-TR"/>
                    </a:p>
                  </a:txBody>
                  <a:tcPr/>
                </a:tc>
                <a:tc vMerge="1">
                  <a:txBody>
                    <a:bodyPr/>
                    <a:lstStyle/>
                    <a:p>
                      <a:endParaRPr lang="tr-TR"/>
                    </a:p>
                  </a:txBody>
                  <a:tcPr/>
                </a:tc>
                <a:tc>
                  <a:txBody>
                    <a:bodyPr/>
                    <a:lstStyle/>
                    <a:p>
                      <a:pPr algn="ctr" rtl="0" fontAlgn="ctr"/>
                      <a:r>
                        <a:rPr lang="tr-TR" sz="800" b="1" i="0" u="none" strike="noStrike" kern="1200" dirty="0">
                          <a:solidFill>
                            <a:srgbClr val="FFFFFF"/>
                          </a:solidFill>
                          <a:effectLst/>
                          <a:latin typeface="Times New Roman" panose="02020603050405020304" pitchFamily="18" charset="0"/>
                          <a:ea typeface="+mn-ea"/>
                          <a:cs typeface="+mn-cs"/>
                        </a:rPr>
                        <a:t>(Azami Süre)</a:t>
                      </a:r>
                    </a:p>
                  </a:txBody>
                  <a:tcPr marL="7191" marR="7191" marT="7191"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a:noFill/>
                    </a:lnT>
                    <a:lnB w="12700" cap="flat" cmpd="sng" algn="ctr">
                      <a:solidFill>
                        <a:srgbClr val="262626"/>
                      </a:solidFill>
                      <a:prstDash val="solid"/>
                      <a:round/>
                      <a:headEnd type="none" w="med" len="med"/>
                      <a:tailEnd type="none" w="med" len="med"/>
                    </a:lnB>
                    <a:solidFill>
                      <a:srgbClr val="781E46"/>
                    </a:solidFill>
                  </a:tcPr>
                </a:tc>
                <a:tc vMerge="1">
                  <a:txBody>
                    <a:bodyPr/>
                    <a:lstStyle/>
                    <a:p>
                      <a:endParaRPr lang="tr-TR"/>
                    </a:p>
                  </a:txBody>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2875974195"/>
                  </a:ext>
                </a:extLst>
              </a:tr>
              <a:tr h="135727">
                <a:tc>
                  <a:txBody>
                    <a:bodyPr/>
                    <a:lstStyle/>
                    <a:p>
                      <a:pPr algn="l" rtl="0" fontAlgn="ctr"/>
                      <a:r>
                        <a:rPr lang="tr-TR" sz="800" b="1" i="0" u="none" strike="noStrike" dirty="0">
                          <a:solidFill>
                            <a:srgbClr val="FFFFFF"/>
                          </a:solidFill>
                          <a:effectLst/>
                          <a:latin typeface="Times New Roman" panose="02020603050405020304" pitchFamily="18" charset="0"/>
                        </a:rPr>
                        <a:t>Fakülteler</a:t>
                      </a:r>
                    </a:p>
                  </a:txBody>
                  <a:tcPr marL="7191" marR="7191" marT="7191"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781E46"/>
                    </a:solidFill>
                  </a:tcPr>
                </a:tc>
                <a:tc>
                  <a:txBody>
                    <a:bodyPr/>
                    <a:lstStyle/>
                    <a:p>
                      <a:pPr algn="ctr" rtl="0" fontAlgn="ctr"/>
                      <a:r>
                        <a:rPr lang="tr-TR" sz="800" b="1" i="0" u="none" strike="noStrike" dirty="0">
                          <a:solidFill>
                            <a:srgbClr val="551334"/>
                          </a:solidFill>
                          <a:effectLst/>
                          <a:latin typeface="Times New Roman" panose="02020603050405020304" pitchFamily="18" charset="0"/>
                        </a:rPr>
                        <a:t>63</a:t>
                      </a:r>
                    </a:p>
                  </a:txBody>
                  <a:tcPr marL="7191" marR="7191" marT="7191"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tcPr>
                </a:tc>
                <a:tc>
                  <a:txBody>
                    <a:bodyPr/>
                    <a:lstStyle/>
                    <a:p>
                      <a:pPr algn="ctr" rtl="0" fontAlgn="ctr"/>
                      <a:r>
                        <a:rPr lang="tr-TR" sz="800" b="1" i="0" u="none" strike="noStrike" dirty="0">
                          <a:solidFill>
                            <a:srgbClr val="551334"/>
                          </a:solidFill>
                          <a:effectLst/>
                          <a:latin typeface="Times New Roman" panose="02020603050405020304" pitchFamily="18" charset="0"/>
                        </a:rPr>
                        <a:t>78</a:t>
                      </a:r>
                    </a:p>
                  </a:txBody>
                  <a:tcPr marL="7191" marR="7191" marT="7191"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tcPr>
                </a:tc>
                <a:tc>
                  <a:txBody>
                    <a:bodyPr/>
                    <a:lstStyle/>
                    <a:p>
                      <a:pPr algn="ctr" rtl="0" fontAlgn="ctr"/>
                      <a:r>
                        <a:rPr lang="tr-TR" sz="800" b="1" i="0" u="none" strike="noStrike" dirty="0">
                          <a:solidFill>
                            <a:srgbClr val="551334"/>
                          </a:solidFill>
                          <a:effectLst/>
                          <a:latin typeface="Times New Roman" panose="02020603050405020304" pitchFamily="18" charset="0"/>
                        </a:rPr>
                        <a:t>83</a:t>
                      </a:r>
                    </a:p>
                  </a:txBody>
                  <a:tcPr marL="7191" marR="7191" marT="7191"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tcPr>
                </a:tc>
                <a:tc>
                  <a:txBody>
                    <a:bodyPr/>
                    <a:lstStyle/>
                    <a:p>
                      <a:pPr algn="ctr" rtl="0" fontAlgn="ctr"/>
                      <a:r>
                        <a:rPr lang="tr-TR" sz="800" b="1" i="0" u="none" strike="noStrike" dirty="0">
                          <a:solidFill>
                            <a:srgbClr val="551334"/>
                          </a:solidFill>
                          <a:effectLst/>
                          <a:latin typeface="Times New Roman" panose="02020603050405020304" pitchFamily="18" charset="0"/>
                        </a:rPr>
                        <a:t>118</a:t>
                      </a:r>
                    </a:p>
                  </a:txBody>
                  <a:tcPr marL="7191" marR="7191" marT="7191"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tcPr>
                </a:tc>
                <a:tc>
                  <a:txBody>
                    <a:bodyPr/>
                    <a:lstStyle/>
                    <a:p>
                      <a:pPr algn="ctr" rtl="0" fontAlgn="ctr"/>
                      <a:r>
                        <a:rPr lang="tr-TR" sz="800" b="1" i="0" u="none" strike="noStrike" dirty="0">
                          <a:solidFill>
                            <a:srgbClr val="551334"/>
                          </a:solidFill>
                          <a:effectLst/>
                          <a:latin typeface="Times New Roman" panose="02020603050405020304" pitchFamily="18" charset="0"/>
                        </a:rPr>
                        <a:t>342</a:t>
                      </a:r>
                    </a:p>
                  </a:txBody>
                  <a:tcPr marL="7191" marR="7191" marT="7191"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tcPr>
                </a:tc>
                <a:extLst>
                  <a:ext uri="{0D108BD9-81ED-4DB2-BD59-A6C34878D82A}">
                    <a16:rowId xmlns:a16="http://schemas.microsoft.com/office/drawing/2014/main" val="3910335308"/>
                  </a:ext>
                </a:extLst>
              </a:tr>
              <a:tr h="208770">
                <a:tc rowSpan="2">
                  <a:txBody>
                    <a:bodyPr/>
                    <a:lstStyle/>
                    <a:p>
                      <a:pPr marL="0" algn="ctr" defTabSz="914400" rtl="0" eaLnBrk="1" fontAlgn="ctr" latinLnBrk="0" hangingPunct="1"/>
                      <a:r>
                        <a:rPr lang="tr-TR" sz="800" b="1" i="0" u="none" strike="noStrike" kern="1200" dirty="0">
                          <a:solidFill>
                            <a:srgbClr val="FFFFFF"/>
                          </a:solidFill>
                          <a:effectLst/>
                          <a:latin typeface="Times New Roman" panose="02020603050405020304" pitchFamily="18" charset="0"/>
                          <a:ea typeface="+mn-ea"/>
                          <a:cs typeface="+mn-cs"/>
                        </a:rPr>
                        <a:t>2023</a:t>
                      </a:r>
                    </a:p>
                  </a:txBody>
                  <a:tcPr marL="7191" marR="7191" marT="7191"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781E46"/>
                    </a:solidFill>
                  </a:tcPr>
                </a:tc>
                <a:tc rowSpan="2">
                  <a:txBody>
                    <a:bodyPr/>
                    <a:lstStyle/>
                    <a:p>
                      <a:pPr marL="0" algn="ctr" defTabSz="914400" rtl="0" eaLnBrk="1" fontAlgn="ctr" latinLnBrk="0" hangingPunct="1"/>
                      <a:r>
                        <a:rPr lang="tr-TR" sz="800" b="1" i="0" u="none" strike="noStrike" kern="1200" dirty="0">
                          <a:solidFill>
                            <a:srgbClr val="FFFFFF"/>
                          </a:solidFill>
                          <a:effectLst/>
                          <a:latin typeface="Times New Roman" panose="02020603050405020304" pitchFamily="18" charset="0"/>
                          <a:ea typeface="+mn-ea"/>
                          <a:cs typeface="+mn-cs"/>
                        </a:rPr>
                        <a:t>Kendi İsteği ile Ayrılan</a:t>
                      </a:r>
                    </a:p>
                  </a:txBody>
                  <a:tcPr marL="7191" marR="7191" marT="7191"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781E46"/>
                    </a:solidFill>
                  </a:tcPr>
                </a:tc>
                <a:tc>
                  <a:txBody>
                    <a:bodyPr/>
                    <a:lstStyle/>
                    <a:p>
                      <a:pPr marL="0" algn="ctr" defTabSz="914400" rtl="0" eaLnBrk="1" fontAlgn="ctr" latinLnBrk="0" hangingPunct="1"/>
                      <a:r>
                        <a:rPr lang="tr-TR" sz="800" b="1" i="0" u="none" strike="noStrike" kern="1200" dirty="0">
                          <a:solidFill>
                            <a:srgbClr val="FFFFFF"/>
                          </a:solidFill>
                          <a:effectLst/>
                          <a:latin typeface="Times New Roman" panose="02020603050405020304" pitchFamily="18" charset="0"/>
                          <a:ea typeface="+mn-ea"/>
                          <a:cs typeface="+mn-cs"/>
                        </a:rPr>
                        <a:t>Başarısızlık</a:t>
                      </a:r>
                    </a:p>
                  </a:txBody>
                  <a:tcPr marL="7191" marR="7191" marT="7191"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781E46"/>
                    </a:solidFill>
                  </a:tcPr>
                </a:tc>
                <a:tc rowSpan="2">
                  <a:txBody>
                    <a:bodyPr/>
                    <a:lstStyle/>
                    <a:p>
                      <a:pPr marL="0" algn="ctr" defTabSz="914400" rtl="0" eaLnBrk="1" fontAlgn="ctr" latinLnBrk="0" hangingPunct="1"/>
                      <a:r>
                        <a:rPr lang="tr-TR" sz="800" b="1" i="0" u="none" strike="noStrike" kern="1200" dirty="0">
                          <a:solidFill>
                            <a:srgbClr val="FFFFFF"/>
                          </a:solidFill>
                          <a:effectLst/>
                          <a:latin typeface="Times New Roman" panose="02020603050405020304" pitchFamily="18" charset="0"/>
                          <a:ea typeface="+mn-ea"/>
                          <a:cs typeface="+mn-cs"/>
                        </a:rPr>
                        <a:t>Yatay Geçiş</a:t>
                      </a:r>
                    </a:p>
                  </a:txBody>
                  <a:tcPr marL="7191" marR="7191" marT="7191"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781E46"/>
                    </a:solidFill>
                  </a:tcPr>
                </a:tc>
                <a:tc rowSpan="2">
                  <a:txBody>
                    <a:bodyPr/>
                    <a:lstStyle/>
                    <a:p>
                      <a:pPr marL="0" algn="ctr" defTabSz="914400" rtl="0" eaLnBrk="1" fontAlgn="ctr" latinLnBrk="0" hangingPunct="1"/>
                      <a:r>
                        <a:rPr lang="tr-TR" sz="800" b="1" i="0" u="none" strike="noStrike" dirty="0">
                          <a:solidFill>
                            <a:srgbClr val="FFFFFF"/>
                          </a:solidFill>
                          <a:effectLst/>
                          <a:latin typeface="Times New Roman" panose="02020603050405020304" pitchFamily="18" charset="0"/>
                        </a:rPr>
                        <a:t>Mezuniyet</a:t>
                      </a:r>
                      <a:endParaRPr lang="tr-TR" sz="800" b="1" i="0" u="none" strike="noStrike" kern="1200" dirty="0">
                        <a:solidFill>
                          <a:srgbClr val="FFFFFF"/>
                        </a:solidFill>
                        <a:effectLst/>
                        <a:latin typeface="Times New Roman" panose="02020603050405020304" pitchFamily="18" charset="0"/>
                        <a:ea typeface="+mn-ea"/>
                        <a:cs typeface="+mn-cs"/>
                      </a:endParaRPr>
                    </a:p>
                  </a:txBody>
                  <a:tcPr marL="7191" marR="7191" marT="7191"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781E46"/>
                    </a:solidFill>
                  </a:tcPr>
                </a:tc>
                <a:tc rowSpan="2">
                  <a:txBody>
                    <a:bodyPr/>
                    <a:lstStyle/>
                    <a:p>
                      <a:pPr marL="0" algn="ctr" defTabSz="914400" rtl="0" eaLnBrk="1" fontAlgn="ctr" latinLnBrk="0" hangingPunct="1"/>
                      <a:r>
                        <a:rPr lang="tr-TR" sz="800" b="1" i="0" u="none" strike="noStrike" kern="1200" dirty="0">
                          <a:solidFill>
                            <a:srgbClr val="FFFFFF"/>
                          </a:solidFill>
                          <a:effectLst/>
                          <a:latin typeface="Times New Roman" panose="02020603050405020304" pitchFamily="18" charset="0"/>
                          <a:ea typeface="+mn-ea"/>
                          <a:cs typeface="+mn-cs"/>
                        </a:rPr>
                        <a:t>Toplam</a:t>
                      </a:r>
                    </a:p>
                  </a:txBody>
                  <a:tcPr marL="7191" marR="7191" marT="7191"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781E46"/>
                    </a:solidFill>
                  </a:tcPr>
                </a:tc>
                <a:extLst>
                  <a:ext uri="{0D108BD9-81ED-4DB2-BD59-A6C34878D82A}">
                    <a16:rowId xmlns:a16="http://schemas.microsoft.com/office/drawing/2014/main" val="10020"/>
                  </a:ext>
                </a:extLst>
              </a:tr>
              <a:tr h="183291">
                <a:tc vMerge="1">
                  <a:txBody>
                    <a:bodyPr/>
                    <a:lstStyle/>
                    <a:p>
                      <a:endParaRPr lang="tr-TR"/>
                    </a:p>
                  </a:txBody>
                  <a:tcP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F9D1A9"/>
                    </a:solidFill>
                  </a:tcPr>
                </a:tc>
                <a:tc vMerge="1">
                  <a:txBody>
                    <a:bodyPr/>
                    <a:lstStyle/>
                    <a:p>
                      <a:endParaRPr lang="tr-TR"/>
                    </a:p>
                  </a:txBody>
                  <a:tcP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F9D1A9"/>
                    </a:solidFill>
                  </a:tcPr>
                </a:tc>
                <a:tc>
                  <a:txBody>
                    <a:bodyPr/>
                    <a:lstStyle/>
                    <a:p>
                      <a:pPr marL="0" algn="ctr" defTabSz="914400" rtl="0" eaLnBrk="1" fontAlgn="ctr" latinLnBrk="0" hangingPunct="1"/>
                      <a:r>
                        <a:rPr lang="tr-TR" sz="800" b="1" i="0" u="none" strike="noStrike" kern="1200" dirty="0">
                          <a:solidFill>
                            <a:srgbClr val="FFFFFF"/>
                          </a:solidFill>
                          <a:effectLst/>
                          <a:latin typeface="Times New Roman" panose="02020603050405020304" pitchFamily="18" charset="0"/>
                          <a:ea typeface="+mn-ea"/>
                          <a:cs typeface="+mn-cs"/>
                        </a:rPr>
                        <a:t>(Azami Süre)</a:t>
                      </a:r>
                    </a:p>
                  </a:txBody>
                  <a:tcPr marL="7191" marR="7191" marT="7191"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781E46"/>
                    </a:solidFill>
                  </a:tcPr>
                </a:tc>
                <a:tc vMerge="1">
                  <a:txBody>
                    <a:bodyPr/>
                    <a:lstStyle/>
                    <a:p>
                      <a:endParaRPr lang="tr-TR"/>
                    </a:p>
                  </a:txBody>
                  <a:tcP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F9D1A9"/>
                    </a:solidFill>
                  </a:tcPr>
                </a:tc>
                <a:tc vMerge="1">
                  <a:txBody>
                    <a:bodyPr/>
                    <a:lstStyle/>
                    <a:p>
                      <a:endParaRPr lang="tr-TR"/>
                    </a:p>
                  </a:txBody>
                  <a:tcP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F9D1A9"/>
                    </a:solidFill>
                  </a:tcPr>
                </a:tc>
                <a:tc vMerge="1">
                  <a:txBody>
                    <a:bodyPr/>
                    <a:lstStyle/>
                    <a:p>
                      <a:endParaRPr lang="tr-TR"/>
                    </a:p>
                  </a:txBody>
                  <a:tcP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F9D1A9"/>
                    </a:solidFill>
                  </a:tcPr>
                </a:tc>
                <a:extLst>
                  <a:ext uri="{0D108BD9-81ED-4DB2-BD59-A6C34878D82A}">
                    <a16:rowId xmlns:a16="http://schemas.microsoft.com/office/drawing/2014/main" val="10021"/>
                  </a:ext>
                </a:extLst>
              </a:tr>
              <a:tr h="236900">
                <a:tc>
                  <a:txBody>
                    <a:bodyPr/>
                    <a:lstStyle/>
                    <a:p>
                      <a:pPr algn="l" rtl="0" fontAlgn="ctr"/>
                      <a:r>
                        <a:rPr lang="tr-TR" sz="800" b="1" i="0" u="none" strike="noStrike" dirty="0">
                          <a:solidFill>
                            <a:srgbClr val="FFFFFF"/>
                          </a:solidFill>
                          <a:effectLst/>
                          <a:latin typeface="Times New Roman" panose="02020603050405020304" pitchFamily="18" charset="0"/>
                        </a:rPr>
                        <a:t>Fakülteler</a:t>
                      </a:r>
                    </a:p>
                  </a:txBody>
                  <a:tcPr marL="7191" marR="7191" marT="7191"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781E46"/>
                    </a:solidFill>
                  </a:tcPr>
                </a:tc>
                <a:tc>
                  <a:txBody>
                    <a:bodyPr/>
                    <a:lstStyle/>
                    <a:p>
                      <a:pPr algn="ctr" rtl="0" fontAlgn="ctr"/>
                      <a:r>
                        <a:rPr lang="tr-TR" sz="800" b="1" i="0" u="none" strike="noStrike" dirty="0">
                          <a:solidFill>
                            <a:srgbClr val="551334"/>
                          </a:solidFill>
                          <a:effectLst/>
                          <a:latin typeface="Times New Roman" panose="02020603050405020304" pitchFamily="18" charset="0"/>
                        </a:rPr>
                        <a:t>67</a:t>
                      </a:r>
                    </a:p>
                  </a:txBody>
                  <a:tcPr marL="7191" marR="7191" marT="7191"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noFill/>
                  </a:tcPr>
                </a:tc>
                <a:tc>
                  <a:txBody>
                    <a:bodyPr/>
                    <a:lstStyle/>
                    <a:p>
                      <a:pPr algn="ctr" rtl="0" fontAlgn="ctr"/>
                      <a:r>
                        <a:rPr lang="tr-TR" sz="800" b="1" i="0" u="none" strike="noStrike" dirty="0">
                          <a:solidFill>
                            <a:srgbClr val="551334"/>
                          </a:solidFill>
                          <a:effectLst/>
                          <a:latin typeface="Times New Roman" panose="02020603050405020304" pitchFamily="18" charset="0"/>
                        </a:rPr>
                        <a:t>110</a:t>
                      </a:r>
                    </a:p>
                  </a:txBody>
                  <a:tcPr marL="7191" marR="7191" marT="7191"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noFill/>
                  </a:tcPr>
                </a:tc>
                <a:tc>
                  <a:txBody>
                    <a:bodyPr/>
                    <a:lstStyle/>
                    <a:p>
                      <a:pPr algn="ctr" rtl="0" fontAlgn="ctr"/>
                      <a:r>
                        <a:rPr lang="tr-TR" sz="800" b="1" i="0" u="none" strike="noStrike" dirty="0">
                          <a:solidFill>
                            <a:srgbClr val="551334"/>
                          </a:solidFill>
                          <a:effectLst/>
                          <a:latin typeface="Times New Roman" panose="02020603050405020304" pitchFamily="18" charset="0"/>
                        </a:rPr>
                        <a:t>183</a:t>
                      </a:r>
                    </a:p>
                  </a:txBody>
                  <a:tcPr marL="7191" marR="7191" marT="7191"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noFill/>
                  </a:tcPr>
                </a:tc>
                <a:tc>
                  <a:txBody>
                    <a:bodyPr/>
                    <a:lstStyle/>
                    <a:p>
                      <a:pPr algn="ctr" rtl="0" fontAlgn="ctr"/>
                      <a:r>
                        <a:rPr lang="tr-TR" sz="800" b="1" i="0" u="none" strike="noStrike" dirty="0">
                          <a:solidFill>
                            <a:srgbClr val="551334"/>
                          </a:solidFill>
                          <a:effectLst/>
                          <a:latin typeface="Times New Roman" panose="02020603050405020304" pitchFamily="18" charset="0"/>
                        </a:rPr>
                        <a:t>242</a:t>
                      </a:r>
                    </a:p>
                  </a:txBody>
                  <a:tcPr marL="7191" marR="7191" marT="7191"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noFill/>
                  </a:tcPr>
                </a:tc>
                <a:tc>
                  <a:txBody>
                    <a:bodyPr/>
                    <a:lstStyle/>
                    <a:p>
                      <a:pPr algn="ctr" rtl="0" fontAlgn="ctr"/>
                      <a:r>
                        <a:rPr lang="tr-TR" sz="800" b="1" i="0" u="none" strike="noStrike" dirty="0">
                          <a:solidFill>
                            <a:srgbClr val="551334"/>
                          </a:solidFill>
                          <a:effectLst/>
                          <a:latin typeface="Times New Roman" panose="02020603050405020304" pitchFamily="18" charset="0"/>
                        </a:rPr>
                        <a:t>602</a:t>
                      </a:r>
                    </a:p>
                  </a:txBody>
                  <a:tcPr marL="7191" marR="7191" marT="7191"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noFill/>
                  </a:tcPr>
                </a:tc>
                <a:extLst>
                  <a:ext uri="{0D108BD9-81ED-4DB2-BD59-A6C34878D82A}">
                    <a16:rowId xmlns:a16="http://schemas.microsoft.com/office/drawing/2014/main" val="10022"/>
                  </a:ext>
                </a:extLst>
              </a:tr>
            </a:tbl>
          </a:graphicData>
        </a:graphic>
      </p:graphicFrame>
      <p:graphicFrame>
        <p:nvGraphicFramePr>
          <p:cNvPr id="2" name="Tablo 1">
            <a:extLst>
              <a:ext uri="{FF2B5EF4-FFF2-40B4-BE49-F238E27FC236}">
                <a16:creationId xmlns:a16="http://schemas.microsoft.com/office/drawing/2014/main" id="{41F6BCE7-700D-459F-BA31-37558E0EF77B}"/>
              </a:ext>
            </a:extLst>
          </p:cNvPr>
          <p:cNvGraphicFramePr>
            <a:graphicFrameLocks noGrp="1"/>
          </p:cNvGraphicFramePr>
          <p:nvPr>
            <p:extLst>
              <p:ext uri="{D42A27DB-BD31-4B8C-83A1-F6EECF244321}">
                <p14:modId xmlns:p14="http://schemas.microsoft.com/office/powerpoint/2010/main" val="2438606132"/>
              </p:ext>
            </p:extLst>
          </p:nvPr>
        </p:nvGraphicFramePr>
        <p:xfrm>
          <a:off x="1055063" y="4757756"/>
          <a:ext cx="7033871" cy="628961"/>
        </p:xfrm>
        <a:graphic>
          <a:graphicData uri="http://schemas.openxmlformats.org/drawingml/2006/table">
            <a:tbl>
              <a:tblPr firstRow="1" firstCol="1" bandRow="1"/>
              <a:tblGrid>
                <a:gridCol w="1474218">
                  <a:extLst>
                    <a:ext uri="{9D8B030D-6E8A-4147-A177-3AD203B41FA5}">
                      <a16:colId xmlns:a16="http://schemas.microsoft.com/office/drawing/2014/main" val="3545421804"/>
                    </a:ext>
                  </a:extLst>
                </a:gridCol>
                <a:gridCol w="1126833">
                  <a:extLst>
                    <a:ext uri="{9D8B030D-6E8A-4147-A177-3AD203B41FA5}">
                      <a16:colId xmlns:a16="http://schemas.microsoft.com/office/drawing/2014/main" val="1395064404"/>
                    </a:ext>
                  </a:extLst>
                </a:gridCol>
                <a:gridCol w="1108205">
                  <a:extLst>
                    <a:ext uri="{9D8B030D-6E8A-4147-A177-3AD203B41FA5}">
                      <a16:colId xmlns:a16="http://schemas.microsoft.com/office/drawing/2014/main" val="2123533831"/>
                    </a:ext>
                  </a:extLst>
                </a:gridCol>
                <a:gridCol w="1108205">
                  <a:extLst>
                    <a:ext uri="{9D8B030D-6E8A-4147-A177-3AD203B41FA5}">
                      <a16:colId xmlns:a16="http://schemas.microsoft.com/office/drawing/2014/main" val="3933318224"/>
                    </a:ext>
                  </a:extLst>
                </a:gridCol>
                <a:gridCol w="1108205">
                  <a:extLst>
                    <a:ext uri="{9D8B030D-6E8A-4147-A177-3AD203B41FA5}">
                      <a16:colId xmlns:a16="http://schemas.microsoft.com/office/drawing/2014/main" val="220044134"/>
                    </a:ext>
                  </a:extLst>
                </a:gridCol>
                <a:gridCol w="1108205">
                  <a:extLst>
                    <a:ext uri="{9D8B030D-6E8A-4147-A177-3AD203B41FA5}">
                      <a16:colId xmlns:a16="http://schemas.microsoft.com/office/drawing/2014/main" val="2423966580"/>
                    </a:ext>
                  </a:extLst>
                </a:gridCol>
              </a:tblGrid>
              <a:tr h="208770">
                <a:tc rowSpan="2">
                  <a:txBody>
                    <a:bodyPr/>
                    <a:lstStyle/>
                    <a:p>
                      <a:pPr marL="0" algn="ctr" defTabSz="914400" rtl="0" eaLnBrk="1" fontAlgn="ctr" latinLnBrk="0" hangingPunct="1"/>
                      <a:r>
                        <a:rPr lang="tr-TR" sz="800" b="1" i="0" u="none" strike="noStrike" kern="1200" dirty="0">
                          <a:solidFill>
                            <a:srgbClr val="FFFFFF"/>
                          </a:solidFill>
                          <a:effectLst/>
                          <a:latin typeface="Times New Roman" panose="02020603050405020304" pitchFamily="18" charset="0"/>
                          <a:ea typeface="+mn-ea"/>
                          <a:cs typeface="+mn-cs"/>
                        </a:rPr>
                        <a:t>2024</a:t>
                      </a:r>
                    </a:p>
                  </a:txBody>
                  <a:tcPr marL="7191" marR="7191" marT="7191"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781E46"/>
                    </a:solidFill>
                  </a:tcPr>
                </a:tc>
                <a:tc rowSpan="2">
                  <a:txBody>
                    <a:bodyPr/>
                    <a:lstStyle/>
                    <a:p>
                      <a:pPr marL="0" algn="ctr" defTabSz="914400" rtl="0" eaLnBrk="1" fontAlgn="ctr" latinLnBrk="0" hangingPunct="1"/>
                      <a:r>
                        <a:rPr lang="tr-TR" sz="800" b="1" i="0" u="none" strike="noStrike" kern="1200" dirty="0">
                          <a:solidFill>
                            <a:srgbClr val="FFFFFF"/>
                          </a:solidFill>
                          <a:effectLst/>
                          <a:latin typeface="Times New Roman" panose="02020603050405020304" pitchFamily="18" charset="0"/>
                          <a:ea typeface="+mn-ea"/>
                          <a:cs typeface="+mn-cs"/>
                        </a:rPr>
                        <a:t>Kendi İsteği ile Ayrılan</a:t>
                      </a:r>
                    </a:p>
                  </a:txBody>
                  <a:tcPr marL="7191" marR="7191" marT="7191"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781E46"/>
                    </a:solidFill>
                  </a:tcPr>
                </a:tc>
                <a:tc>
                  <a:txBody>
                    <a:bodyPr/>
                    <a:lstStyle/>
                    <a:p>
                      <a:pPr marL="0" algn="ctr" defTabSz="914400" rtl="0" eaLnBrk="1" fontAlgn="ctr" latinLnBrk="0" hangingPunct="1"/>
                      <a:r>
                        <a:rPr lang="tr-TR" sz="800" b="1" i="0" u="none" strike="noStrike" kern="1200" dirty="0">
                          <a:solidFill>
                            <a:srgbClr val="FFFFFF"/>
                          </a:solidFill>
                          <a:effectLst/>
                          <a:latin typeface="Times New Roman" panose="02020603050405020304" pitchFamily="18" charset="0"/>
                          <a:ea typeface="+mn-ea"/>
                          <a:cs typeface="+mn-cs"/>
                        </a:rPr>
                        <a:t>Başarısızlık</a:t>
                      </a:r>
                    </a:p>
                  </a:txBody>
                  <a:tcPr marL="7191" marR="7191" marT="7191"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781E46"/>
                    </a:solidFill>
                  </a:tcPr>
                </a:tc>
                <a:tc rowSpan="2">
                  <a:txBody>
                    <a:bodyPr/>
                    <a:lstStyle/>
                    <a:p>
                      <a:pPr marL="0" algn="ctr" defTabSz="914400" rtl="0" eaLnBrk="1" fontAlgn="ctr" latinLnBrk="0" hangingPunct="1"/>
                      <a:r>
                        <a:rPr lang="tr-TR" sz="800" b="1" i="0" u="none" strike="noStrike" kern="1200" dirty="0">
                          <a:solidFill>
                            <a:srgbClr val="FFFFFF"/>
                          </a:solidFill>
                          <a:effectLst/>
                          <a:latin typeface="Times New Roman" panose="02020603050405020304" pitchFamily="18" charset="0"/>
                          <a:ea typeface="+mn-ea"/>
                          <a:cs typeface="+mn-cs"/>
                        </a:rPr>
                        <a:t>Yatay Geçiş</a:t>
                      </a:r>
                    </a:p>
                  </a:txBody>
                  <a:tcPr marL="7191" marR="7191" marT="7191"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781E46"/>
                    </a:solidFill>
                  </a:tcPr>
                </a:tc>
                <a:tc rowSpan="2">
                  <a:txBody>
                    <a:bodyPr/>
                    <a:lstStyle/>
                    <a:p>
                      <a:pPr marL="0" algn="ctr" defTabSz="914400" rtl="0" eaLnBrk="1" fontAlgn="ctr" latinLnBrk="0" hangingPunct="1"/>
                      <a:r>
                        <a:rPr lang="tr-TR" sz="800" b="1" i="0" u="none" strike="noStrike" dirty="0">
                          <a:solidFill>
                            <a:srgbClr val="FFFFFF"/>
                          </a:solidFill>
                          <a:effectLst/>
                          <a:latin typeface="Times New Roman" panose="02020603050405020304" pitchFamily="18" charset="0"/>
                        </a:rPr>
                        <a:t>Mezuniyet</a:t>
                      </a:r>
                      <a:endParaRPr lang="tr-TR" sz="800" b="1" i="0" u="none" strike="noStrike" kern="1200" dirty="0">
                        <a:solidFill>
                          <a:srgbClr val="FFFFFF"/>
                        </a:solidFill>
                        <a:effectLst/>
                        <a:latin typeface="Times New Roman" panose="02020603050405020304" pitchFamily="18" charset="0"/>
                        <a:ea typeface="+mn-ea"/>
                        <a:cs typeface="+mn-cs"/>
                      </a:endParaRPr>
                    </a:p>
                  </a:txBody>
                  <a:tcPr marL="7191" marR="7191" marT="7191"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781E46"/>
                    </a:solidFill>
                  </a:tcPr>
                </a:tc>
                <a:tc rowSpan="2">
                  <a:txBody>
                    <a:bodyPr/>
                    <a:lstStyle/>
                    <a:p>
                      <a:pPr marL="0" algn="ctr" defTabSz="914400" rtl="0" eaLnBrk="1" fontAlgn="ctr" latinLnBrk="0" hangingPunct="1"/>
                      <a:r>
                        <a:rPr lang="tr-TR" sz="800" b="1" i="0" u="none" strike="noStrike" kern="1200" dirty="0">
                          <a:solidFill>
                            <a:srgbClr val="FFFFFF"/>
                          </a:solidFill>
                          <a:effectLst/>
                          <a:latin typeface="Times New Roman" panose="02020603050405020304" pitchFamily="18" charset="0"/>
                          <a:ea typeface="+mn-ea"/>
                          <a:cs typeface="+mn-cs"/>
                        </a:rPr>
                        <a:t>Toplam</a:t>
                      </a:r>
                    </a:p>
                  </a:txBody>
                  <a:tcPr marL="7191" marR="7191" marT="7191"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781E46"/>
                    </a:solidFill>
                  </a:tcPr>
                </a:tc>
                <a:extLst>
                  <a:ext uri="{0D108BD9-81ED-4DB2-BD59-A6C34878D82A}">
                    <a16:rowId xmlns:a16="http://schemas.microsoft.com/office/drawing/2014/main" val="1330555823"/>
                  </a:ext>
                </a:extLst>
              </a:tr>
              <a:tr h="183291">
                <a:tc vMerge="1">
                  <a:txBody>
                    <a:bodyPr/>
                    <a:lstStyle/>
                    <a:p>
                      <a:endParaRPr lang="tr-TR"/>
                    </a:p>
                  </a:txBody>
                  <a:tcP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F9D1A9"/>
                    </a:solidFill>
                  </a:tcPr>
                </a:tc>
                <a:tc vMerge="1">
                  <a:txBody>
                    <a:bodyPr/>
                    <a:lstStyle/>
                    <a:p>
                      <a:endParaRPr lang="tr-TR"/>
                    </a:p>
                  </a:txBody>
                  <a:tcP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F9D1A9"/>
                    </a:solidFill>
                  </a:tcPr>
                </a:tc>
                <a:tc>
                  <a:txBody>
                    <a:bodyPr/>
                    <a:lstStyle/>
                    <a:p>
                      <a:pPr marL="0" algn="ctr" defTabSz="914400" rtl="0" eaLnBrk="1" fontAlgn="ctr" latinLnBrk="0" hangingPunct="1"/>
                      <a:r>
                        <a:rPr lang="tr-TR" sz="800" b="1" i="0" u="none" strike="noStrike" kern="1200" dirty="0">
                          <a:solidFill>
                            <a:srgbClr val="FFFFFF"/>
                          </a:solidFill>
                          <a:effectLst/>
                          <a:latin typeface="Times New Roman" panose="02020603050405020304" pitchFamily="18" charset="0"/>
                          <a:ea typeface="+mn-ea"/>
                          <a:cs typeface="+mn-cs"/>
                        </a:rPr>
                        <a:t>(Azami Süre)</a:t>
                      </a:r>
                    </a:p>
                  </a:txBody>
                  <a:tcPr marL="7191" marR="7191" marT="7191"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781E46"/>
                    </a:solidFill>
                  </a:tcPr>
                </a:tc>
                <a:tc vMerge="1">
                  <a:txBody>
                    <a:bodyPr/>
                    <a:lstStyle/>
                    <a:p>
                      <a:endParaRPr lang="tr-TR"/>
                    </a:p>
                  </a:txBody>
                  <a:tcP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F9D1A9"/>
                    </a:solidFill>
                  </a:tcPr>
                </a:tc>
                <a:tc vMerge="1">
                  <a:txBody>
                    <a:bodyPr/>
                    <a:lstStyle/>
                    <a:p>
                      <a:endParaRPr lang="tr-TR"/>
                    </a:p>
                  </a:txBody>
                  <a:tcP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F9D1A9"/>
                    </a:solidFill>
                  </a:tcPr>
                </a:tc>
                <a:tc vMerge="1">
                  <a:txBody>
                    <a:bodyPr/>
                    <a:lstStyle/>
                    <a:p>
                      <a:endParaRPr lang="tr-TR"/>
                    </a:p>
                  </a:txBody>
                  <a:tcP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F9D1A9"/>
                    </a:solidFill>
                  </a:tcPr>
                </a:tc>
                <a:extLst>
                  <a:ext uri="{0D108BD9-81ED-4DB2-BD59-A6C34878D82A}">
                    <a16:rowId xmlns:a16="http://schemas.microsoft.com/office/drawing/2014/main" val="2577121446"/>
                  </a:ext>
                </a:extLst>
              </a:tr>
              <a:tr h="236900">
                <a:tc>
                  <a:txBody>
                    <a:bodyPr/>
                    <a:lstStyle/>
                    <a:p>
                      <a:pPr algn="l" rtl="0" fontAlgn="ctr"/>
                      <a:r>
                        <a:rPr lang="tr-TR" sz="800" b="1" i="0" u="none" strike="noStrike" dirty="0">
                          <a:solidFill>
                            <a:srgbClr val="FFFFFF"/>
                          </a:solidFill>
                          <a:effectLst/>
                          <a:latin typeface="Times New Roman" panose="02020603050405020304" pitchFamily="18" charset="0"/>
                        </a:rPr>
                        <a:t>Fakülteler</a:t>
                      </a:r>
                    </a:p>
                  </a:txBody>
                  <a:tcPr marL="7191" marR="7191" marT="7191"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solidFill>
                      <a:srgbClr val="781E46"/>
                    </a:solidFill>
                  </a:tcPr>
                </a:tc>
                <a:tc>
                  <a:txBody>
                    <a:bodyPr/>
                    <a:lstStyle/>
                    <a:p>
                      <a:pPr algn="ctr" rtl="0" fontAlgn="ctr"/>
                      <a:r>
                        <a:rPr lang="tr-TR" sz="800" b="1" i="0" u="none" strike="noStrike" dirty="0">
                          <a:solidFill>
                            <a:srgbClr val="551334"/>
                          </a:solidFill>
                          <a:effectLst/>
                          <a:latin typeface="Times New Roman" panose="02020603050405020304" pitchFamily="18" charset="0"/>
                        </a:rPr>
                        <a:t>56</a:t>
                      </a:r>
                    </a:p>
                  </a:txBody>
                  <a:tcPr marL="7191" marR="7191" marT="7191"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noFill/>
                  </a:tcPr>
                </a:tc>
                <a:tc>
                  <a:txBody>
                    <a:bodyPr/>
                    <a:lstStyle/>
                    <a:p>
                      <a:pPr algn="ctr" rtl="0" fontAlgn="ctr"/>
                      <a:endParaRPr lang="tr-TR" sz="800" b="1" i="0" u="none" strike="noStrike" dirty="0">
                        <a:solidFill>
                          <a:srgbClr val="551334"/>
                        </a:solidFill>
                        <a:effectLst/>
                        <a:latin typeface="Times New Roman" panose="02020603050405020304" pitchFamily="18" charset="0"/>
                      </a:endParaRPr>
                    </a:p>
                  </a:txBody>
                  <a:tcPr marL="7191" marR="7191" marT="7191"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noFill/>
                  </a:tcPr>
                </a:tc>
                <a:tc>
                  <a:txBody>
                    <a:bodyPr/>
                    <a:lstStyle/>
                    <a:p>
                      <a:pPr algn="ctr" rtl="0" fontAlgn="ctr"/>
                      <a:r>
                        <a:rPr lang="tr-TR" sz="800" b="1" i="0" u="none" strike="noStrike" dirty="0">
                          <a:solidFill>
                            <a:srgbClr val="551334"/>
                          </a:solidFill>
                          <a:effectLst/>
                          <a:latin typeface="Times New Roman" panose="02020603050405020304" pitchFamily="18" charset="0"/>
                        </a:rPr>
                        <a:t>34</a:t>
                      </a:r>
                    </a:p>
                  </a:txBody>
                  <a:tcPr marL="7191" marR="7191" marT="7191"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noFill/>
                  </a:tcPr>
                </a:tc>
                <a:tc>
                  <a:txBody>
                    <a:bodyPr/>
                    <a:lstStyle/>
                    <a:p>
                      <a:pPr algn="ctr" rtl="0" fontAlgn="ctr"/>
                      <a:r>
                        <a:rPr lang="tr-TR" sz="800" b="1" i="0" u="none" strike="noStrike" dirty="0">
                          <a:solidFill>
                            <a:srgbClr val="551334"/>
                          </a:solidFill>
                          <a:effectLst/>
                          <a:latin typeface="Times New Roman" panose="02020603050405020304" pitchFamily="18" charset="0"/>
                        </a:rPr>
                        <a:t>400</a:t>
                      </a:r>
                    </a:p>
                  </a:txBody>
                  <a:tcPr marL="7191" marR="7191" marT="7191"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noFill/>
                  </a:tcPr>
                </a:tc>
                <a:tc>
                  <a:txBody>
                    <a:bodyPr/>
                    <a:lstStyle/>
                    <a:p>
                      <a:pPr algn="ctr" rtl="0" fontAlgn="ctr"/>
                      <a:r>
                        <a:rPr lang="tr-TR" sz="800" b="1" i="0" u="none" strike="noStrike" dirty="0">
                          <a:solidFill>
                            <a:srgbClr val="551334"/>
                          </a:solidFill>
                          <a:effectLst/>
                          <a:latin typeface="Times New Roman" panose="02020603050405020304" pitchFamily="18" charset="0"/>
                        </a:rPr>
                        <a:t>460</a:t>
                      </a:r>
                    </a:p>
                  </a:txBody>
                  <a:tcPr marL="7191" marR="7191" marT="7191" marB="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noFill/>
                  </a:tcPr>
                </a:tc>
                <a:extLst>
                  <a:ext uri="{0D108BD9-81ED-4DB2-BD59-A6C34878D82A}">
                    <a16:rowId xmlns:a16="http://schemas.microsoft.com/office/drawing/2014/main" val="2003892021"/>
                  </a:ext>
                </a:extLst>
              </a:tr>
            </a:tbl>
          </a:graphicData>
        </a:graphic>
      </p:graphicFrame>
    </p:spTree>
    <p:extLst>
      <p:ext uri="{BB962C8B-B14F-4D97-AF65-F5344CB8AC3E}">
        <p14:creationId xmlns:p14="http://schemas.microsoft.com/office/powerpoint/2010/main" val="21839467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Screen Shot 2016-04-22 at 11.10.5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777" y="-123272"/>
            <a:ext cx="9144000" cy="696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Dikdörtgen 1"/>
          <p:cNvSpPr>
            <a:spLocks noChangeArrowheads="1"/>
          </p:cNvSpPr>
          <p:nvPr/>
        </p:nvSpPr>
        <p:spPr bwMode="auto">
          <a:xfrm>
            <a:off x="2711464" y="631825"/>
            <a:ext cx="36168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None/>
            </a:pPr>
            <a:r>
              <a:rPr lang="tr-TR" sz="1800" cap="small" dirty="0"/>
              <a:t>ÖĞRENCİ İŞLERİ DAİRESİ BAŞKANLIĞI</a:t>
            </a:r>
          </a:p>
        </p:txBody>
      </p:sp>
      <p:sp>
        <p:nvSpPr>
          <p:cNvPr id="3" name="Dikdörtgen 2"/>
          <p:cNvSpPr/>
          <p:nvPr/>
        </p:nvSpPr>
        <p:spPr>
          <a:xfrm>
            <a:off x="1907704" y="5912151"/>
            <a:ext cx="4572000" cy="307777"/>
          </a:xfrm>
          <a:prstGeom prst="rect">
            <a:avLst/>
          </a:prstGeom>
        </p:spPr>
        <p:txBody>
          <a:bodyPr>
            <a:spAutoFit/>
          </a:bodyPr>
          <a:lstStyle/>
          <a:p>
            <a:pPr algn="ctr"/>
            <a:r>
              <a:rPr lang="tr-TR" sz="1400" b="1" dirty="0"/>
              <a:t>Tablo 10.</a:t>
            </a:r>
            <a:r>
              <a:rPr lang="tr-TR" sz="1400" dirty="0"/>
              <a:t> Lisansüstü Programlara İlişkin Veriler</a:t>
            </a:r>
          </a:p>
        </p:txBody>
      </p:sp>
      <p:sp>
        <p:nvSpPr>
          <p:cNvPr id="6" name="Dikdörtgen 1"/>
          <p:cNvSpPr>
            <a:spLocks noChangeArrowheads="1"/>
          </p:cNvSpPr>
          <p:nvPr/>
        </p:nvSpPr>
        <p:spPr bwMode="auto">
          <a:xfrm>
            <a:off x="2951297" y="950767"/>
            <a:ext cx="329051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None/>
            </a:pPr>
            <a:r>
              <a:rPr lang="tr-TR" sz="1600" dirty="0"/>
              <a:t>10. </a:t>
            </a:r>
            <a:r>
              <a:rPr lang="tr-TR" sz="1600" cap="small" dirty="0"/>
              <a:t>Lisansüstü Öğrenime İlişkin Veriler</a:t>
            </a:r>
          </a:p>
        </p:txBody>
      </p:sp>
      <p:graphicFrame>
        <p:nvGraphicFramePr>
          <p:cNvPr id="4" name="Tablo 3"/>
          <p:cNvGraphicFramePr>
            <a:graphicFrameLocks noGrp="1"/>
          </p:cNvGraphicFramePr>
          <p:nvPr>
            <p:extLst>
              <p:ext uri="{D42A27DB-BD31-4B8C-83A1-F6EECF244321}">
                <p14:modId xmlns:p14="http://schemas.microsoft.com/office/powerpoint/2010/main" val="1069370327"/>
              </p:ext>
            </p:extLst>
          </p:nvPr>
        </p:nvGraphicFramePr>
        <p:xfrm>
          <a:off x="481756" y="1371534"/>
          <a:ext cx="8212151" cy="1309780"/>
        </p:xfrm>
        <a:graphic>
          <a:graphicData uri="http://schemas.openxmlformats.org/drawingml/2006/table">
            <a:tbl>
              <a:tblPr firstRow="1" firstCol="1" bandRow="1"/>
              <a:tblGrid>
                <a:gridCol w="4092912">
                  <a:extLst>
                    <a:ext uri="{9D8B030D-6E8A-4147-A177-3AD203B41FA5}">
                      <a16:colId xmlns:a16="http://schemas.microsoft.com/office/drawing/2014/main" val="2566163454"/>
                    </a:ext>
                  </a:extLst>
                </a:gridCol>
                <a:gridCol w="412425">
                  <a:extLst>
                    <a:ext uri="{9D8B030D-6E8A-4147-A177-3AD203B41FA5}">
                      <a16:colId xmlns:a16="http://schemas.microsoft.com/office/drawing/2014/main" val="2696761576"/>
                    </a:ext>
                  </a:extLst>
                </a:gridCol>
                <a:gridCol w="412425">
                  <a:extLst>
                    <a:ext uri="{9D8B030D-6E8A-4147-A177-3AD203B41FA5}">
                      <a16:colId xmlns:a16="http://schemas.microsoft.com/office/drawing/2014/main" val="911045466"/>
                    </a:ext>
                  </a:extLst>
                </a:gridCol>
                <a:gridCol w="412425">
                  <a:extLst>
                    <a:ext uri="{9D8B030D-6E8A-4147-A177-3AD203B41FA5}">
                      <a16:colId xmlns:a16="http://schemas.microsoft.com/office/drawing/2014/main" val="3132503966"/>
                    </a:ext>
                  </a:extLst>
                </a:gridCol>
                <a:gridCol w="412425">
                  <a:extLst>
                    <a:ext uri="{9D8B030D-6E8A-4147-A177-3AD203B41FA5}">
                      <a16:colId xmlns:a16="http://schemas.microsoft.com/office/drawing/2014/main" val="2221204527"/>
                    </a:ext>
                  </a:extLst>
                </a:gridCol>
                <a:gridCol w="354760">
                  <a:extLst>
                    <a:ext uri="{9D8B030D-6E8A-4147-A177-3AD203B41FA5}">
                      <a16:colId xmlns:a16="http://schemas.microsoft.com/office/drawing/2014/main" val="1385743864"/>
                    </a:ext>
                  </a:extLst>
                </a:gridCol>
                <a:gridCol w="353508">
                  <a:extLst>
                    <a:ext uri="{9D8B030D-6E8A-4147-A177-3AD203B41FA5}">
                      <a16:colId xmlns:a16="http://schemas.microsoft.com/office/drawing/2014/main" val="1876123975"/>
                    </a:ext>
                  </a:extLst>
                </a:gridCol>
                <a:gridCol w="353508">
                  <a:extLst>
                    <a:ext uri="{9D8B030D-6E8A-4147-A177-3AD203B41FA5}">
                      <a16:colId xmlns:a16="http://schemas.microsoft.com/office/drawing/2014/main" val="20004"/>
                    </a:ext>
                  </a:extLst>
                </a:gridCol>
                <a:gridCol w="382200">
                  <a:extLst>
                    <a:ext uri="{9D8B030D-6E8A-4147-A177-3AD203B41FA5}">
                      <a16:colId xmlns:a16="http://schemas.microsoft.com/office/drawing/2014/main" val="492667610"/>
                    </a:ext>
                  </a:extLst>
                </a:gridCol>
                <a:gridCol w="1025563">
                  <a:extLst>
                    <a:ext uri="{9D8B030D-6E8A-4147-A177-3AD203B41FA5}">
                      <a16:colId xmlns:a16="http://schemas.microsoft.com/office/drawing/2014/main" val="3473787520"/>
                    </a:ext>
                  </a:extLst>
                </a:gridCol>
              </a:tblGrid>
              <a:tr h="254000">
                <a:tc>
                  <a:txBody>
                    <a:bodyPr/>
                    <a:lstStyle/>
                    <a:p>
                      <a:pPr indent="127000" algn="ctr">
                        <a:lnSpc>
                          <a:spcPct val="107000"/>
                        </a:lnSpc>
                        <a:spcAft>
                          <a:spcPts val="800"/>
                        </a:spcAft>
                      </a:pPr>
                      <a:r>
                        <a:rPr lang="tr-T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ÖĞRENCİ İŞLERİ DAİRESİ BAŞKANLIĞININ İŞ SÜREÇLERİYLE İLGİLİ ÖLÇÜTLERİ</a:t>
                      </a:r>
                      <a:endParaRPr lang="tr-TR" sz="1100" dirty="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781E46"/>
                    </a:solidFill>
                  </a:tcPr>
                </a:tc>
                <a:tc>
                  <a:txBody>
                    <a:bodyPr/>
                    <a:lstStyle/>
                    <a:p>
                      <a:pPr algn="ctr">
                        <a:lnSpc>
                          <a:spcPct val="107000"/>
                        </a:lnSpc>
                        <a:spcAft>
                          <a:spcPts val="800"/>
                        </a:spcAft>
                      </a:pPr>
                      <a:r>
                        <a:rPr lang="tr-TR" sz="11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2016</a:t>
                      </a:r>
                      <a:endParaRPr lang="tr-TR" sz="1100" dirty="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781E46"/>
                    </a:solidFill>
                  </a:tcPr>
                </a:tc>
                <a:tc>
                  <a:txBody>
                    <a:bodyPr/>
                    <a:lstStyle/>
                    <a:p>
                      <a:pPr algn="ctr">
                        <a:lnSpc>
                          <a:spcPct val="107000"/>
                        </a:lnSpc>
                        <a:spcAft>
                          <a:spcPts val="800"/>
                        </a:spcAft>
                      </a:pPr>
                      <a:r>
                        <a:rPr lang="tr-TR" sz="11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2017</a:t>
                      </a:r>
                      <a:endParaRPr lang="tr-TR" sz="1100" dirty="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781E46"/>
                    </a:solidFill>
                  </a:tcPr>
                </a:tc>
                <a:tc>
                  <a:txBody>
                    <a:bodyPr/>
                    <a:lstStyle/>
                    <a:p>
                      <a:pPr algn="ctr">
                        <a:lnSpc>
                          <a:spcPct val="107000"/>
                        </a:lnSpc>
                        <a:spcAft>
                          <a:spcPts val="800"/>
                        </a:spcAft>
                      </a:pPr>
                      <a:r>
                        <a:rPr lang="tr-TR" sz="11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2018</a:t>
                      </a:r>
                      <a:endParaRPr lang="tr-TR" sz="1100" dirty="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781E46"/>
                    </a:solidFill>
                  </a:tcPr>
                </a:tc>
                <a:tc>
                  <a:txBody>
                    <a:bodyPr/>
                    <a:lstStyle/>
                    <a:p>
                      <a:pPr algn="ctr">
                        <a:lnSpc>
                          <a:spcPct val="107000"/>
                        </a:lnSpc>
                        <a:spcAft>
                          <a:spcPts val="800"/>
                        </a:spcAft>
                      </a:pPr>
                      <a:r>
                        <a:rPr lang="tr-T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2019</a:t>
                      </a:r>
                      <a:endParaRPr lang="tr-TR" sz="1100" dirty="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781E46"/>
                    </a:solidFill>
                  </a:tcPr>
                </a:tc>
                <a:tc>
                  <a:txBody>
                    <a:bodyPr/>
                    <a:lstStyle/>
                    <a:p>
                      <a:pPr algn="ctr">
                        <a:lnSpc>
                          <a:spcPct val="107000"/>
                        </a:lnSpc>
                        <a:spcAft>
                          <a:spcPts val="800"/>
                        </a:spcAft>
                      </a:pPr>
                      <a:r>
                        <a:rPr lang="tr-T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2020</a:t>
                      </a:r>
                      <a:endParaRPr lang="tr-TR" sz="1100" dirty="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781E46"/>
                    </a:solidFill>
                  </a:tcPr>
                </a:tc>
                <a:tc>
                  <a:txBody>
                    <a:bodyPr/>
                    <a:lstStyle/>
                    <a:p>
                      <a:pPr algn="ctr">
                        <a:lnSpc>
                          <a:spcPct val="107000"/>
                        </a:lnSpc>
                        <a:spcAft>
                          <a:spcPts val="800"/>
                        </a:spcAft>
                      </a:pPr>
                      <a:r>
                        <a:rPr lang="tr-T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2021</a:t>
                      </a:r>
                      <a:endParaRPr lang="tr-TR" sz="1100" dirty="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781E46"/>
                    </a:solidFill>
                  </a:tcPr>
                </a:tc>
                <a:tc>
                  <a:txBody>
                    <a:bodyPr/>
                    <a:lstStyle/>
                    <a:p>
                      <a:pPr algn="ctr">
                        <a:lnSpc>
                          <a:spcPct val="107000"/>
                        </a:lnSpc>
                        <a:spcAft>
                          <a:spcPts val="800"/>
                        </a:spcAft>
                      </a:pPr>
                      <a:r>
                        <a:rPr lang="tr-TR" sz="1000" b="1" dirty="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rPr>
                        <a:t>2022</a:t>
                      </a:r>
                      <a:r>
                        <a:rPr lang="tr-TR" sz="10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tr-TR" sz="1100" dirty="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781E46"/>
                    </a:solidFill>
                  </a:tcPr>
                </a:tc>
                <a:tc>
                  <a:txBody>
                    <a:bodyPr/>
                    <a:lstStyle/>
                    <a:p>
                      <a:pPr algn="ctr">
                        <a:lnSpc>
                          <a:spcPct val="107000"/>
                        </a:lnSpc>
                        <a:spcAft>
                          <a:spcPts val="800"/>
                        </a:spcAft>
                      </a:pPr>
                      <a:r>
                        <a:rPr lang="tr-TR" sz="1100" b="1" dirty="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rPr>
                        <a:t>2023</a:t>
                      </a:r>
                      <a:endParaRPr lang="tr-TR" sz="1100" dirty="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781E46"/>
                    </a:solidFill>
                  </a:tcPr>
                </a:tc>
                <a:tc>
                  <a:txBody>
                    <a:bodyPr/>
                    <a:lstStyle/>
                    <a:p>
                      <a:pPr algn="ctr">
                        <a:lnSpc>
                          <a:spcPct val="107000"/>
                        </a:lnSpc>
                        <a:spcAft>
                          <a:spcPts val="800"/>
                        </a:spcAft>
                      </a:pPr>
                      <a:r>
                        <a:rPr lang="tr-TR" sz="1100" b="1" dirty="0">
                          <a:effectLst/>
                          <a:latin typeface="Times New Roman" panose="02020603050405020304" pitchFamily="18" charset="0"/>
                          <a:ea typeface="Times New Roman" panose="02020603050405020304" pitchFamily="18" charset="0"/>
                          <a:cs typeface="Times New Roman" pitchFamily="18" charset="0"/>
                        </a:rPr>
                        <a:t>2024</a:t>
                      </a:r>
                      <a:endParaRPr lang="tr-TR" sz="1100" dirty="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2907885235"/>
                  </a:ext>
                </a:extLst>
              </a:tr>
              <a:tr h="229708">
                <a:tc>
                  <a:txBody>
                    <a:bodyPr/>
                    <a:lstStyle/>
                    <a:p>
                      <a:pPr indent="127000">
                        <a:lnSpc>
                          <a:spcPct val="107000"/>
                        </a:lnSpc>
                        <a:spcAft>
                          <a:spcPts val="800"/>
                        </a:spcAft>
                      </a:pPr>
                      <a:r>
                        <a:rPr lang="tr-TR" sz="1000" b="1" dirty="0">
                          <a:effectLst/>
                          <a:latin typeface="Times New Roman" panose="02020603050405020304" pitchFamily="18" charset="0"/>
                          <a:ea typeface="Times New Roman" panose="02020603050405020304" pitchFamily="18" charset="0"/>
                          <a:cs typeface="Arial" panose="020B0604020202020204" pitchFamily="34" charset="0"/>
                        </a:rPr>
                        <a:t>Lisans Program Sayısı</a:t>
                      </a:r>
                      <a:endParaRPr lang="tr-TR" sz="1100" dirty="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tr-TR" sz="1000" b="1" dirty="0">
                          <a:effectLst/>
                          <a:latin typeface="Times New Roman" panose="02020603050405020304" pitchFamily="18" charset="0"/>
                          <a:ea typeface="Times New Roman" panose="02020603050405020304" pitchFamily="18" charset="0"/>
                          <a:cs typeface="Arial" panose="020B0604020202020204" pitchFamily="34" charset="0"/>
                        </a:rPr>
                        <a:t>2</a:t>
                      </a:r>
                      <a:endParaRPr lang="tr-TR" sz="1100" dirty="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tr-TR" sz="1000" b="1" dirty="0">
                          <a:effectLst/>
                          <a:latin typeface="Times New Roman" panose="02020603050405020304" pitchFamily="18" charset="0"/>
                          <a:ea typeface="Times New Roman" panose="02020603050405020304" pitchFamily="18" charset="0"/>
                          <a:cs typeface="Arial" panose="020B0604020202020204" pitchFamily="34" charset="0"/>
                        </a:rPr>
                        <a:t>4</a:t>
                      </a:r>
                      <a:endParaRPr lang="tr-TR" sz="1100" dirty="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tr-TR" sz="1000" b="1" dirty="0">
                          <a:effectLst/>
                          <a:latin typeface="Times New Roman" panose="02020603050405020304" pitchFamily="18" charset="0"/>
                          <a:ea typeface="Times New Roman" panose="02020603050405020304" pitchFamily="18" charset="0"/>
                          <a:cs typeface="Arial" panose="020B0604020202020204" pitchFamily="34" charset="0"/>
                        </a:rPr>
                        <a:t>7</a:t>
                      </a:r>
                      <a:endParaRPr lang="tr-TR" sz="1100" dirty="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tr-TR" sz="1000" b="1" dirty="0">
                          <a:effectLst/>
                          <a:latin typeface="Times New Roman" panose="02020603050405020304" pitchFamily="18" charset="0"/>
                          <a:ea typeface="Times New Roman" panose="02020603050405020304" pitchFamily="18" charset="0"/>
                          <a:cs typeface="Arial" panose="020B0604020202020204" pitchFamily="34" charset="0"/>
                        </a:rPr>
                        <a:t>11</a:t>
                      </a:r>
                      <a:endParaRPr lang="tr-TR" sz="1100" dirty="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tr-TR" sz="1000" b="1" dirty="0">
                          <a:effectLst/>
                          <a:latin typeface="Times New Roman" panose="02020603050405020304" pitchFamily="18" charset="0"/>
                          <a:ea typeface="Times New Roman" panose="02020603050405020304" pitchFamily="18" charset="0"/>
                          <a:cs typeface="Arial" panose="020B0604020202020204" pitchFamily="34" charset="0"/>
                        </a:rPr>
                        <a:t>11</a:t>
                      </a:r>
                      <a:endParaRPr lang="tr-TR" sz="1100" dirty="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tr-TR" sz="1100" b="1" dirty="0">
                          <a:effectLst/>
                          <a:latin typeface="Calibri" panose="020F0502020204030204" pitchFamily="34" charset="0"/>
                          <a:ea typeface="Times New Roman" panose="02020603050405020304" pitchFamily="18" charset="0"/>
                          <a:cs typeface="Arial" panose="020B0604020202020204" pitchFamily="34" charset="0"/>
                        </a:rPr>
                        <a:t>11</a:t>
                      </a: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tr-TR" sz="1100" b="1" dirty="0">
                          <a:effectLst/>
                          <a:latin typeface="Calibri" panose="020F0502020204030204" pitchFamily="34" charset="0"/>
                          <a:ea typeface="Times New Roman" panose="02020603050405020304" pitchFamily="18" charset="0"/>
                          <a:cs typeface="Arial" panose="020B0604020202020204" pitchFamily="34" charset="0"/>
                        </a:rPr>
                        <a:t>12</a:t>
                      </a: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tr-TR" sz="1100" b="1" dirty="0">
                          <a:effectLst/>
                          <a:latin typeface="Times New Roman" panose="02020603050405020304" pitchFamily="18" charset="0"/>
                          <a:ea typeface="Times New Roman" panose="02020603050405020304" pitchFamily="18" charset="0"/>
                          <a:cs typeface="Times New Roman" panose="02020603050405020304" pitchFamily="18" charset="0"/>
                        </a:rPr>
                        <a:t>13</a:t>
                      </a:r>
                      <a:endParaRPr lang="tr-TR" sz="1100" b="1" dirty="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tr-TR" sz="1000" b="1" dirty="0">
                          <a:effectLst/>
                          <a:latin typeface="Times New Roman" panose="02020603050405020304" pitchFamily="18" charset="0"/>
                          <a:ea typeface="Times New Roman" panose="02020603050405020304" pitchFamily="18" charset="0"/>
                          <a:cs typeface="Times New Roman" panose="02020603050405020304" pitchFamily="18" charset="0"/>
                        </a:rPr>
                        <a:t>14</a:t>
                      </a: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2213256"/>
                  </a:ext>
                </a:extLst>
              </a:tr>
              <a:tr h="254000">
                <a:tc>
                  <a:txBody>
                    <a:bodyPr/>
                    <a:lstStyle/>
                    <a:p>
                      <a:pPr indent="127000">
                        <a:lnSpc>
                          <a:spcPct val="107000"/>
                        </a:lnSpc>
                        <a:spcAft>
                          <a:spcPts val="800"/>
                        </a:spcAft>
                      </a:pPr>
                      <a:r>
                        <a:rPr lang="tr-TR" sz="1000" b="1" dirty="0">
                          <a:effectLst/>
                          <a:latin typeface="Times New Roman" panose="02020603050405020304" pitchFamily="18" charset="0"/>
                          <a:ea typeface="Times New Roman" panose="02020603050405020304" pitchFamily="18" charset="0"/>
                          <a:cs typeface="Arial" panose="020B0604020202020204" pitchFamily="34" charset="0"/>
                        </a:rPr>
                        <a:t>Yüksek Lisans Program Sayısı</a:t>
                      </a:r>
                      <a:endParaRPr lang="tr-TR" sz="1100" dirty="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tr-TR" sz="1000" b="1" dirty="0">
                          <a:effectLst/>
                          <a:latin typeface="Times New Roman" panose="02020603050405020304" pitchFamily="18" charset="0"/>
                          <a:ea typeface="Times New Roman" panose="02020603050405020304" pitchFamily="18" charset="0"/>
                          <a:cs typeface="Arial" panose="020B0604020202020204" pitchFamily="34" charset="0"/>
                        </a:rPr>
                        <a:t>6</a:t>
                      </a:r>
                      <a:endParaRPr lang="tr-TR" sz="1100" dirty="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tr-TR" sz="1000" b="1" dirty="0">
                          <a:effectLst/>
                          <a:latin typeface="Times New Roman" panose="02020603050405020304" pitchFamily="18" charset="0"/>
                          <a:ea typeface="Times New Roman" panose="02020603050405020304" pitchFamily="18" charset="0"/>
                          <a:cs typeface="Arial" panose="020B0604020202020204" pitchFamily="34" charset="0"/>
                        </a:rPr>
                        <a:t>11</a:t>
                      </a:r>
                      <a:endParaRPr lang="tr-TR" sz="1100" dirty="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tr-TR" sz="1000" b="1" dirty="0">
                          <a:effectLst/>
                          <a:latin typeface="Times New Roman" panose="02020603050405020304" pitchFamily="18" charset="0"/>
                          <a:ea typeface="Times New Roman" panose="02020603050405020304" pitchFamily="18" charset="0"/>
                          <a:cs typeface="Arial" panose="020B0604020202020204" pitchFamily="34" charset="0"/>
                        </a:rPr>
                        <a:t>35</a:t>
                      </a:r>
                      <a:endParaRPr lang="tr-TR" sz="1100" dirty="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tr-TR" sz="1000" b="1" dirty="0">
                          <a:effectLst/>
                          <a:latin typeface="Times New Roman" panose="02020603050405020304" pitchFamily="18" charset="0"/>
                          <a:ea typeface="Times New Roman" panose="02020603050405020304" pitchFamily="18" charset="0"/>
                          <a:cs typeface="Arial" panose="020B0604020202020204" pitchFamily="34" charset="0"/>
                        </a:rPr>
                        <a:t>45</a:t>
                      </a:r>
                      <a:endParaRPr lang="tr-TR" sz="1100" dirty="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tr-TR" sz="1000" b="1" dirty="0">
                          <a:effectLst/>
                          <a:latin typeface="Times New Roman" panose="02020603050405020304" pitchFamily="18" charset="0"/>
                          <a:ea typeface="Times New Roman" panose="02020603050405020304" pitchFamily="18" charset="0"/>
                          <a:cs typeface="Arial" panose="020B0604020202020204" pitchFamily="34" charset="0"/>
                        </a:rPr>
                        <a:t>53</a:t>
                      </a:r>
                      <a:endParaRPr lang="tr-TR" sz="1100" dirty="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tr-TR" sz="1100" b="1" dirty="0">
                          <a:effectLst/>
                          <a:latin typeface="Calibri" panose="020F0502020204030204" pitchFamily="34" charset="0"/>
                          <a:ea typeface="Times New Roman" panose="02020603050405020304" pitchFamily="18" charset="0"/>
                          <a:cs typeface="Arial" panose="020B0604020202020204" pitchFamily="34" charset="0"/>
                        </a:rPr>
                        <a:t>59</a:t>
                      </a: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tr-TR" sz="1100" b="1" dirty="0">
                          <a:effectLst/>
                          <a:latin typeface="Calibri" panose="020F0502020204030204" pitchFamily="34" charset="0"/>
                          <a:ea typeface="Times New Roman" panose="02020603050405020304" pitchFamily="18" charset="0"/>
                          <a:cs typeface="Arial" panose="020B0604020202020204" pitchFamily="34" charset="0"/>
                        </a:rPr>
                        <a:t>61</a:t>
                      </a: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tr-TR" sz="1100" b="1" dirty="0">
                          <a:effectLst/>
                          <a:latin typeface="Times New Roman" panose="02020603050405020304" pitchFamily="18" charset="0"/>
                          <a:ea typeface="Times New Roman" panose="02020603050405020304" pitchFamily="18" charset="0"/>
                          <a:cs typeface="Times New Roman" panose="02020603050405020304" pitchFamily="18" charset="0"/>
                        </a:rPr>
                        <a:t>68</a:t>
                      </a:r>
                      <a:endParaRPr lang="tr-TR" sz="1100" b="1" dirty="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tr-TR" sz="1000" b="1" dirty="0">
                          <a:effectLst/>
                          <a:latin typeface="Times New Roman" panose="02020603050405020304" pitchFamily="18" charset="0"/>
                          <a:ea typeface="Times New Roman" panose="02020603050405020304" pitchFamily="18" charset="0"/>
                          <a:cs typeface="Times New Roman" panose="02020603050405020304" pitchFamily="18" charset="0"/>
                        </a:rPr>
                        <a:t>70</a:t>
                      </a: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3120035"/>
                  </a:ext>
                </a:extLst>
              </a:tr>
              <a:tr h="254000">
                <a:tc>
                  <a:txBody>
                    <a:bodyPr/>
                    <a:lstStyle/>
                    <a:p>
                      <a:pPr indent="127000">
                        <a:lnSpc>
                          <a:spcPct val="107000"/>
                        </a:lnSpc>
                        <a:spcAft>
                          <a:spcPts val="800"/>
                        </a:spcAft>
                      </a:pPr>
                      <a:r>
                        <a:rPr lang="tr-TR" sz="1000" b="1" dirty="0">
                          <a:effectLst/>
                          <a:latin typeface="Times New Roman" panose="02020603050405020304" pitchFamily="18" charset="0"/>
                          <a:ea typeface="Times New Roman" panose="02020603050405020304" pitchFamily="18" charset="0"/>
                          <a:cs typeface="Arial" panose="020B0604020202020204" pitchFamily="34" charset="0"/>
                        </a:rPr>
                        <a:t>Doktora Program Sayısı</a:t>
                      </a:r>
                      <a:endParaRPr lang="tr-TR" sz="1100" dirty="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tr-TR" sz="1000" b="1">
                          <a:effectLst/>
                          <a:latin typeface="Times New Roman" panose="02020603050405020304" pitchFamily="18" charset="0"/>
                          <a:ea typeface="Times New Roman" panose="02020603050405020304" pitchFamily="18" charset="0"/>
                          <a:cs typeface="Arial" panose="020B0604020202020204" pitchFamily="34" charset="0"/>
                        </a:rPr>
                        <a:t>0</a:t>
                      </a:r>
                      <a:endParaRPr lang="tr-TR" sz="11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tr-TR" sz="1000" b="1" dirty="0">
                          <a:effectLst/>
                          <a:latin typeface="Times New Roman" panose="02020603050405020304" pitchFamily="18" charset="0"/>
                          <a:ea typeface="Times New Roman" panose="02020603050405020304" pitchFamily="18" charset="0"/>
                          <a:cs typeface="Arial" panose="020B0604020202020204" pitchFamily="34" charset="0"/>
                        </a:rPr>
                        <a:t>2</a:t>
                      </a:r>
                      <a:endParaRPr lang="tr-TR" sz="1100" dirty="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tr-TR" sz="1000" b="1" dirty="0">
                          <a:effectLst/>
                          <a:latin typeface="Times New Roman" panose="02020603050405020304" pitchFamily="18" charset="0"/>
                          <a:ea typeface="Times New Roman" panose="02020603050405020304" pitchFamily="18" charset="0"/>
                          <a:cs typeface="Arial" panose="020B0604020202020204" pitchFamily="34" charset="0"/>
                        </a:rPr>
                        <a:t>6</a:t>
                      </a:r>
                      <a:endParaRPr lang="tr-TR" sz="1100" dirty="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tr-TR" sz="1000" b="1" dirty="0">
                          <a:effectLst/>
                          <a:latin typeface="Times New Roman" panose="02020603050405020304" pitchFamily="18" charset="0"/>
                          <a:ea typeface="Times New Roman" panose="02020603050405020304" pitchFamily="18" charset="0"/>
                          <a:cs typeface="Arial" panose="020B0604020202020204" pitchFamily="34" charset="0"/>
                        </a:rPr>
                        <a:t>10</a:t>
                      </a:r>
                      <a:endParaRPr lang="tr-TR" sz="1100" dirty="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tr-TR" sz="1000" b="1" dirty="0">
                          <a:effectLst/>
                          <a:latin typeface="Times New Roman" panose="02020603050405020304" pitchFamily="18" charset="0"/>
                          <a:ea typeface="Times New Roman" panose="02020603050405020304" pitchFamily="18" charset="0"/>
                          <a:cs typeface="Arial" panose="020B0604020202020204" pitchFamily="34" charset="0"/>
                        </a:rPr>
                        <a:t>13</a:t>
                      </a:r>
                      <a:endParaRPr lang="tr-TR" sz="1100" dirty="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tr-TR" sz="1100" b="1" dirty="0">
                          <a:effectLst/>
                          <a:latin typeface="Calibri" panose="020F0502020204030204" pitchFamily="34" charset="0"/>
                          <a:ea typeface="Times New Roman" panose="02020603050405020304" pitchFamily="18" charset="0"/>
                          <a:cs typeface="Arial" panose="020B0604020202020204" pitchFamily="34" charset="0"/>
                        </a:rPr>
                        <a:t>17</a:t>
                      </a: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tr-TR" sz="1100" b="1" dirty="0">
                          <a:effectLst/>
                          <a:latin typeface="Calibri" panose="020F0502020204030204" pitchFamily="34" charset="0"/>
                          <a:ea typeface="Times New Roman" panose="02020603050405020304" pitchFamily="18" charset="0"/>
                          <a:cs typeface="Arial" panose="020B0604020202020204" pitchFamily="34" charset="0"/>
                        </a:rPr>
                        <a:t>17</a:t>
                      </a: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tr-TR" sz="1100" b="1" dirty="0">
                          <a:effectLst/>
                          <a:latin typeface="Times New Roman" panose="02020603050405020304" pitchFamily="18" charset="0"/>
                          <a:ea typeface="Times New Roman" panose="02020603050405020304" pitchFamily="18" charset="0"/>
                          <a:cs typeface="Times New Roman" panose="02020603050405020304" pitchFamily="18" charset="0"/>
                        </a:rPr>
                        <a:t>20</a:t>
                      </a:r>
                      <a:endParaRPr lang="tr-TR" sz="1100" b="1" dirty="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tr-TR" sz="1000" b="1" dirty="0">
                          <a:effectLst/>
                          <a:latin typeface="Times New Roman" panose="02020603050405020304" pitchFamily="18" charset="0"/>
                          <a:ea typeface="Times New Roman" panose="02020603050405020304" pitchFamily="18" charset="0"/>
                          <a:cs typeface="Times New Roman" panose="02020603050405020304" pitchFamily="18" charset="0"/>
                        </a:rPr>
                        <a:t>22</a:t>
                      </a: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0956530"/>
                  </a:ext>
                </a:extLst>
              </a:tr>
              <a:tr h="254000">
                <a:tc>
                  <a:txBody>
                    <a:bodyPr/>
                    <a:lstStyle/>
                    <a:p>
                      <a:pPr indent="127000">
                        <a:lnSpc>
                          <a:spcPct val="107000"/>
                        </a:lnSpc>
                        <a:spcAft>
                          <a:spcPts val="800"/>
                        </a:spcAft>
                      </a:pPr>
                      <a:r>
                        <a:rPr lang="tr-TR" sz="1000" b="1" dirty="0">
                          <a:effectLst/>
                          <a:latin typeface="Times New Roman" panose="02020603050405020304" pitchFamily="18" charset="0"/>
                          <a:ea typeface="Times New Roman" panose="02020603050405020304" pitchFamily="18" charset="0"/>
                          <a:cs typeface="Arial" panose="020B0604020202020204" pitchFamily="34" charset="0"/>
                        </a:rPr>
                        <a:t>TOPLAM</a:t>
                      </a:r>
                      <a:endParaRPr lang="tr-TR" sz="1100" dirty="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9D1A9"/>
                    </a:solidFill>
                  </a:tcPr>
                </a:tc>
                <a:tc>
                  <a:txBody>
                    <a:bodyPr/>
                    <a:lstStyle/>
                    <a:p>
                      <a:pPr algn="ctr">
                        <a:lnSpc>
                          <a:spcPct val="107000"/>
                        </a:lnSpc>
                        <a:spcAft>
                          <a:spcPts val="800"/>
                        </a:spcAft>
                      </a:pPr>
                      <a:r>
                        <a:rPr lang="tr-TR" sz="1000" b="1">
                          <a:effectLst/>
                          <a:latin typeface="Times New Roman" panose="02020603050405020304" pitchFamily="18" charset="0"/>
                          <a:ea typeface="Times New Roman" panose="02020603050405020304" pitchFamily="18" charset="0"/>
                          <a:cs typeface="Arial" panose="020B0604020202020204" pitchFamily="34" charset="0"/>
                        </a:rPr>
                        <a:t>8</a:t>
                      </a:r>
                      <a:endParaRPr lang="tr-TR" sz="11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9D1A9"/>
                    </a:solidFill>
                  </a:tcPr>
                </a:tc>
                <a:tc>
                  <a:txBody>
                    <a:bodyPr/>
                    <a:lstStyle/>
                    <a:p>
                      <a:pPr algn="ctr">
                        <a:lnSpc>
                          <a:spcPct val="107000"/>
                        </a:lnSpc>
                        <a:spcAft>
                          <a:spcPts val="800"/>
                        </a:spcAft>
                      </a:pPr>
                      <a:r>
                        <a:rPr lang="tr-TR" sz="1000" b="1">
                          <a:effectLst/>
                          <a:latin typeface="Times New Roman" panose="02020603050405020304" pitchFamily="18" charset="0"/>
                          <a:ea typeface="Times New Roman" panose="02020603050405020304" pitchFamily="18" charset="0"/>
                          <a:cs typeface="Arial" panose="020B0604020202020204" pitchFamily="34" charset="0"/>
                        </a:rPr>
                        <a:t>17</a:t>
                      </a:r>
                      <a:endParaRPr lang="tr-TR" sz="11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9D1A9"/>
                    </a:solidFill>
                  </a:tcPr>
                </a:tc>
                <a:tc>
                  <a:txBody>
                    <a:bodyPr/>
                    <a:lstStyle/>
                    <a:p>
                      <a:pPr algn="ctr">
                        <a:lnSpc>
                          <a:spcPct val="107000"/>
                        </a:lnSpc>
                        <a:spcAft>
                          <a:spcPts val="800"/>
                        </a:spcAft>
                      </a:pPr>
                      <a:r>
                        <a:rPr lang="tr-TR" sz="1000" b="1" dirty="0">
                          <a:effectLst/>
                          <a:latin typeface="Times New Roman" panose="02020603050405020304" pitchFamily="18" charset="0"/>
                          <a:ea typeface="Times New Roman" panose="02020603050405020304" pitchFamily="18" charset="0"/>
                          <a:cs typeface="Arial" panose="020B0604020202020204" pitchFamily="34" charset="0"/>
                        </a:rPr>
                        <a:t>48</a:t>
                      </a:r>
                      <a:endParaRPr lang="tr-TR" sz="1100" dirty="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9D1A9"/>
                    </a:solidFill>
                  </a:tcPr>
                </a:tc>
                <a:tc>
                  <a:txBody>
                    <a:bodyPr/>
                    <a:lstStyle/>
                    <a:p>
                      <a:pPr algn="ctr">
                        <a:lnSpc>
                          <a:spcPct val="107000"/>
                        </a:lnSpc>
                        <a:spcAft>
                          <a:spcPts val="800"/>
                        </a:spcAft>
                      </a:pPr>
                      <a:r>
                        <a:rPr lang="tr-TR" sz="1000" b="1" dirty="0">
                          <a:effectLst/>
                          <a:latin typeface="Times New Roman" panose="02020603050405020304" pitchFamily="18" charset="0"/>
                          <a:ea typeface="Times New Roman" panose="02020603050405020304" pitchFamily="18" charset="0"/>
                          <a:cs typeface="Arial" panose="020B0604020202020204" pitchFamily="34" charset="0"/>
                        </a:rPr>
                        <a:t>66</a:t>
                      </a:r>
                      <a:endParaRPr lang="tr-TR" sz="1100" dirty="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9D1A9"/>
                    </a:solidFill>
                  </a:tcPr>
                </a:tc>
                <a:tc>
                  <a:txBody>
                    <a:bodyPr/>
                    <a:lstStyle/>
                    <a:p>
                      <a:pPr algn="ctr">
                        <a:lnSpc>
                          <a:spcPct val="107000"/>
                        </a:lnSpc>
                        <a:spcAft>
                          <a:spcPts val="800"/>
                        </a:spcAft>
                      </a:pPr>
                      <a:r>
                        <a:rPr lang="tr-TR" sz="1000" b="1" dirty="0">
                          <a:effectLst/>
                          <a:latin typeface="Times New Roman" panose="02020603050405020304" pitchFamily="18" charset="0"/>
                          <a:ea typeface="Times New Roman" panose="02020603050405020304" pitchFamily="18" charset="0"/>
                          <a:cs typeface="Arial" panose="020B0604020202020204" pitchFamily="34" charset="0"/>
                        </a:rPr>
                        <a:t>83</a:t>
                      </a:r>
                      <a:endParaRPr lang="tr-TR" sz="1100" dirty="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9D1A9"/>
                    </a:solidFill>
                  </a:tcPr>
                </a:tc>
                <a:tc>
                  <a:txBody>
                    <a:bodyPr/>
                    <a:lstStyle/>
                    <a:p>
                      <a:pPr algn="ctr">
                        <a:lnSpc>
                          <a:spcPct val="107000"/>
                        </a:lnSpc>
                        <a:spcAft>
                          <a:spcPts val="800"/>
                        </a:spcAft>
                      </a:pPr>
                      <a:r>
                        <a:rPr lang="tr-TR" sz="1100" dirty="0">
                          <a:effectLst/>
                          <a:latin typeface="Calibri" panose="020F0502020204030204" pitchFamily="34" charset="0"/>
                          <a:ea typeface="Times New Roman" panose="02020603050405020304" pitchFamily="18" charset="0"/>
                          <a:cs typeface="Arial" panose="020B0604020202020204" pitchFamily="34" charset="0"/>
                        </a:rPr>
                        <a:t>87</a:t>
                      </a: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9D1A9"/>
                    </a:solidFill>
                  </a:tcPr>
                </a:tc>
                <a:tc>
                  <a:txBody>
                    <a:bodyPr/>
                    <a:lstStyle/>
                    <a:p>
                      <a:pPr algn="ctr">
                        <a:lnSpc>
                          <a:spcPct val="107000"/>
                        </a:lnSpc>
                        <a:spcAft>
                          <a:spcPts val="800"/>
                        </a:spcAft>
                      </a:pPr>
                      <a:r>
                        <a:rPr lang="tr-TR" sz="1100" dirty="0">
                          <a:effectLst/>
                          <a:latin typeface="Calibri" panose="020F0502020204030204" pitchFamily="34" charset="0"/>
                          <a:ea typeface="Times New Roman" panose="02020603050405020304" pitchFamily="18" charset="0"/>
                          <a:cs typeface="Arial" panose="020B0604020202020204" pitchFamily="34" charset="0"/>
                        </a:rPr>
                        <a:t>90</a:t>
                      </a: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9D1A9"/>
                    </a:solidFill>
                  </a:tcPr>
                </a:tc>
                <a:tc>
                  <a:txBody>
                    <a:bodyPr/>
                    <a:lstStyle/>
                    <a:p>
                      <a:pPr algn="ctr">
                        <a:lnSpc>
                          <a:spcPct val="107000"/>
                        </a:lnSpc>
                        <a:spcAft>
                          <a:spcPts val="800"/>
                        </a:spcAft>
                      </a:pPr>
                      <a:r>
                        <a:rPr lang="tr-TR" sz="1100" b="1" dirty="0">
                          <a:effectLst/>
                          <a:latin typeface="Times New Roman" panose="02020603050405020304" pitchFamily="18" charset="0"/>
                          <a:ea typeface="Times New Roman" panose="02020603050405020304" pitchFamily="18" charset="0"/>
                          <a:cs typeface="Times New Roman" panose="02020603050405020304" pitchFamily="18" charset="0"/>
                        </a:rPr>
                        <a:t>101</a:t>
                      </a:r>
                      <a:endParaRPr lang="tr-TR" sz="1100" dirty="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9D1A9"/>
                    </a:solidFill>
                  </a:tcPr>
                </a:tc>
                <a:tc>
                  <a:txBody>
                    <a:bodyPr/>
                    <a:lstStyle/>
                    <a:p>
                      <a:pPr algn="ctr">
                        <a:lnSpc>
                          <a:spcPct val="107000"/>
                        </a:lnSpc>
                        <a:spcAft>
                          <a:spcPts val="800"/>
                        </a:spcAft>
                      </a:pPr>
                      <a:r>
                        <a:rPr lang="tr-TR" sz="1000" b="1" dirty="0">
                          <a:effectLst/>
                          <a:latin typeface="Times New Roman" panose="02020603050405020304" pitchFamily="18" charset="0"/>
                          <a:ea typeface="Times New Roman" panose="02020603050405020304" pitchFamily="18" charset="0"/>
                          <a:cs typeface="Times New Roman" panose="02020603050405020304" pitchFamily="18" charset="0"/>
                        </a:rPr>
                        <a:t>106</a:t>
                      </a: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9D1A9"/>
                    </a:solidFill>
                  </a:tcPr>
                </a:tc>
                <a:extLst>
                  <a:ext uri="{0D108BD9-81ED-4DB2-BD59-A6C34878D82A}">
                    <a16:rowId xmlns:a16="http://schemas.microsoft.com/office/drawing/2014/main" val="293325399"/>
                  </a:ext>
                </a:extLst>
              </a:tr>
            </a:tbl>
          </a:graphicData>
        </a:graphic>
      </p:graphicFrame>
      <p:graphicFrame>
        <p:nvGraphicFramePr>
          <p:cNvPr id="5" name="Tablo 4"/>
          <p:cNvGraphicFramePr>
            <a:graphicFrameLocks noGrp="1"/>
          </p:cNvGraphicFramePr>
          <p:nvPr>
            <p:extLst>
              <p:ext uri="{D42A27DB-BD31-4B8C-83A1-F6EECF244321}">
                <p14:modId xmlns:p14="http://schemas.microsoft.com/office/powerpoint/2010/main" val="2045515187"/>
              </p:ext>
            </p:extLst>
          </p:nvPr>
        </p:nvGraphicFramePr>
        <p:xfrm>
          <a:off x="499206" y="2996952"/>
          <a:ext cx="8194701" cy="1414844"/>
        </p:xfrm>
        <a:graphic>
          <a:graphicData uri="http://schemas.openxmlformats.org/drawingml/2006/table">
            <a:tbl>
              <a:tblPr firstRow="1" firstCol="1" bandRow="1"/>
              <a:tblGrid>
                <a:gridCol w="4048933">
                  <a:extLst>
                    <a:ext uri="{9D8B030D-6E8A-4147-A177-3AD203B41FA5}">
                      <a16:colId xmlns:a16="http://schemas.microsoft.com/office/drawing/2014/main" val="3167935563"/>
                    </a:ext>
                  </a:extLst>
                </a:gridCol>
                <a:gridCol w="407994">
                  <a:extLst>
                    <a:ext uri="{9D8B030D-6E8A-4147-A177-3AD203B41FA5}">
                      <a16:colId xmlns:a16="http://schemas.microsoft.com/office/drawing/2014/main" val="2895997447"/>
                    </a:ext>
                  </a:extLst>
                </a:gridCol>
                <a:gridCol w="407994">
                  <a:extLst>
                    <a:ext uri="{9D8B030D-6E8A-4147-A177-3AD203B41FA5}">
                      <a16:colId xmlns:a16="http://schemas.microsoft.com/office/drawing/2014/main" val="3029169917"/>
                    </a:ext>
                  </a:extLst>
                </a:gridCol>
                <a:gridCol w="407994">
                  <a:extLst>
                    <a:ext uri="{9D8B030D-6E8A-4147-A177-3AD203B41FA5}">
                      <a16:colId xmlns:a16="http://schemas.microsoft.com/office/drawing/2014/main" val="1207837532"/>
                    </a:ext>
                  </a:extLst>
                </a:gridCol>
                <a:gridCol w="407994">
                  <a:extLst>
                    <a:ext uri="{9D8B030D-6E8A-4147-A177-3AD203B41FA5}">
                      <a16:colId xmlns:a16="http://schemas.microsoft.com/office/drawing/2014/main" val="3819889781"/>
                    </a:ext>
                  </a:extLst>
                </a:gridCol>
                <a:gridCol w="350948">
                  <a:extLst>
                    <a:ext uri="{9D8B030D-6E8A-4147-A177-3AD203B41FA5}">
                      <a16:colId xmlns:a16="http://schemas.microsoft.com/office/drawing/2014/main" val="3354481415"/>
                    </a:ext>
                  </a:extLst>
                </a:gridCol>
                <a:gridCol w="348908">
                  <a:extLst>
                    <a:ext uri="{9D8B030D-6E8A-4147-A177-3AD203B41FA5}">
                      <a16:colId xmlns:a16="http://schemas.microsoft.com/office/drawing/2014/main" val="3533353220"/>
                    </a:ext>
                  </a:extLst>
                </a:gridCol>
                <a:gridCol w="420500">
                  <a:extLst>
                    <a:ext uri="{9D8B030D-6E8A-4147-A177-3AD203B41FA5}">
                      <a16:colId xmlns:a16="http://schemas.microsoft.com/office/drawing/2014/main" val="20004"/>
                    </a:ext>
                  </a:extLst>
                </a:gridCol>
                <a:gridCol w="420500">
                  <a:extLst>
                    <a:ext uri="{9D8B030D-6E8A-4147-A177-3AD203B41FA5}">
                      <a16:colId xmlns:a16="http://schemas.microsoft.com/office/drawing/2014/main" val="1788517874"/>
                    </a:ext>
                  </a:extLst>
                </a:gridCol>
                <a:gridCol w="972936">
                  <a:extLst>
                    <a:ext uri="{9D8B030D-6E8A-4147-A177-3AD203B41FA5}">
                      <a16:colId xmlns:a16="http://schemas.microsoft.com/office/drawing/2014/main" val="3877852313"/>
                    </a:ext>
                  </a:extLst>
                </a:gridCol>
              </a:tblGrid>
              <a:tr h="254000">
                <a:tc>
                  <a:txBody>
                    <a:bodyPr/>
                    <a:lstStyle/>
                    <a:p>
                      <a:pPr indent="127000" algn="ctr">
                        <a:lnSpc>
                          <a:spcPct val="107000"/>
                        </a:lnSpc>
                        <a:spcAft>
                          <a:spcPts val="800"/>
                        </a:spcAft>
                      </a:pPr>
                      <a:r>
                        <a:rPr lang="tr-T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ÖĞRENCİ İŞLERİ DAİRESİ BAŞKANLIĞININ İŞ SÜREÇLERİYLE İLGİLİ ÖLÇÜTLERİ</a:t>
                      </a:r>
                      <a:endParaRPr lang="tr-TR" sz="1100" dirty="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781E46"/>
                    </a:solidFill>
                  </a:tcPr>
                </a:tc>
                <a:tc>
                  <a:txBody>
                    <a:bodyPr/>
                    <a:lstStyle/>
                    <a:p>
                      <a:pPr algn="ctr">
                        <a:lnSpc>
                          <a:spcPct val="107000"/>
                        </a:lnSpc>
                        <a:spcAft>
                          <a:spcPts val="800"/>
                        </a:spcAft>
                      </a:pPr>
                      <a:r>
                        <a:rPr lang="tr-TR" sz="11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2016</a:t>
                      </a:r>
                      <a:endParaRPr lang="tr-TR" sz="1100" dirty="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781E46"/>
                    </a:solidFill>
                  </a:tcPr>
                </a:tc>
                <a:tc>
                  <a:txBody>
                    <a:bodyPr/>
                    <a:lstStyle/>
                    <a:p>
                      <a:pPr algn="ctr">
                        <a:lnSpc>
                          <a:spcPct val="107000"/>
                        </a:lnSpc>
                        <a:spcAft>
                          <a:spcPts val="800"/>
                        </a:spcAft>
                      </a:pPr>
                      <a:r>
                        <a:rPr lang="tr-TR" sz="11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2017</a:t>
                      </a:r>
                      <a:endParaRPr lang="tr-TR" sz="1100" dirty="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781E46"/>
                    </a:solidFill>
                  </a:tcPr>
                </a:tc>
                <a:tc>
                  <a:txBody>
                    <a:bodyPr/>
                    <a:lstStyle/>
                    <a:p>
                      <a:pPr algn="ctr">
                        <a:lnSpc>
                          <a:spcPct val="107000"/>
                        </a:lnSpc>
                        <a:spcAft>
                          <a:spcPts val="800"/>
                        </a:spcAft>
                      </a:pPr>
                      <a:r>
                        <a:rPr lang="tr-TR" sz="11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2018</a:t>
                      </a:r>
                      <a:endParaRPr lang="tr-TR" sz="1100" dirty="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781E46"/>
                    </a:solidFill>
                  </a:tcPr>
                </a:tc>
                <a:tc>
                  <a:txBody>
                    <a:bodyPr/>
                    <a:lstStyle/>
                    <a:p>
                      <a:pPr algn="ctr">
                        <a:lnSpc>
                          <a:spcPct val="107000"/>
                        </a:lnSpc>
                        <a:spcAft>
                          <a:spcPts val="800"/>
                        </a:spcAft>
                      </a:pPr>
                      <a:r>
                        <a:rPr lang="tr-T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2019</a:t>
                      </a:r>
                      <a:endParaRPr lang="tr-TR" sz="1100" dirty="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781E46"/>
                    </a:solidFill>
                  </a:tcPr>
                </a:tc>
                <a:tc>
                  <a:txBody>
                    <a:bodyPr/>
                    <a:lstStyle/>
                    <a:p>
                      <a:pPr algn="ctr">
                        <a:lnSpc>
                          <a:spcPct val="107000"/>
                        </a:lnSpc>
                        <a:spcAft>
                          <a:spcPts val="800"/>
                        </a:spcAft>
                      </a:pPr>
                      <a:r>
                        <a:rPr lang="tr-T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2020</a:t>
                      </a:r>
                      <a:endParaRPr lang="tr-TR" sz="1100" dirty="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781E46"/>
                    </a:solidFill>
                  </a:tcPr>
                </a:tc>
                <a:tc>
                  <a:txBody>
                    <a:bodyPr/>
                    <a:lstStyle/>
                    <a:p>
                      <a:pPr algn="ctr">
                        <a:lnSpc>
                          <a:spcPct val="107000"/>
                        </a:lnSpc>
                        <a:spcAft>
                          <a:spcPts val="800"/>
                        </a:spcAft>
                      </a:pPr>
                      <a:r>
                        <a:rPr lang="tr-T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2021</a:t>
                      </a:r>
                      <a:endParaRPr lang="tr-TR" sz="1100" dirty="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781E46"/>
                    </a:solidFill>
                  </a:tcPr>
                </a:tc>
                <a:tc>
                  <a:txBody>
                    <a:bodyPr/>
                    <a:lstStyle/>
                    <a:p>
                      <a:pPr algn="ctr">
                        <a:lnSpc>
                          <a:spcPct val="107000"/>
                        </a:lnSpc>
                        <a:spcAft>
                          <a:spcPts val="800"/>
                        </a:spcAft>
                      </a:pPr>
                      <a:r>
                        <a:rPr lang="tr-TR" sz="1000" b="1" dirty="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rPr>
                        <a:t>2022</a:t>
                      </a:r>
                      <a:r>
                        <a:rPr lang="tr-TR" sz="10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tr-TR" sz="1100" dirty="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781E46"/>
                    </a:solidFill>
                  </a:tcPr>
                </a:tc>
                <a:tc>
                  <a:txBody>
                    <a:bodyPr/>
                    <a:lstStyle/>
                    <a:p>
                      <a:pPr algn="ctr">
                        <a:lnSpc>
                          <a:spcPct val="107000"/>
                        </a:lnSpc>
                        <a:spcAft>
                          <a:spcPts val="800"/>
                        </a:spcAft>
                      </a:pPr>
                      <a:r>
                        <a:rPr lang="tr-TR" sz="1100" b="1" dirty="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rPr>
                        <a:t>2023</a:t>
                      </a:r>
                      <a:endParaRPr lang="tr-TR" sz="1100" dirty="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781E46"/>
                    </a:solidFill>
                  </a:tcPr>
                </a:tc>
                <a:tc>
                  <a:txBody>
                    <a:bodyPr/>
                    <a:lstStyle/>
                    <a:p>
                      <a:pPr algn="ctr">
                        <a:lnSpc>
                          <a:spcPct val="107000"/>
                        </a:lnSpc>
                        <a:spcAft>
                          <a:spcPts val="800"/>
                        </a:spcAft>
                      </a:pPr>
                      <a:r>
                        <a:rPr lang="tr-TR" sz="1000" b="1" dirty="0">
                          <a:effectLst/>
                          <a:latin typeface="Times New Roman" panose="02020603050405020304" pitchFamily="18" charset="0"/>
                          <a:ea typeface="Times New Roman" panose="02020603050405020304" pitchFamily="18" charset="0"/>
                          <a:cs typeface="Times New Roman" pitchFamily="18" charset="0"/>
                        </a:rPr>
                        <a:t>2024</a:t>
                      </a: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3800378491"/>
                  </a:ext>
                </a:extLst>
              </a:tr>
              <a:tr h="254000">
                <a:tc>
                  <a:txBody>
                    <a:bodyPr/>
                    <a:lstStyle/>
                    <a:p>
                      <a:pPr indent="127000">
                        <a:lnSpc>
                          <a:spcPct val="107000"/>
                        </a:lnSpc>
                        <a:spcAft>
                          <a:spcPts val="800"/>
                        </a:spcAft>
                      </a:pPr>
                      <a:r>
                        <a:rPr lang="tr-TR" sz="1000" b="1" dirty="0">
                          <a:effectLst/>
                          <a:latin typeface="Times New Roman" panose="02020603050405020304" pitchFamily="18" charset="0"/>
                          <a:ea typeface="Times New Roman" panose="02020603050405020304" pitchFamily="18" charset="0"/>
                          <a:cs typeface="Arial" panose="020B0604020202020204" pitchFamily="34" charset="0"/>
                        </a:rPr>
                        <a:t>Tezli Yüksek Lisans Öğrenci Sayısı</a:t>
                      </a:r>
                      <a:endParaRPr lang="tr-TR" sz="1100" dirty="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tr-TR" sz="1000" b="1" dirty="0">
                          <a:effectLst/>
                          <a:latin typeface="Times New Roman" panose="02020603050405020304" pitchFamily="18" charset="0"/>
                          <a:ea typeface="Times New Roman" panose="02020603050405020304" pitchFamily="18" charset="0"/>
                          <a:cs typeface="Arial" panose="020B0604020202020204" pitchFamily="34" charset="0"/>
                        </a:rPr>
                        <a:t>27</a:t>
                      </a:r>
                      <a:endParaRPr lang="tr-TR" sz="1100" dirty="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tr-TR" sz="1000" b="1" dirty="0">
                          <a:effectLst/>
                          <a:latin typeface="Times New Roman" panose="02020603050405020304" pitchFamily="18" charset="0"/>
                          <a:ea typeface="Times New Roman" panose="02020603050405020304" pitchFamily="18" charset="0"/>
                          <a:cs typeface="Arial" panose="020B0604020202020204" pitchFamily="34" charset="0"/>
                        </a:rPr>
                        <a:t>96</a:t>
                      </a:r>
                      <a:endParaRPr lang="tr-TR" sz="1100" dirty="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tr-TR" sz="1000" b="1">
                          <a:effectLst/>
                          <a:latin typeface="Times New Roman" panose="02020603050405020304" pitchFamily="18" charset="0"/>
                          <a:ea typeface="Times New Roman" panose="02020603050405020304" pitchFamily="18" charset="0"/>
                          <a:cs typeface="Arial" panose="020B0604020202020204" pitchFamily="34" charset="0"/>
                        </a:rPr>
                        <a:t>110</a:t>
                      </a:r>
                      <a:endParaRPr lang="tr-TR" sz="11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tr-TR" sz="1000" b="1" dirty="0">
                          <a:effectLst/>
                          <a:latin typeface="Times New Roman" panose="02020603050405020304" pitchFamily="18" charset="0"/>
                          <a:ea typeface="Times New Roman" panose="02020603050405020304" pitchFamily="18" charset="0"/>
                          <a:cs typeface="Arial" panose="020B0604020202020204" pitchFamily="34" charset="0"/>
                        </a:rPr>
                        <a:t>310</a:t>
                      </a:r>
                      <a:endParaRPr lang="tr-TR" sz="1100" dirty="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tr-TR" sz="1000" b="1" dirty="0">
                          <a:effectLst/>
                          <a:latin typeface="Times New Roman" panose="02020603050405020304" pitchFamily="18" charset="0"/>
                          <a:ea typeface="Times New Roman" panose="02020603050405020304" pitchFamily="18" charset="0"/>
                          <a:cs typeface="Arial" panose="020B0604020202020204" pitchFamily="34" charset="0"/>
                        </a:rPr>
                        <a:t>484</a:t>
                      </a:r>
                      <a:endParaRPr lang="tr-TR" sz="1100" dirty="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tr-TR" sz="1050" b="1" dirty="0">
                          <a:effectLst/>
                          <a:latin typeface="Calibri" panose="020F0502020204030204" pitchFamily="34" charset="0"/>
                          <a:ea typeface="Times New Roman" panose="02020603050405020304" pitchFamily="18" charset="0"/>
                          <a:cs typeface="Arial" panose="020B0604020202020204" pitchFamily="34" charset="0"/>
                        </a:rPr>
                        <a:t>649</a:t>
                      </a: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tr-TR" sz="1050" b="1" dirty="0">
                          <a:effectLst/>
                          <a:latin typeface="Calibri" panose="020F0502020204030204" pitchFamily="34" charset="0"/>
                          <a:ea typeface="Times New Roman" panose="02020603050405020304" pitchFamily="18" charset="0"/>
                          <a:cs typeface="Arial" panose="020B0604020202020204" pitchFamily="34" charset="0"/>
                        </a:rPr>
                        <a:t>798</a:t>
                      </a: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tr-TR" sz="1000" b="1" dirty="0">
                          <a:effectLst/>
                          <a:latin typeface="Times New Roman" pitchFamily="18" charset="0"/>
                          <a:ea typeface="Times New Roman" panose="02020603050405020304" pitchFamily="18" charset="0"/>
                          <a:cs typeface="Times New Roman" pitchFamily="18" charset="0"/>
                        </a:rPr>
                        <a:t>898</a:t>
                      </a: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tr-TR" sz="1000" b="1" dirty="0">
                          <a:effectLst/>
                          <a:latin typeface="Times New Roman" pitchFamily="18" charset="0"/>
                          <a:ea typeface="Times New Roman" panose="02020603050405020304" pitchFamily="18" charset="0"/>
                          <a:cs typeface="Times New Roman" pitchFamily="18" charset="0"/>
                        </a:rPr>
                        <a:t>847</a:t>
                      </a: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2094267"/>
                  </a:ext>
                </a:extLst>
              </a:tr>
              <a:tr h="254000">
                <a:tc>
                  <a:txBody>
                    <a:bodyPr/>
                    <a:lstStyle/>
                    <a:p>
                      <a:pPr indent="127000">
                        <a:lnSpc>
                          <a:spcPct val="107000"/>
                        </a:lnSpc>
                        <a:spcAft>
                          <a:spcPts val="800"/>
                        </a:spcAft>
                      </a:pPr>
                      <a:r>
                        <a:rPr lang="tr-TR" sz="1000" b="1" dirty="0">
                          <a:effectLst/>
                          <a:latin typeface="Times New Roman" panose="02020603050405020304" pitchFamily="18" charset="0"/>
                          <a:ea typeface="Times New Roman" panose="02020603050405020304" pitchFamily="18" charset="0"/>
                          <a:cs typeface="Arial" panose="020B0604020202020204" pitchFamily="34" charset="0"/>
                        </a:rPr>
                        <a:t>Tezsiz Yüksek Lisans Öğrenci Sayısı</a:t>
                      </a:r>
                      <a:endParaRPr lang="tr-TR" sz="1100" dirty="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tr-TR" sz="1000" b="1">
                          <a:effectLst/>
                          <a:latin typeface="Times New Roman" panose="02020603050405020304" pitchFamily="18" charset="0"/>
                          <a:ea typeface="Times New Roman" panose="02020603050405020304" pitchFamily="18" charset="0"/>
                          <a:cs typeface="Arial" panose="020B0604020202020204" pitchFamily="34" charset="0"/>
                        </a:rPr>
                        <a:t>38</a:t>
                      </a:r>
                      <a:endParaRPr lang="tr-TR" sz="11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tr-TR" sz="1000" b="1" dirty="0">
                          <a:effectLst/>
                          <a:latin typeface="Times New Roman" panose="02020603050405020304" pitchFamily="18" charset="0"/>
                          <a:ea typeface="Times New Roman" panose="02020603050405020304" pitchFamily="18" charset="0"/>
                          <a:cs typeface="Arial" panose="020B0604020202020204" pitchFamily="34" charset="0"/>
                        </a:rPr>
                        <a:t>73</a:t>
                      </a:r>
                      <a:endParaRPr lang="tr-TR" sz="1100" dirty="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tr-TR" sz="1000" b="1">
                          <a:effectLst/>
                          <a:latin typeface="Times New Roman" panose="02020603050405020304" pitchFamily="18" charset="0"/>
                          <a:ea typeface="Times New Roman" panose="02020603050405020304" pitchFamily="18" charset="0"/>
                          <a:cs typeface="Arial" panose="020B0604020202020204" pitchFamily="34" charset="0"/>
                        </a:rPr>
                        <a:t>38</a:t>
                      </a:r>
                      <a:endParaRPr lang="tr-TR" sz="11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tr-TR" sz="1000" b="1" dirty="0">
                          <a:effectLst/>
                          <a:latin typeface="Times New Roman" panose="02020603050405020304" pitchFamily="18" charset="0"/>
                          <a:ea typeface="Times New Roman" panose="02020603050405020304" pitchFamily="18" charset="0"/>
                          <a:cs typeface="Arial" panose="020B0604020202020204" pitchFamily="34" charset="0"/>
                        </a:rPr>
                        <a:t>98</a:t>
                      </a:r>
                      <a:endParaRPr lang="tr-TR" sz="1100" dirty="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tr-TR" sz="1000" b="1" dirty="0">
                          <a:effectLst/>
                          <a:latin typeface="Times New Roman" panose="02020603050405020304" pitchFamily="18" charset="0"/>
                          <a:ea typeface="Times New Roman" panose="02020603050405020304" pitchFamily="18" charset="0"/>
                          <a:cs typeface="Arial" panose="020B0604020202020204" pitchFamily="34" charset="0"/>
                        </a:rPr>
                        <a:t>229</a:t>
                      </a:r>
                      <a:endParaRPr lang="tr-TR" sz="1100" dirty="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tr-TR" sz="1050" b="1" dirty="0">
                          <a:effectLst/>
                          <a:latin typeface="Calibri" panose="020F0502020204030204" pitchFamily="34" charset="0"/>
                          <a:ea typeface="Times New Roman" panose="02020603050405020304" pitchFamily="18" charset="0"/>
                          <a:cs typeface="Arial" panose="020B0604020202020204" pitchFamily="34" charset="0"/>
                        </a:rPr>
                        <a:t>394</a:t>
                      </a: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tr-TR" sz="1050" b="1" dirty="0">
                          <a:effectLst/>
                          <a:latin typeface="Calibri" panose="020F0502020204030204" pitchFamily="34" charset="0"/>
                          <a:ea typeface="Times New Roman" panose="02020603050405020304" pitchFamily="18" charset="0"/>
                          <a:cs typeface="Arial" panose="020B0604020202020204" pitchFamily="34" charset="0"/>
                        </a:rPr>
                        <a:t>524</a:t>
                      </a: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tr-TR" sz="1000" b="1" dirty="0">
                          <a:effectLst/>
                          <a:latin typeface="Times New Roman" pitchFamily="18" charset="0"/>
                          <a:ea typeface="Times New Roman" panose="02020603050405020304" pitchFamily="18" charset="0"/>
                          <a:cs typeface="Times New Roman" pitchFamily="18" charset="0"/>
                        </a:rPr>
                        <a:t>565</a:t>
                      </a: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tr-TR" sz="1000" b="1" dirty="0">
                          <a:effectLst/>
                          <a:latin typeface="Times New Roman" pitchFamily="18" charset="0"/>
                          <a:ea typeface="Times New Roman" panose="02020603050405020304" pitchFamily="18" charset="0"/>
                          <a:cs typeface="Times New Roman" pitchFamily="18" charset="0"/>
                        </a:rPr>
                        <a:t>510</a:t>
                      </a: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1683294"/>
                  </a:ext>
                </a:extLst>
              </a:tr>
              <a:tr h="254000">
                <a:tc>
                  <a:txBody>
                    <a:bodyPr/>
                    <a:lstStyle/>
                    <a:p>
                      <a:pPr indent="127000">
                        <a:lnSpc>
                          <a:spcPct val="107000"/>
                        </a:lnSpc>
                        <a:spcAft>
                          <a:spcPts val="800"/>
                        </a:spcAft>
                      </a:pPr>
                      <a:r>
                        <a:rPr lang="tr-TR" sz="1000" b="1" dirty="0">
                          <a:effectLst/>
                          <a:latin typeface="Times New Roman" panose="02020603050405020304" pitchFamily="18" charset="0"/>
                          <a:ea typeface="Times New Roman" panose="02020603050405020304" pitchFamily="18" charset="0"/>
                          <a:cs typeface="Arial" panose="020B0604020202020204" pitchFamily="34" charset="0"/>
                        </a:rPr>
                        <a:t>Toplam Doktora Öğrenci Sayısı</a:t>
                      </a:r>
                      <a:endParaRPr lang="tr-TR" sz="1100" dirty="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tr-TR" sz="1000" b="1">
                          <a:effectLst/>
                          <a:latin typeface="Times New Roman" panose="02020603050405020304" pitchFamily="18" charset="0"/>
                          <a:ea typeface="Times New Roman" panose="02020603050405020304" pitchFamily="18" charset="0"/>
                          <a:cs typeface="Arial" panose="020B0604020202020204" pitchFamily="34" charset="0"/>
                        </a:rPr>
                        <a:t>0</a:t>
                      </a:r>
                      <a:endParaRPr lang="tr-TR" sz="11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tr-TR" sz="1000" b="1" dirty="0">
                          <a:effectLst/>
                          <a:latin typeface="Times New Roman" panose="02020603050405020304" pitchFamily="18" charset="0"/>
                          <a:ea typeface="Times New Roman" panose="02020603050405020304" pitchFamily="18" charset="0"/>
                          <a:cs typeface="Arial" panose="020B0604020202020204" pitchFamily="34" charset="0"/>
                        </a:rPr>
                        <a:t>14</a:t>
                      </a:r>
                      <a:endParaRPr lang="tr-TR" sz="1100" dirty="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tr-TR" sz="1000" b="1">
                          <a:effectLst/>
                          <a:latin typeface="Times New Roman" panose="02020603050405020304" pitchFamily="18" charset="0"/>
                          <a:ea typeface="Times New Roman" panose="02020603050405020304" pitchFamily="18" charset="0"/>
                          <a:cs typeface="Arial" panose="020B0604020202020204" pitchFamily="34" charset="0"/>
                        </a:rPr>
                        <a:t>30</a:t>
                      </a:r>
                      <a:endParaRPr lang="tr-TR" sz="11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tr-TR" sz="1000" b="1" dirty="0">
                          <a:effectLst/>
                          <a:latin typeface="Times New Roman" panose="02020603050405020304" pitchFamily="18" charset="0"/>
                          <a:ea typeface="Times New Roman" panose="02020603050405020304" pitchFamily="18" charset="0"/>
                          <a:cs typeface="Arial" panose="020B0604020202020204" pitchFamily="34" charset="0"/>
                        </a:rPr>
                        <a:t>199</a:t>
                      </a:r>
                      <a:endParaRPr lang="tr-TR" sz="1100" dirty="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tr-TR" sz="1000" b="1" dirty="0">
                          <a:effectLst/>
                          <a:latin typeface="Times New Roman" panose="02020603050405020304" pitchFamily="18" charset="0"/>
                          <a:ea typeface="Times New Roman" panose="02020603050405020304" pitchFamily="18" charset="0"/>
                          <a:cs typeface="Arial" panose="020B0604020202020204" pitchFamily="34" charset="0"/>
                        </a:rPr>
                        <a:t>185</a:t>
                      </a:r>
                      <a:endParaRPr lang="tr-TR" sz="1100" dirty="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tr-TR" sz="1050" b="1" dirty="0">
                          <a:effectLst/>
                          <a:latin typeface="Calibri" panose="020F0502020204030204" pitchFamily="34" charset="0"/>
                          <a:ea typeface="Times New Roman" panose="02020603050405020304" pitchFamily="18" charset="0"/>
                          <a:cs typeface="Arial" panose="020B0604020202020204" pitchFamily="34" charset="0"/>
                        </a:rPr>
                        <a:t>231</a:t>
                      </a: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tr-TR" sz="1050" b="1" dirty="0">
                          <a:effectLst/>
                          <a:latin typeface="Calibri" panose="020F0502020204030204" pitchFamily="34" charset="0"/>
                          <a:ea typeface="Times New Roman" panose="02020603050405020304" pitchFamily="18" charset="0"/>
                          <a:cs typeface="Arial" panose="020B0604020202020204" pitchFamily="34" charset="0"/>
                        </a:rPr>
                        <a:t>322</a:t>
                      </a: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tr-TR" sz="1000" b="1" dirty="0">
                          <a:effectLst/>
                          <a:latin typeface="Times New Roman" pitchFamily="18" charset="0"/>
                          <a:ea typeface="Times New Roman" panose="02020603050405020304" pitchFamily="18" charset="0"/>
                          <a:cs typeface="Times New Roman" pitchFamily="18" charset="0"/>
                        </a:rPr>
                        <a:t>378</a:t>
                      </a: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tr-TR" sz="1000" b="1" dirty="0">
                          <a:effectLst/>
                          <a:latin typeface="Times New Roman" pitchFamily="18" charset="0"/>
                          <a:ea typeface="Times New Roman" panose="02020603050405020304" pitchFamily="18" charset="0"/>
                          <a:cs typeface="Times New Roman" pitchFamily="18" charset="0"/>
                        </a:rPr>
                        <a:t>446</a:t>
                      </a: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4059141"/>
                  </a:ext>
                </a:extLst>
              </a:tr>
              <a:tr h="254000">
                <a:tc>
                  <a:txBody>
                    <a:bodyPr/>
                    <a:lstStyle/>
                    <a:p>
                      <a:pPr indent="127000">
                        <a:lnSpc>
                          <a:spcPct val="107000"/>
                        </a:lnSpc>
                        <a:spcAft>
                          <a:spcPts val="800"/>
                        </a:spcAft>
                      </a:pPr>
                      <a:r>
                        <a:rPr lang="tr-TR" sz="1000" b="1" dirty="0">
                          <a:effectLst/>
                          <a:latin typeface="Times New Roman" panose="02020603050405020304" pitchFamily="18" charset="0"/>
                          <a:ea typeface="Times New Roman" panose="02020603050405020304" pitchFamily="18" charset="0"/>
                          <a:cs typeface="Arial" panose="020B0604020202020204" pitchFamily="34" charset="0"/>
                        </a:rPr>
                        <a:t>TOPLAM</a:t>
                      </a:r>
                      <a:endParaRPr lang="tr-TR" sz="1100" dirty="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9D1A9"/>
                    </a:solidFill>
                  </a:tcPr>
                </a:tc>
                <a:tc>
                  <a:txBody>
                    <a:bodyPr/>
                    <a:lstStyle/>
                    <a:p>
                      <a:pPr algn="ctr">
                        <a:lnSpc>
                          <a:spcPct val="107000"/>
                        </a:lnSpc>
                        <a:spcAft>
                          <a:spcPts val="800"/>
                        </a:spcAft>
                      </a:pPr>
                      <a:r>
                        <a:rPr lang="tr-TR" sz="1000" b="1">
                          <a:effectLst/>
                          <a:latin typeface="Times New Roman" panose="02020603050405020304" pitchFamily="18" charset="0"/>
                          <a:ea typeface="Times New Roman" panose="02020603050405020304" pitchFamily="18" charset="0"/>
                          <a:cs typeface="Arial" panose="020B0604020202020204" pitchFamily="34" charset="0"/>
                        </a:rPr>
                        <a:t>65</a:t>
                      </a:r>
                      <a:endParaRPr lang="tr-TR" sz="11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9D1A9"/>
                    </a:solidFill>
                  </a:tcPr>
                </a:tc>
                <a:tc>
                  <a:txBody>
                    <a:bodyPr/>
                    <a:lstStyle/>
                    <a:p>
                      <a:pPr algn="ctr">
                        <a:lnSpc>
                          <a:spcPct val="107000"/>
                        </a:lnSpc>
                        <a:spcAft>
                          <a:spcPts val="800"/>
                        </a:spcAft>
                      </a:pPr>
                      <a:r>
                        <a:rPr lang="tr-TR" sz="1000" b="1" dirty="0">
                          <a:effectLst/>
                          <a:latin typeface="Times New Roman" panose="02020603050405020304" pitchFamily="18" charset="0"/>
                          <a:ea typeface="Times New Roman" panose="02020603050405020304" pitchFamily="18" charset="0"/>
                          <a:cs typeface="Arial" panose="020B0604020202020204" pitchFamily="34" charset="0"/>
                        </a:rPr>
                        <a:t>183</a:t>
                      </a:r>
                      <a:endParaRPr lang="tr-TR" sz="1100" dirty="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9D1A9"/>
                    </a:solidFill>
                  </a:tcPr>
                </a:tc>
                <a:tc>
                  <a:txBody>
                    <a:bodyPr/>
                    <a:lstStyle/>
                    <a:p>
                      <a:pPr algn="ctr">
                        <a:lnSpc>
                          <a:spcPct val="107000"/>
                        </a:lnSpc>
                        <a:spcAft>
                          <a:spcPts val="800"/>
                        </a:spcAft>
                      </a:pPr>
                      <a:r>
                        <a:rPr lang="tr-TR" sz="1000" b="1" dirty="0">
                          <a:effectLst/>
                          <a:latin typeface="Times New Roman" panose="02020603050405020304" pitchFamily="18" charset="0"/>
                          <a:ea typeface="Times New Roman" panose="02020603050405020304" pitchFamily="18" charset="0"/>
                          <a:cs typeface="Arial" panose="020B0604020202020204" pitchFamily="34" charset="0"/>
                        </a:rPr>
                        <a:t>178</a:t>
                      </a:r>
                      <a:endParaRPr lang="tr-TR" sz="1100" dirty="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9D1A9"/>
                    </a:solidFill>
                  </a:tcPr>
                </a:tc>
                <a:tc>
                  <a:txBody>
                    <a:bodyPr/>
                    <a:lstStyle/>
                    <a:p>
                      <a:pPr algn="ctr">
                        <a:lnSpc>
                          <a:spcPct val="107000"/>
                        </a:lnSpc>
                        <a:spcAft>
                          <a:spcPts val="800"/>
                        </a:spcAft>
                      </a:pPr>
                      <a:r>
                        <a:rPr lang="tr-TR" sz="1000" b="1" dirty="0">
                          <a:effectLst/>
                          <a:latin typeface="Times New Roman" panose="02020603050405020304" pitchFamily="18" charset="0"/>
                          <a:ea typeface="Times New Roman" panose="02020603050405020304" pitchFamily="18" charset="0"/>
                          <a:cs typeface="Arial" panose="020B0604020202020204" pitchFamily="34" charset="0"/>
                        </a:rPr>
                        <a:t>607</a:t>
                      </a:r>
                      <a:endParaRPr lang="tr-TR" sz="1100" dirty="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9D1A9"/>
                    </a:solidFill>
                  </a:tcPr>
                </a:tc>
                <a:tc>
                  <a:txBody>
                    <a:bodyPr/>
                    <a:lstStyle/>
                    <a:p>
                      <a:pPr algn="ctr">
                        <a:lnSpc>
                          <a:spcPct val="107000"/>
                        </a:lnSpc>
                        <a:spcAft>
                          <a:spcPts val="800"/>
                        </a:spcAft>
                      </a:pPr>
                      <a:r>
                        <a:rPr lang="tr-TR" sz="1000" b="1" dirty="0">
                          <a:effectLst/>
                          <a:latin typeface="Times New Roman" panose="02020603050405020304" pitchFamily="18" charset="0"/>
                          <a:ea typeface="Times New Roman" panose="02020603050405020304" pitchFamily="18" charset="0"/>
                          <a:cs typeface="Arial" panose="020B0604020202020204" pitchFamily="34" charset="0"/>
                        </a:rPr>
                        <a:t>898</a:t>
                      </a:r>
                      <a:endParaRPr lang="tr-TR" sz="1100" dirty="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9D1A9"/>
                    </a:solidFill>
                  </a:tcPr>
                </a:tc>
                <a:tc>
                  <a:txBody>
                    <a:bodyPr/>
                    <a:lstStyle/>
                    <a:p>
                      <a:pPr algn="ctr">
                        <a:lnSpc>
                          <a:spcPct val="107000"/>
                        </a:lnSpc>
                        <a:spcAft>
                          <a:spcPts val="800"/>
                        </a:spcAft>
                      </a:pPr>
                      <a:r>
                        <a:rPr lang="tr-TR" sz="1050" b="1" dirty="0">
                          <a:effectLst/>
                          <a:latin typeface="Calibri" panose="020F0502020204030204" pitchFamily="34" charset="0"/>
                          <a:ea typeface="Times New Roman" panose="02020603050405020304" pitchFamily="18" charset="0"/>
                          <a:cs typeface="Arial" panose="020B0604020202020204" pitchFamily="34" charset="0"/>
                        </a:rPr>
                        <a:t>1274</a:t>
                      </a: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9D1A9"/>
                    </a:solidFill>
                  </a:tcPr>
                </a:tc>
                <a:tc>
                  <a:txBody>
                    <a:bodyPr/>
                    <a:lstStyle/>
                    <a:p>
                      <a:pPr algn="ctr">
                        <a:lnSpc>
                          <a:spcPct val="107000"/>
                        </a:lnSpc>
                        <a:spcAft>
                          <a:spcPts val="800"/>
                        </a:spcAft>
                      </a:pPr>
                      <a:r>
                        <a:rPr lang="tr-TR" sz="1050" b="1" dirty="0">
                          <a:effectLst/>
                          <a:latin typeface="Calibri" panose="020F0502020204030204" pitchFamily="34" charset="0"/>
                          <a:ea typeface="Times New Roman" panose="02020603050405020304" pitchFamily="18" charset="0"/>
                          <a:cs typeface="Arial" panose="020B0604020202020204" pitchFamily="34" charset="0"/>
                        </a:rPr>
                        <a:t>1644</a:t>
                      </a: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9D1A9"/>
                    </a:solidFill>
                  </a:tcPr>
                </a:tc>
                <a:tc>
                  <a:txBody>
                    <a:bodyPr/>
                    <a:lstStyle/>
                    <a:p>
                      <a:pPr algn="ctr">
                        <a:lnSpc>
                          <a:spcPct val="107000"/>
                        </a:lnSpc>
                        <a:spcAft>
                          <a:spcPts val="800"/>
                        </a:spcAft>
                      </a:pPr>
                      <a:r>
                        <a:rPr lang="tr-TR" sz="1000" b="1" dirty="0">
                          <a:effectLst/>
                          <a:latin typeface="Times New Roman" pitchFamily="18" charset="0"/>
                          <a:ea typeface="Times New Roman" panose="02020603050405020304" pitchFamily="18" charset="0"/>
                          <a:cs typeface="Times New Roman" pitchFamily="18" charset="0"/>
                        </a:rPr>
                        <a:t>1841</a:t>
                      </a: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9D1A9"/>
                    </a:solidFill>
                  </a:tcPr>
                </a:tc>
                <a:tc>
                  <a:txBody>
                    <a:bodyPr/>
                    <a:lstStyle/>
                    <a:p>
                      <a:pPr algn="ctr">
                        <a:lnSpc>
                          <a:spcPct val="107000"/>
                        </a:lnSpc>
                        <a:spcAft>
                          <a:spcPts val="800"/>
                        </a:spcAft>
                      </a:pPr>
                      <a:r>
                        <a:rPr lang="tr-TR" sz="1000" b="1" dirty="0">
                          <a:effectLst/>
                          <a:latin typeface="Times New Roman" pitchFamily="18" charset="0"/>
                          <a:ea typeface="Times New Roman" panose="02020603050405020304" pitchFamily="18" charset="0"/>
                          <a:cs typeface="Times New Roman" pitchFamily="18" charset="0"/>
                        </a:rPr>
                        <a:t>1803</a:t>
                      </a: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9D1A9"/>
                    </a:solidFill>
                  </a:tcPr>
                </a:tc>
                <a:extLst>
                  <a:ext uri="{0D108BD9-81ED-4DB2-BD59-A6C34878D82A}">
                    <a16:rowId xmlns:a16="http://schemas.microsoft.com/office/drawing/2014/main" val="3210207806"/>
                  </a:ext>
                </a:extLst>
              </a:tr>
            </a:tbl>
          </a:graphicData>
        </a:graphic>
      </p:graphicFrame>
    </p:spTree>
    <p:extLst>
      <p:ext uri="{BB962C8B-B14F-4D97-AF65-F5344CB8AC3E}">
        <p14:creationId xmlns:p14="http://schemas.microsoft.com/office/powerpoint/2010/main" val="274397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B60E412A-D909-1DEE-650D-071AE72BE3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09" y="0"/>
            <a:ext cx="9920102" cy="7006002"/>
          </a:xfrm>
          <a:prstGeom prst="rect">
            <a:avLst/>
          </a:prstGeom>
        </p:spPr>
      </p:pic>
      <p:sp>
        <p:nvSpPr>
          <p:cNvPr id="4" name="TextBox 8">
            <a:extLst>
              <a:ext uri="{FF2B5EF4-FFF2-40B4-BE49-F238E27FC236}">
                <a16:creationId xmlns:a16="http://schemas.microsoft.com/office/drawing/2014/main" id="{7FC94735-BBD0-7E1A-9BDC-95D59DBBE29F}"/>
              </a:ext>
            </a:extLst>
          </p:cNvPr>
          <p:cNvSpPr txBox="1">
            <a:spLocks noChangeArrowheads="1"/>
          </p:cNvSpPr>
          <p:nvPr/>
        </p:nvSpPr>
        <p:spPr bwMode="auto">
          <a:xfrm>
            <a:off x="1691680" y="836712"/>
            <a:ext cx="678815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tr-TR" altLang="tr-TR" sz="3600" b="1" dirty="0">
                <a:solidFill>
                  <a:srgbClr val="551334"/>
                </a:solidFill>
              </a:rPr>
              <a:t>İDARİ BİRİMLER</a:t>
            </a:r>
          </a:p>
          <a:p>
            <a:pPr algn="ctr" eaLnBrk="1" hangingPunct="1">
              <a:spcBef>
                <a:spcPct val="0"/>
              </a:spcBef>
              <a:buFontTx/>
              <a:buNone/>
            </a:pPr>
            <a:r>
              <a:rPr lang="tr-TR" altLang="tr-TR" sz="3600" b="1" dirty="0">
                <a:solidFill>
                  <a:srgbClr val="551334"/>
                </a:solidFill>
              </a:rPr>
              <a:t>BRİFİNG DOSYASI</a:t>
            </a:r>
          </a:p>
          <a:p>
            <a:pPr algn="ctr" eaLnBrk="1" hangingPunct="1">
              <a:spcBef>
                <a:spcPct val="0"/>
              </a:spcBef>
              <a:buFontTx/>
              <a:buNone/>
            </a:pPr>
            <a:r>
              <a:rPr lang="tr-TR" altLang="tr-TR" sz="3600" b="1" dirty="0">
                <a:solidFill>
                  <a:srgbClr val="551334"/>
                </a:solidFill>
              </a:rPr>
              <a:t>Öğrenci İşleri Dairesi Başkanlığı</a:t>
            </a:r>
            <a:endParaRPr lang="en-US" altLang="tr-TR" sz="3600" b="1" dirty="0">
              <a:solidFill>
                <a:srgbClr val="551334"/>
              </a:solidFill>
            </a:endParaRPr>
          </a:p>
        </p:txBody>
      </p:sp>
    </p:spTree>
    <p:extLst>
      <p:ext uri="{BB962C8B-B14F-4D97-AF65-F5344CB8AC3E}">
        <p14:creationId xmlns:p14="http://schemas.microsoft.com/office/powerpoint/2010/main" val="13244936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Screen Shot 2016-04-22 at 11.10.5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30175"/>
            <a:ext cx="9144000" cy="696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Dikdörtgen 1"/>
          <p:cNvSpPr>
            <a:spLocks noChangeArrowheads="1"/>
          </p:cNvSpPr>
          <p:nvPr/>
        </p:nvSpPr>
        <p:spPr bwMode="auto">
          <a:xfrm>
            <a:off x="2711464" y="631825"/>
            <a:ext cx="36168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None/>
            </a:pPr>
            <a:r>
              <a:rPr lang="tr-TR" sz="1800" cap="small" dirty="0"/>
              <a:t>ÖĞRENCİ İŞLERİ DAİRESİ BAŞKANLIĞI</a:t>
            </a:r>
          </a:p>
        </p:txBody>
      </p:sp>
      <p:sp>
        <p:nvSpPr>
          <p:cNvPr id="6" name="Dikdörtgen 1"/>
          <p:cNvSpPr>
            <a:spLocks noChangeArrowheads="1"/>
          </p:cNvSpPr>
          <p:nvPr/>
        </p:nvSpPr>
        <p:spPr bwMode="auto">
          <a:xfrm>
            <a:off x="2951298" y="950767"/>
            <a:ext cx="329051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None/>
            </a:pPr>
            <a:r>
              <a:rPr lang="tr-TR" sz="1600" dirty="0"/>
              <a:t>11. </a:t>
            </a:r>
            <a:r>
              <a:rPr lang="tr-TR" sz="1600" cap="small" dirty="0"/>
              <a:t>Lisansüstü Öğrenime İlişkin Veriler</a:t>
            </a:r>
          </a:p>
        </p:txBody>
      </p:sp>
      <p:sp>
        <p:nvSpPr>
          <p:cNvPr id="8" name="Dikdörtgen 7"/>
          <p:cNvSpPr/>
          <p:nvPr/>
        </p:nvSpPr>
        <p:spPr>
          <a:xfrm>
            <a:off x="2286000" y="4915492"/>
            <a:ext cx="4572000" cy="307777"/>
          </a:xfrm>
          <a:prstGeom prst="rect">
            <a:avLst/>
          </a:prstGeom>
        </p:spPr>
        <p:txBody>
          <a:bodyPr>
            <a:spAutoFit/>
          </a:bodyPr>
          <a:lstStyle/>
          <a:p>
            <a:pPr algn="ctr"/>
            <a:r>
              <a:rPr lang="tr-TR" sz="1400" b="1" dirty="0"/>
              <a:t>Tablo 11.</a:t>
            </a:r>
            <a:r>
              <a:rPr lang="tr-TR" sz="1400" dirty="0"/>
              <a:t> Lisansüstü Programlara İlişkin Veriler</a:t>
            </a:r>
          </a:p>
        </p:txBody>
      </p:sp>
      <p:graphicFrame>
        <p:nvGraphicFramePr>
          <p:cNvPr id="2" name="Tablo 1"/>
          <p:cNvGraphicFramePr>
            <a:graphicFrameLocks noGrp="1"/>
          </p:cNvGraphicFramePr>
          <p:nvPr>
            <p:extLst>
              <p:ext uri="{D42A27DB-BD31-4B8C-83A1-F6EECF244321}">
                <p14:modId xmlns:p14="http://schemas.microsoft.com/office/powerpoint/2010/main" val="1256768365"/>
              </p:ext>
            </p:extLst>
          </p:nvPr>
        </p:nvGraphicFramePr>
        <p:xfrm>
          <a:off x="457200" y="1634731"/>
          <a:ext cx="8507286" cy="1080072"/>
        </p:xfrm>
        <a:graphic>
          <a:graphicData uri="http://schemas.openxmlformats.org/drawingml/2006/table">
            <a:tbl>
              <a:tblPr firstRow="1" firstCol="1" bandRow="1"/>
              <a:tblGrid>
                <a:gridCol w="4413131">
                  <a:extLst>
                    <a:ext uri="{9D8B030D-6E8A-4147-A177-3AD203B41FA5}">
                      <a16:colId xmlns:a16="http://schemas.microsoft.com/office/drawing/2014/main" val="1454154997"/>
                    </a:ext>
                  </a:extLst>
                </a:gridCol>
                <a:gridCol w="343319">
                  <a:extLst>
                    <a:ext uri="{9D8B030D-6E8A-4147-A177-3AD203B41FA5}">
                      <a16:colId xmlns:a16="http://schemas.microsoft.com/office/drawing/2014/main" val="1302199499"/>
                    </a:ext>
                  </a:extLst>
                </a:gridCol>
                <a:gridCol w="483890">
                  <a:extLst>
                    <a:ext uri="{9D8B030D-6E8A-4147-A177-3AD203B41FA5}">
                      <a16:colId xmlns:a16="http://schemas.microsoft.com/office/drawing/2014/main" val="2274845982"/>
                    </a:ext>
                  </a:extLst>
                </a:gridCol>
                <a:gridCol w="381165">
                  <a:extLst>
                    <a:ext uri="{9D8B030D-6E8A-4147-A177-3AD203B41FA5}">
                      <a16:colId xmlns:a16="http://schemas.microsoft.com/office/drawing/2014/main" val="2180667504"/>
                    </a:ext>
                  </a:extLst>
                </a:gridCol>
                <a:gridCol w="349809">
                  <a:extLst>
                    <a:ext uri="{9D8B030D-6E8A-4147-A177-3AD203B41FA5}">
                      <a16:colId xmlns:a16="http://schemas.microsoft.com/office/drawing/2014/main" val="20004"/>
                    </a:ext>
                  </a:extLst>
                </a:gridCol>
                <a:gridCol w="349809">
                  <a:extLst>
                    <a:ext uri="{9D8B030D-6E8A-4147-A177-3AD203B41FA5}">
                      <a16:colId xmlns:a16="http://schemas.microsoft.com/office/drawing/2014/main" val="3836476680"/>
                    </a:ext>
                  </a:extLst>
                </a:gridCol>
                <a:gridCol w="349809">
                  <a:extLst>
                    <a:ext uri="{9D8B030D-6E8A-4147-A177-3AD203B41FA5}">
                      <a16:colId xmlns:a16="http://schemas.microsoft.com/office/drawing/2014/main" val="2974511545"/>
                    </a:ext>
                  </a:extLst>
                </a:gridCol>
                <a:gridCol w="349809">
                  <a:extLst>
                    <a:ext uri="{9D8B030D-6E8A-4147-A177-3AD203B41FA5}">
                      <a16:colId xmlns:a16="http://schemas.microsoft.com/office/drawing/2014/main" val="3342926556"/>
                    </a:ext>
                  </a:extLst>
                </a:gridCol>
                <a:gridCol w="349809">
                  <a:extLst>
                    <a:ext uri="{9D8B030D-6E8A-4147-A177-3AD203B41FA5}">
                      <a16:colId xmlns:a16="http://schemas.microsoft.com/office/drawing/2014/main" val="677422726"/>
                    </a:ext>
                  </a:extLst>
                </a:gridCol>
                <a:gridCol w="1136736">
                  <a:extLst>
                    <a:ext uri="{9D8B030D-6E8A-4147-A177-3AD203B41FA5}">
                      <a16:colId xmlns:a16="http://schemas.microsoft.com/office/drawing/2014/main" val="522598891"/>
                    </a:ext>
                  </a:extLst>
                </a:gridCol>
              </a:tblGrid>
              <a:tr h="254000">
                <a:tc>
                  <a:txBody>
                    <a:bodyPr/>
                    <a:lstStyle/>
                    <a:p>
                      <a:pPr indent="127000" algn="ctr">
                        <a:lnSpc>
                          <a:spcPct val="107000"/>
                        </a:lnSpc>
                        <a:spcAft>
                          <a:spcPts val="800"/>
                        </a:spcAft>
                      </a:pPr>
                      <a:r>
                        <a:rPr lang="tr-T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ÖĞRENCİ İŞLERİ DAİRESİ BAŞKANLIĞININ İŞ SÜREÇLERİYLE İLGİLİ ÖLÇÜTLERİ</a:t>
                      </a:r>
                      <a:endParaRPr lang="tr-TR" sz="1100" dirty="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781E46"/>
                    </a:solidFill>
                  </a:tcPr>
                </a:tc>
                <a:tc>
                  <a:txBody>
                    <a:bodyPr/>
                    <a:lstStyle/>
                    <a:p>
                      <a:pPr algn="ctr">
                        <a:lnSpc>
                          <a:spcPct val="107000"/>
                        </a:lnSpc>
                        <a:spcAft>
                          <a:spcPts val="800"/>
                        </a:spcAft>
                      </a:pPr>
                      <a:r>
                        <a:rPr lang="tr-TR" sz="1000" b="1">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2016</a:t>
                      </a:r>
                      <a:endParaRPr lang="tr-TR" sz="11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781E46"/>
                    </a:solidFill>
                  </a:tcPr>
                </a:tc>
                <a:tc>
                  <a:txBody>
                    <a:bodyPr/>
                    <a:lstStyle/>
                    <a:p>
                      <a:pPr algn="ctr">
                        <a:lnSpc>
                          <a:spcPct val="107000"/>
                        </a:lnSpc>
                        <a:spcAft>
                          <a:spcPts val="800"/>
                        </a:spcAft>
                      </a:pPr>
                      <a:r>
                        <a:rPr lang="tr-TR" sz="1000" b="1">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2017</a:t>
                      </a:r>
                      <a:endParaRPr lang="tr-TR" sz="11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781E46"/>
                    </a:solidFill>
                  </a:tcPr>
                </a:tc>
                <a:tc>
                  <a:txBody>
                    <a:bodyPr/>
                    <a:lstStyle/>
                    <a:p>
                      <a:pPr algn="ctr">
                        <a:lnSpc>
                          <a:spcPct val="107000"/>
                        </a:lnSpc>
                        <a:spcAft>
                          <a:spcPts val="800"/>
                        </a:spcAft>
                      </a:pPr>
                      <a:r>
                        <a:rPr lang="tr-T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2018</a:t>
                      </a:r>
                      <a:endParaRPr lang="tr-TR" sz="1100" dirty="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781E46"/>
                    </a:solidFill>
                  </a:tcPr>
                </a:tc>
                <a:tc>
                  <a:txBody>
                    <a:bodyPr/>
                    <a:lstStyle/>
                    <a:p>
                      <a:pPr algn="ctr">
                        <a:lnSpc>
                          <a:spcPct val="107000"/>
                        </a:lnSpc>
                        <a:spcAft>
                          <a:spcPts val="800"/>
                        </a:spcAft>
                      </a:pPr>
                      <a:r>
                        <a:rPr lang="tr-TR" sz="1000" b="1" dirty="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rPr>
                        <a:t>2019</a:t>
                      </a:r>
                      <a:r>
                        <a:rPr lang="tr-TR" sz="10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tr-TR" sz="1100" dirty="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781E46"/>
                    </a:solidFill>
                  </a:tcPr>
                </a:tc>
                <a:tc>
                  <a:txBody>
                    <a:bodyPr/>
                    <a:lstStyle/>
                    <a:p>
                      <a:pPr algn="ctr">
                        <a:lnSpc>
                          <a:spcPct val="107000"/>
                        </a:lnSpc>
                        <a:spcAft>
                          <a:spcPts val="800"/>
                        </a:spcAft>
                      </a:pPr>
                      <a:r>
                        <a:rPr lang="tr-TR" sz="1000" b="1" kern="1200" dirty="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rPr>
                        <a:t>2020</a:t>
                      </a: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781E46"/>
                    </a:solidFill>
                  </a:tcPr>
                </a:tc>
                <a:tc>
                  <a:txBody>
                    <a:bodyPr/>
                    <a:lstStyle/>
                    <a:p>
                      <a:pPr algn="ctr">
                        <a:lnSpc>
                          <a:spcPct val="107000"/>
                        </a:lnSpc>
                        <a:spcAft>
                          <a:spcPts val="800"/>
                        </a:spcAft>
                      </a:pPr>
                      <a:r>
                        <a:rPr lang="tr-TR" sz="1000" b="1" kern="1200" dirty="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rPr>
                        <a:t>2021</a:t>
                      </a: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781E46"/>
                    </a:solidFill>
                  </a:tcPr>
                </a:tc>
                <a:tc>
                  <a:txBody>
                    <a:bodyPr/>
                    <a:lstStyle/>
                    <a:p>
                      <a:pPr algn="ctr">
                        <a:lnSpc>
                          <a:spcPct val="107000"/>
                        </a:lnSpc>
                        <a:spcAft>
                          <a:spcPts val="800"/>
                        </a:spcAft>
                      </a:pPr>
                      <a:r>
                        <a:rPr lang="tr-TR" sz="1000" b="1" kern="1200" dirty="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rPr>
                        <a:t>2022</a:t>
                      </a: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781E46"/>
                    </a:solidFill>
                  </a:tcPr>
                </a:tc>
                <a:tc>
                  <a:txBody>
                    <a:bodyPr/>
                    <a:lstStyle/>
                    <a:p>
                      <a:pPr algn="ctr">
                        <a:lnSpc>
                          <a:spcPct val="107000"/>
                        </a:lnSpc>
                        <a:spcAft>
                          <a:spcPts val="800"/>
                        </a:spcAft>
                      </a:pPr>
                      <a:r>
                        <a:rPr lang="tr-TR" sz="1000" b="1" kern="1200" dirty="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rPr>
                        <a:t>2023</a:t>
                      </a: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781E46"/>
                    </a:solidFill>
                  </a:tcPr>
                </a:tc>
                <a:tc>
                  <a:txBody>
                    <a:bodyPr/>
                    <a:lstStyle/>
                    <a:p>
                      <a:pPr algn="ctr">
                        <a:lnSpc>
                          <a:spcPct val="107000"/>
                        </a:lnSpc>
                        <a:spcAft>
                          <a:spcPts val="800"/>
                        </a:spcAft>
                      </a:pPr>
                      <a:r>
                        <a:rPr lang="tr-TR" sz="1100" dirty="0">
                          <a:effectLst/>
                          <a:latin typeface="Calibri" panose="020F0502020204030204" pitchFamily="34" charset="0"/>
                          <a:ea typeface="Times New Roman" panose="02020603050405020304" pitchFamily="18" charset="0"/>
                          <a:cs typeface="Arial" panose="020B0604020202020204" pitchFamily="34" charset="0"/>
                        </a:rPr>
                        <a:t>2024</a:t>
                      </a: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1997505252"/>
                  </a:ext>
                </a:extLst>
              </a:tr>
              <a:tr h="254000">
                <a:tc>
                  <a:txBody>
                    <a:bodyPr/>
                    <a:lstStyle/>
                    <a:p>
                      <a:pPr indent="127000">
                        <a:lnSpc>
                          <a:spcPct val="107000"/>
                        </a:lnSpc>
                        <a:spcAft>
                          <a:spcPts val="800"/>
                        </a:spcAft>
                      </a:pPr>
                      <a:r>
                        <a:rPr lang="tr-TR" sz="1000" b="1" dirty="0">
                          <a:effectLst/>
                          <a:latin typeface="Times New Roman" panose="02020603050405020304" pitchFamily="18" charset="0"/>
                          <a:ea typeface="Times New Roman" panose="02020603050405020304" pitchFamily="18" charset="0"/>
                          <a:cs typeface="Arial" panose="020B0604020202020204" pitchFamily="34" charset="0"/>
                        </a:rPr>
                        <a:t>Yüksek Lisans Mezun Sayısı</a:t>
                      </a:r>
                      <a:endParaRPr lang="tr-TR" sz="1100" dirty="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tr-TR" sz="1000" b="1">
                          <a:effectLst/>
                          <a:latin typeface="Times New Roman" panose="02020603050405020304" pitchFamily="18" charset="0"/>
                          <a:ea typeface="Times New Roman" panose="02020603050405020304" pitchFamily="18" charset="0"/>
                          <a:cs typeface="Arial" panose="020B0604020202020204" pitchFamily="34" charset="0"/>
                        </a:rPr>
                        <a:t>0</a:t>
                      </a:r>
                      <a:endParaRPr lang="tr-TR" sz="11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tr-TR" sz="1000" b="1" dirty="0">
                          <a:effectLst/>
                          <a:latin typeface="Times New Roman" panose="02020603050405020304" pitchFamily="18" charset="0"/>
                          <a:ea typeface="Times New Roman" panose="02020603050405020304" pitchFamily="18" charset="0"/>
                          <a:cs typeface="Arial" panose="020B0604020202020204" pitchFamily="34" charset="0"/>
                        </a:rPr>
                        <a:t>3</a:t>
                      </a:r>
                      <a:endParaRPr lang="tr-TR" sz="1100" dirty="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tr-TR" sz="1000" b="1">
                          <a:effectLst/>
                          <a:latin typeface="Times New Roman" panose="02020603050405020304" pitchFamily="18" charset="0"/>
                          <a:ea typeface="Times New Roman" panose="02020603050405020304" pitchFamily="18" charset="0"/>
                          <a:cs typeface="Arial" panose="020B0604020202020204" pitchFamily="34" charset="0"/>
                        </a:rPr>
                        <a:t>24</a:t>
                      </a:r>
                      <a:endParaRPr lang="tr-TR" sz="11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tr-TR" sz="10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60</a:t>
                      </a:r>
                      <a:endParaRPr lang="tr-TR" sz="1100" dirty="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tr-TR" sz="1100" dirty="0">
                          <a:effectLst/>
                          <a:latin typeface="Calibri" panose="020F0502020204030204" pitchFamily="34" charset="0"/>
                          <a:ea typeface="Times New Roman" panose="02020603050405020304" pitchFamily="18" charset="0"/>
                          <a:cs typeface="Arial" panose="020B0604020202020204" pitchFamily="34" charset="0"/>
                        </a:rPr>
                        <a:t>85</a:t>
                      </a: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tr-TR" sz="1100" dirty="0">
                          <a:effectLst/>
                          <a:latin typeface="Calibri" panose="020F0502020204030204" pitchFamily="34" charset="0"/>
                          <a:ea typeface="Times New Roman" panose="02020603050405020304" pitchFamily="18" charset="0"/>
                          <a:cs typeface="Arial" panose="020B0604020202020204" pitchFamily="34" charset="0"/>
                        </a:rPr>
                        <a:t>142</a:t>
                      </a: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tr-TR" sz="1100" dirty="0">
                          <a:effectLst/>
                          <a:latin typeface="Calibri" panose="020F0502020204030204" pitchFamily="34" charset="0"/>
                          <a:ea typeface="Times New Roman" panose="02020603050405020304" pitchFamily="18" charset="0"/>
                          <a:cs typeface="Arial" panose="020B0604020202020204" pitchFamily="34" charset="0"/>
                        </a:rPr>
                        <a:t>214</a:t>
                      </a: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tr-TR" sz="1100" dirty="0">
                          <a:effectLst/>
                          <a:latin typeface="Calibri" panose="020F0502020204030204" pitchFamily="34" charset="0"/>
                          <a:ea typeface="Times New Roman" panose="02020603050405020304" pitchFamily="18" charset="0"/>
                          <a:cs typeface="Arial" panose="020B0604020202020204" pitchFamily="34" charset="0"/>
                        </a:rPr>
                        <a:t>227</a:t>
                      </a: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tr-TR" sz="1100" dirty="0">
                          <a:effectLst/>
                          <a:latin typeface="Calibri" panose="020F0502020204030204" pitchFamily="34" charset="0"/>
                          <a:ea typeface="Times New Roman" panose="02020603050405020304" pitchFamily="18" charset="0"/>
                          <a:cs typeface="Arial" panose="020B0604020202020204" pitchFamily="34" charset="0"/>
                        </a:rPr>
                        <a:t>385</a:t>
                      </a: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5041315"/>
                  </a:ext>
                </a:extLst>
              </a:tr>
              <a:tr h="254000">
                <a:tc>
                  <a:txBody>
                    <a:bodyPr/>
                    <a:lstStyle/>
                    <a:p>
                      <a:pPr indent="127000">
                        <a:lnSpc>
                          <a:spcPct val="107000"/>
                        </a:lnSpc>
                        <a:spcAft>
                          <a:spcPts val="800"/>
                        </a:spcAft>
                      </a:pPr>
                      <a:r>
                        <a:rPr lang="tr-TR" sz="1000" b="1">
                          <a:effectLst/>
                          <a:latin typeface="Times New Roman" panose="02020603050405020304" pitchFamily="18" charset="0"/>
                          <a:ea typeface="Times New Roman" panose="02020603050405020304" pitchFamily="18" charset="0"/>
                          <a:cs typeface="Arial" panose="020B0604020202020204" pitchFamily="34" charset="0"/>
                        </a:rPr>
                        <a:t>Doktora Mezun Sayısı</a:t>
                      </a:r>
                      <a:endParaRPr lang="tr-TR" sz="11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tr-TR" sz="1000" b="1">
                          <a:effectLst/>
                          <a:latin typeface="Times New Roman" panose="02020603050405020304" pitchFamily="18" charset="0"/>
                          <a:ea typeface="Times New Roman" panose="02020603050405020304" pitchFamily="18" charset="0"/>
                          <a:cs typeface="Arial" panose="020B0604020202020204" pitchFamily="34" charset="0"/>
                        </a:rPr>
                        <a:t>0</a:t>
                      </a:r>
                      <a:endParaRPr lang="tr-TR" sz="11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tr-TR" sz="1000" b="1">
                          <a:effectLst/>
                          <a:latin typeface="Times New Roman" panose="02020603050405020304" pitchFamily="18" charset="0"/>
                          <a:ea typeface="Times New Roman" panose="02020603050405020304" pitchFamily="18" charset="0"/>
                          <a:cs typeface="Arial" panose="020B0604020202020204" pitchFamily="34" charset="0"/>
                        </a:rPr>
                        <a:t>0</a:t>
                      </a:r>
                      <a:endParaRPr lang="tr-TR" sz="11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tr-TR" sz="1000" b="1">
                          <a:effectLst/>
                          <a:latin typeface="Times New Roman" panose="02020603050405020304" pitchFamily="18" charset="0"/>
                          <a:ea typeface="Times New Roman" panose="02020603050405020304" pitchFamily="18" charset="0"/>
                          <a:cs typeface="Arial" panose="020B0604020202020204" pitchFamily="34" charset="0"/>
                        </a:rPr>
                        <a:t>0</a:t>
                      </a:r>
                      <a:endParaRPr lang="tr-TR" sz="11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tr-TR" sz="10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a:t>
                      </a:r>
                      <a:endParaRPr lang="tr-TR" sz="1100" dirty="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tr-TR" sz="1100" dirty="0">
                          <a:effectLst/>
                          <a:latin typeface="Calibri" panose="020F0502020204030204" pitchFamily="34" charset="0"/>
                          <a:ea typeface="Times New Roman" panose="02020603050405020304" pitchFamily="18" charset="0"/>
                          <a:cs typeface="Arial" panose="020B0604020202020204" pitchFamily="34" charset="0"/>
                        </a:rPr>
                        <a:t>0</a:t>
                      </a: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tr-TR" sz="1100" dirty="0">
                          <a:effectLst/>
                          <a:latin typeface="Calibri" panose="020F0502020204030204" pitchFamily="34" charset="0"/>
                          <a:ea typeface="Times New Roman" panose="02020603050405020304" pitchFamily="18" charset="0"/>
                          <a:cs typeface="Arial" panose="020B0604020202020204" pitchFamily="34" charset="0"/>
                        </a:rPr>
                        <a:t>2</a:t>
                      </a: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tr-TR" sz="1100" dirty="0">
                          <a:effectLst/>
                          <a:latin typeface="Calibri" panose="020F0502020204030204" pitchFamily="34" charset="0"/>
                          <a:ea typeface="Times New Roman" panose="02020603050405020304" pitchFamily="18" charset="0"/>
                          <a:cs typeface="Arial" panose="020B0604020202020204" pitchFamily="34" charset="0"/>
                        </a:rPr>
                        <a:t>2</a:t>
                      </a: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tr-TR" sz="1100" dirty="0">
                          <a:effectLst/>
                          <a:latin typeface="Calibri" panose="020F0502020204030204" pitchFamily="34" charset="0"/>
                          <a:ea typeface="Times New Roman" panose="02020603050405020304" pitchFamily="18" charset="0"/>
                          <a:cs typeface="Arial" panose="020B0604020202020204" pitchFamily="34" charset="0"/>
                        </a:rPr>
                        <a:t>5</a:t>
                      </a: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tr-TR" sz="1100" dirty="0">
                          <a:effectLst/>
                          <a:latin typeface="Calibri" panose="020F0502020204030204" pitchFamily="34" charset="0"/>
                          <a:ea typeface="Times New Roman" panose="02020603050405020304" pitchFamily="18" charset="0"/>
                          <a:cs typeface="Arial" panose="020B0604020202020204" pitchFamily="34" charset="0"/>
                        </a:rPr>
                        <a:t>19</a:t>
                      </a: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4613375"/>
                  </a:ext>
                </a:extLst>
              </a:tr>
              <a:tr h="254000">
                <a:tc>
                  <a:txBody>
                    <a:bodyPr/>
                    <a:lstStyle/>
                    <a:p>
                      <a:pPr indent="127000">
                        <a:lnSpc>
                          <a:spcPct val="107000"/>
                        </a:lnSpc>
                        <a:spcAft>
                          <a:spcPts val="800"/>
                        </a:spcAft>
                      </a:pPr>
                      <a:r>
                        <a:rPr lang="tr-TR" sz="1000" b="1">
                          <a:effectLst/>
                          <a:latin typeface="Times New Roman" panose="02020603050405020304" pitchFamily="18" charset="0"/>
                          <a:ea typeface="Times New Roman" panose="02020603050405020304" pitchFamily="18" charset="0"/>
                          <a:cs typeface="Arial" panose="020B0604020202020204" pitchFamily="34" charset="0"/>
                        </a:rPr>
                        <a:t>TOPLAM</a:t>
                      </a:r>
                      <a:endParaRPr lang="tr-TR" sz="11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9D1A9"/>
                    </a:solidFill>
                  </a:tcPr>
                </a:tc>
                <a:tc>
                  <a:txBody>
                    <a:bodyPr/>
                    <a:lstStyle/>
                    <a:p>
                      <a:pPr algn="ctr">
                        <a:lnSpc>
                          <a:spcPct val="107000"/>
                        </a:lnSpc>
                        <a:spcAft>
                          <a:spcPts val="800"/>
                        </a:spcAft>
                      </a:pPr>
                      <a:r>
                        <a:rPr lang="tr-TR" sz="1000" b="1">
                          <a:effectLst/>
                          <a:latin typeface="Times New Roman" panose="02020603050405020304" pitchFamily="18" charset="0"/>
                          <a:ea typeface="Times New Roman" panose="02020603050405020304" pitchFamily="18" charset="0"/>
                          <a:cs typeface="Arial" panose="020B0604020202020204" pitchFamily="34" charset="0"/>
                        </a:rPr>
                        <a:t>0</a:t>
                      </a:r>
                      <a:endParaRPr lang="tr-TR" sz="11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9D1A9"/>
                    </a:solidFill>
                  </a:tcPr>
                </a:tc>
                <a:tc>
                  <a:txBody>
                    <a:bodyPr/>
                    <a:lstStyle/>
                    <a:p>
                      <a:pPr algn="ctr">
                        <a:lnSpc>
                          <a:spcPct val="107000"/>
                        </a:lnSpc>
                        <a:spcAft>
                          <a:spcPts val="800"/>
                        </a:spcAft>
                      </a:pPr>
                      <a:r>
                        <a:rPr lang="tr-TR" sz="1000" b="1">
                          <a:effectLst/>
                          <a:latin typeface="Times New Roman" panose="02020603050405020304" pitchFamily="18" charset="0"/>
                          <a:ea typeface="Times New Roman" panose="02020603050405020304" pitchFamily="18" charset="0"/>
                          <a:cs typeface="Arial" panose="020B0604020202020204" pitchFamily="34" charset="0"/>
                        </a:rPr>
                        <a:t>3</a:t>
                      </a:r>
                      <a:endParaRPr lang="tr-TR" sz="11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9D1A9"/>
                    </a:solidFill>
                  </a:tcPr>
                </a:tc>
                <a:tc>
                  <a:txBody>
                    <a:bodyPr/>
                    <a:lstStyle/>
                    <a:p>
                      <a:pPr algn="ctr">
                        <a:lnSpc>
                          <a:spcPct val="107000"/>
                        </a:lnSpc>
                        <a:spcAft>
                          <a:spcPts val="800"/>
                        </a:spcAft>
                      </a:pPr>
                      <a:r>
                        <a:rPr lang="tr-TR" sz="1000" b="1">
                          <a:effectLst/>
                          <a:latin typeface="Times New Roman" panose="02020603050405020304" pitchFamily="18" charset="0"/>
                          <a:ea typeface="Times New Roman" panose="02020603050405020304" pitchFamily="18" charset="0"/>
                          <a:cs typeface="Arial" panose="020B0604020202020204" pitchFamily="34" charset="0"/>
                        </a:rPr>
                        <a:t>24</a:t>
                      </a:r>
                      <a:endParaRPr lang="tr-TR" sz="11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9D1A9"/>
                    </a:solidFill>
                  </a:tcPr>
                </a:tc>
                <a:tc>
                  <a:txBody>
                    <a:bodyPr/>
                    <a:lstStyle/>
                    <a:p>
                      <a:pPr algn="ctr">
                        <a:lnSpc>
                          <a:spcPct val="107000"/>
                        </a:lnSpc>
                        <a:spcAft>
                          <a:spcPts val="800"/>
                        </a:spcAft>
                      </a:pPr>
                      <a:r>
                        <a:rPr lang="tr-TR" sz="10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60</a:t>
                      </a:r>
                      <a:endParaRPr lang="tr-TR" sz="1100" dirty="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9D1A9"/>
                    </a:solidFill>
                  </a:tcPr>
                </a:tc>
                <a:tc>
                  <a:txBody>
                    <a:bodyPr/>
                    <a:lstStyle/>
                    <a:p>
                      <a:pPr algn="ctr">
                        <a:lnSpc>
                          <a:spcPct val="107000"/>
                        </a:lnSpc>
                        <a:spcAft>
                          <a:spcPts val="800"/>
                        </a:spcAft>
                      </a:pPr>
                      <a:r>
                        <a:rPr lang="tr-TR" sz="1100" dirty="0">
                          <a:effectLst/>
                          <a:latin typeface="Calibri" panose="020F0502020204030204" pitchFamily="34" charset="0"/>
                          <a:ea typeface="Times New Roman" panose="02020603050405020304" pitchFamily="18" charset="0"/>
                          <a:cs typeface="Arial" panose="020B0604020202020204" pitchFamily="34" charset="0"/>
                        </a:rPr>
                        <a:t>85</a:t>
                      </a: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9D1A9"/>
                    </a:solidFill>
                  </a:tcPr>
                </a:tc>
                <a:tc>
                  <a:txBody>
                    <a:bodyPr/>
                    <a:lstStyle/>
                    <a:p>
                      <a:pPr algn="ctr">
                        <a:lnSpc>
                          <a:spcPct val="107000"/>
                        </a:lnSpc>
                        <a:spcAft>
                          <a:spcPts val="800"/>
                        </a:spcAft>
                      </a:pPr>
                      <a:r>
                        <a:rPr lang="tr-TR" sz="1100" dirty="0">
                          <a:effectLst/>
                          <a:latin typeface="Calibri" panose="020F0502020204030204" pitchFamily="34" charset="0"/>
                          <a:ea typeface="Times New Roman" panose="02020603050405020304" pitchFamily="18" charset="0"/>
                          <a:cs typeface="Arial" panose="020B0604020202020204" pitchFamily="34" charset="0"/>
                        </a:rPr>
                        <a:t>144</a:t>
                      </a: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9D1A9"/>
                    </a:solidFill>
                  </a:tcPr>
                </a:tc>
                <a:tc>
                  <a:txBody>
                    <a:bodyPr/>
                    <a:lstStyle/>
                    <a:p>
                      <a:pPr algn="ctr">
                        <a:lnSpc>
                          <a:spcPct val="107000"/>
                        </a:lnSpc>
                        <a:spcAft>
                          <a:spcPts val="800"/>
                        </a:spcAft>
                      </a:pPr>
                      <a:r>
                        <a:rPr lang="tr-TR" sz="1100" dirty="0">
                          <a:effectLst/>
                          <a:latin typeface="Calibri" panose="020F0502020204030204" pitchFamily="34" charset="0"/>
                          <a:ea typeface="Times New Roman" panose="02020603050405020304" pitchFamily="18" charset="0"/>
                          <a:cs typeface="Arial" panose="020B0604020202020204" pitchFamily="34" charset="0"/>
                        </a:rPr>
                        <a:t>216</a:t>
                      </a: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9D1A9"/>
                    </a:solidFill>
                  </a:tcPr>
                </a:tc>
                <a:tc>
                  <a:txBody>
                    <a:bodyPr/>
                    <a:lstStyle/>
                    <a:p>
                      <a:pPr algn="ctr">
                        <a:lnSpc>
                          <a:spcPct val="107000"/>
                        </a:lnSpc>
                        <a:spcAft>
                          <a:spcPts val="800"/>
                        </a:spcAft>
                      </a:pPr>
                      <a:r>
                        <a:rPr lang="tr-TR" sz="1100" dirty="0">
                          <a:effectLst/>
                          <a:latin typeface="Calibri" panose="020F0502020204030204" pitchFamily="34" charset="0"/>
                          <a:ea typeface="Times New Roman" panose="02020603050405020304" pitchFamily="18" charset="0"/>
                          <a:cs typeface="Arial" panose="020B0604020202020204" pitchFamily="34" charset="0"/>
                        </a:rPr>
                        <a:t>232</a:t>
                      </a: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9D1A9"/>
                    </a:solidFill>
                  </a:tcPr>
                </a:tc>
                <a:tc>
                  <a:txBody>
                    <a:bodyPr/>
                    <a:lstStyle/>
                    <a:p>
                      <a:pPr algn="ctr">
                        <a:lnSpc>
                          <a:spcPct val="107000"/>
                        </a:lnSpc>
                        <a:spcAft>
                          <a:spcPts val="800"/>
                        </a:spcAft>
                      </a:pPr>
                      <a:r>
                        <a:rPr lang="tr-TR" sz="1100" dirty="0">
                          <a:effectLst/>
                          <a:latin typeface="Calibri" panose="020F0502020204030204" pitchFamily="34" charset="0"/>
                          <a:ea typeface="Times New Roman" panose="02020603050405020304" pitchFamily="18" charset="0"/>
                          <a:cs typeface="Arial" panose="020B0604020202020204" pitchFamily="34" charset="0"/>
                        </a:rPr>
                        <a:t>404</a:t>
                      </a: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9D1A9"/>
                    </a:solidFill>
                  </a:tcPr>
                </a:tc>
                <a:extLst>
                  <a:ext uri="{0D108BD9-81ED-4DB2-BD59-A6C34878D82A}">
                    <a16:rowId xmlns:a16="http://schemas.microsoft.com/office/drawing/2014/main" val="2012165268"/>
                  </a:ext>
                </a:extLst>
              </a:tr>
            </a:tbl>
          </a:graphicData>
        </a:graphic>
      </p:graphicFrame>
      <p:graphicFrame>
        <p:nvGraphicFramePr>
          <p:cNvPr id="7" name="Tablo 6"/>
          <p:cNvGraphicFramePr>
            <a:graphicFrameLocks noGrp="1"/>
          </p:cNvGraphicFramePr>
          <p:nvPr>
            <p:extLst>
              <p:ext uri="{D42A27DB-BD31-4B8C-83A1-F6EECF244321}">
                <p14:modId xmlns:p14="http://schemas.microsoft.com/office/powerpoint/2010/main" val="932523395"/>
              </p:ext>
            </p:extLst>
          </p:nvPr>
        </p:nvGraphicFramePr>
        <p:xfrm>
          <a:off x="457200" y="3284984"/>
          <a:ext cx="8507285" cy="1362953"/>
        </p:xfrm>
        <a:graphic>
          <a:graphicData uri="http://schemas.openxmlformats.org/drawingml/2006/table">
            <a:tbl>
              <a:tblPr firstRow="1" firstCol="1" bandRow="1"/>
              <a:tblGrid>
                <a:gridCol w="4376682">
                  <a:extLst>
                    <a:ext uri="{9D8B030D-6E8A-4147-A177-3AD203B41FA5}">
                      <a16:colId xmlns:a16="http://schemas.microsoft.com/office/drawing/2014/main" val="3254025685"/>
                    </a:ext>
                  </a:extLst>
                </a:gridCol>
                <a:gridCol w="369113">
                  <a:extLst>
                    <a:ext uri="{9D8B030D-6E8A-4147-A177-3AD203B41FA5}">
                      <a16:colId xmlns:a16="http://schemas.microsoft.com/office/drawing/2014/main" val="4050901438"/>
                    </a:ext>
                  </a:extLst>
                </a:gridCol>
                <a:gridCol w="369113">
                  <a:extLst>
                    <a:ext uri="{9D8B030D-6E8A-4147-A177-3AD203B41FA5}">
                      <a16:colId xmlns:a16="http://schemas.microsoft.com/office/drawing/2014/main" val="227177370"/>
                    </a:ext>
                  </a:extLst>
                </a:gridCol>
                <a:gridCol w="430633">
                  <a:extLst>
                    <a:ext uri="{9D8B030D-6E8A-4147-A177-3AD203B41FA5}">
                      <a16:colId xmlns:a16="http://schemas.microsoft.com/office/drawing/2014/main" val="3970963226"/>
                    </a:ext>
                  </a:extLst>
                </a:gridCol>
                <a:gridCol w="369113">
                  <a:extLst>
                    <a:ext uri="{9D8B030D-6E8A-4147-A177-3AD203B41FA5}">
                      <a16:colId xmlns:a16="http://schemas.microsoft.com/office/drawing/2014/main" val="20004"/>
                    </a:ext>
                  </a:extLst>
                </a:gridCol>
                <a:gridCol w="369113">
                  <a:extLst>
                    <a:ext uri="{9D8B030D-6E8A-4147-A177-3AD203B41FA5}">
                      <a16:colId xmlns:a16="http://schemas.microsoft.com/office/drawing/2014/main" val="750769197"/>
                    </a:ext>
                  </a:extLst>
                </a:gridCol>
                <a:gridCol w="369113">
                  <a:extLst>
                    <a:ext uri="{9D8B030D-6E8A-4147-A177-3AD203B41FA5}">
                      <a16:colId xmlns:a16="http://schemas.microsoft.com/office/drawing/2014/main" val="686734764"/>
                    </a:ext>
                  </a:extLst>
                </a:gridCol>
                <a:gridCol w="369113">
                  <a:extLst>
                    <a:ext uri="{9D8B030D-6E8A-4147-A177-3AD203B41FA5}">
                      <a16:colId xmlns:a16="http://schemas.microsoft.com/office/drawing/2014/main" val="3724732524"/>
                    </a:ext>
                  </a:extLst>
                </a:gridCol>
                <a:gridCol w="369113">
                  <a:extLst>
                    <a:ext uri="{9D8B030D-6E8A-4147-A177-3AD203B41FA5}">
                      <a16:colId xmlns:a16="http://schemas.microsoft.com/office/drawing/2014/main" val="2628228324"/>
                    </a:ext>
                  </a:extLst>
                </a:gridCol>
                <a:gridCol w="1116179">
                  <a:extLst>
                    <a:ext uri="{9D8B030D-6E8A-4147-A177-3AD203B41FA5}">
                      <a16:colId xmlns:a16="http://schemas.microsoft.com/office/drawing/2014/main" val="3116937306"/>
                    </a:ext>
                  </a:extLst>
                </a:gridCol>
              </a:tblGrid>
              <a:tr h="254000">
                <a:tc>
                  <a:txBody>
                    <a:bodyPr/>
                    <a:lstStyle/>
                    <a:p>
                      <a:pPr indent="127000" algn="ctr">
                        <a:lnSpc>
                          <a:spcPct val="107000"/>
                        </a:lnSpc>
                        <a:spcAft>
                          <a:spcPts val="800"/>
                        </a:spcAft>
                      </a:pPr>
                      <a:r>
                        <a:rPr lang="tr-T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ÖĞRENCİ İŞLERİ DAİRESİ BAŞKANLIĞININ İŞ SÜREÇLERİYLE İLGİLİ ÖLÇÜTLERİ</a:t>
                      </a:r>
                      <a:endParaRPr lang="tr-TR" sz="1100" dirty="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781E46"/>
                    </a:solidFill>
                  </a:tcPr>
                </a:tc>
                <a:tc>
                  <a:txBody>
                    <a:bodyPr/>
                    <a:lstStyle/>
                    <a:p>
                      <a:pPr algn="ctr">
                        <a:lnSpc>
                          <a:spcPct val="107000"/>
                        </a:lnSpc>
                        <a:spcAft>
                          <a:spcPts val="800"/>
                        </a:spcAft>
                      </a:pPr>
                      <a:r>
                        <a:rPr lang="tr-T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2016</a:t>
                      </a:r>
                      <a:endParaRPr lang="tr-TR" sz="1100" dirty="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781E46"/>
                    </a:solidFill>
                  </a:tcPr>
                </a:tc>
                <a:tc>
                  <a:txBody>
                    <a:bodyPr/>
                    <a:lstStyle/>
                    <a:p>
                      <a:pPr algn="ctr">
                        <a:lnSpc>
                          <a:spcPct val="107000"/>
                        </a:lnSpc>
                        <a:spcAft>
                          <a:spcPts val="800"/>
                        </a:spcAft>
                      </a:pPr>
                      <a:r>
                        <a:rPr lang="tr-T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2017</a:t>
                      </a:r>
                      <a:endParaRPr lang="tr-TR" sz="1100" dirty="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781E46"/>
                    </a:solidFill>
                  </a:tcPr>
                </a:tc>
                <a:tc>
                  <a:txBody>
                    <a:bodyPr/>
                    <a:lstStyle/>
                    <a:p>
                      <a:pPr algn="ctr">
                        <a:lnSpc>
                          <a:spcPct val="107000"/>
                        </a:lnSpc>
                        <a:spcAft>
                          <a:spcPts val="800"/>
                        </a:spcAft>
                      </a:pPr>
                      <a:r>
                        <a:rPr lang="tr-T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2018</a:t>
                      </a:r>
                      <a:endParaRPr lang="tr-TR" sz="1100" dirty="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781E46"/>
                    </a:solidFill>
                  </a:tcPr>
                </a:tc>
                <a:tc>
                  <a:txBody>
                    <a:bodyPr/>
                    <a:lstStyle/>
                    <a:p>
                      <a:pPr algn="ctr">
                        <a:lnSpc>
                          <a:spcPct val="107000"/>
                        </a:lnSpc>
                        <a:spcAft>
                          <a:spcPts val="800"/>
                        </a:spcAft>
                      </a:pPr>
                      <a:r>
                        <a:rPr lang="tr-TR" sz="1000" b="1" dirty="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rPr>
                        <a:t>2019</a:t>
                      </a:r>
                      <a:r>
                        <a:rPr lang="tr-TR" sz="10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tr-TR" sz="1100" dirty="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781E46"/>
                    </a:solidFill>
                  </a:tcPr>
                </a:tc>
                <a:tc>
                  <a:txBody>
                    <a:bodyPr/>
                    <a:lstStyle/>
                    <a:p>
                      <a:pPr algn="ctr">
                        <a:lnSpc>
                          <a:spcPct val="107000"/>
                        </a:lnSpc>
                        <a:spcAft>
                          <a:spcPts val="800"/>
                        </a:spcAft>
                      </a:pPr>
                      <a:r>
                        <a:rPr lang="tr-TR" sz="1100" b="1" dirty="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rPr>
                        <a:t>2020</a:t>
                      </a:r>
                      <a:endParaRPr lang="tr-TR" sz="1100" dirty="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781E46"/>
                    </a:solidFill>
                  </a:tcPr>
                </a:tc>
                <a:tc>
                  <a:txBody>
                    <a:bodyPr/>
                    <a:lstStyle/>
                    <a:p>
                      <a:pPr algn="ctr">
                        <a:lnSpc>
                          <a:spcPct val="107000"/>
                        </a:lnSpc>
                        <a:spcAft>
                          <a:spcPts val="800"/>
                        </a:spcAft>
                      </a:pPr>
                      <a:r>
                        <a:rPr lang="tr-TR" sz="1100" b="1" dirty="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rPr>
                        <a:t>2021</a:t>
                      </a:r>
                      <a:endParaRPr lang="tr-TR" sz="1100" dirty="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781E46"/>
                    </a:solidFill>
                  </a:tcPr>
                </a:tc>
                <a:tc>
                  <a:txBody>
                    <a:bodyPr/>
                    <a:lstStyle/>
                    <a:p>
                      <a:pPr algn="ctr">
                        <a:lnSpc>
                          <a:spcPct val="107000"/>
                        </a:lnSpc>
                        <a:spcAft>
                          <a:spcPts val="800"/>
                        </a:spcAft>
                      </a:pPr>
                      <a:r>
                        <a:rPr lang="tr-TR" sz="1100" b="1" dirty="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rPr>
                        <a:t>2022</a:t>
                      </a:r>
                      <a:endParaRPr lang="tr-TR" sz="1100" dirty="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781E46"/>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tr-TR" sz="1100" b="1" dirty="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rPr>
                        <a:t>2023</a:t>
                      </a:r>
                      <a:endParaRPr lang="tr-TR" sz="1100" dirty="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781E46"/>
                    </a:solidFill>
                  </a:tcPr>
                </a:tc>
                <a:tc>
                  <a:txBody>
                    <a:bodyPr/>
                    <a:lstStyle/>
                    <a:p>
                      <a:pPr algn="ctr">
                        <a:lnSpc>
                          <a:spcPct val="107000"/>
                        </a:lnSpc>
                        <a:spcAft>
                          <a:spcPts val="800"/>
                        </a:spcAft>
                      </a:pPr>
                      <a:r>
                        <a:rPr lang="tr-TR" sz="1100" dirty="0">
                          <a:effectLst/>
                          <a:latin typeface="Calibri" panose="020F0502020204030204" pitchFamily="34" charset="0"/>
                          <a:ea typeface="Times New Roman" panose="02020603050405020304" pitchFamily="18" charset="0"/>
                          <a:cs typeface="Arial" panose="020B0604020202020204" pitchFamily="34" charset="0"/>
                        </a:rPr>
                        <a:t>2024</a:t>
                      </a: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2718909746"/>
                  </a:ext>
                </a:extLst>
              </a:tr>
              <a:tr h="254000">
                <a:tc>
                  <a:txBody>
                    <a:bodyPr/>
                    <a:lstStyle/>
                    <a:p>
                      <a:pPr indent="127000">
                        <a:lnSpc>
                          <a:spcPct val="107000"/>
                        </a:lnSpc>
                        <a:spcAft>
                          <a:spcPts val="800"/>
                        </a:spcAft>
                      </a:pPr>
                      <a:r>
                        <a:rPr lang="tr-TR" sz="1000" b="1" dirty="0">
                          <a:effectLst/>
                          <a:latin typeface="Times New Roman" panose="02020603050405020304" pitchFamily="18" charset="0"/>
                          <a:ea typeface="Times New Roman" panose="02020603050405020304" pitchFamily="18" charset="0"/>
                          <a:cs typeface="Arial" panose="020B0604020202020204" pitchFamily="34" charset="0"/>
                        </a:rPr>
                        <a:t>Disiplinlerarası Tezli Yüksek Lisans Program Sayısı</a:t>
                      </a:r>
                      <a:endParaRPr lang="tr-TR" sz="1100" dirty="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tr-TR" sz="1000" b="1">
                          <a:effectLst/>
                          <a:latin typeface="Times New Roman" panose="02020603050405020304" pitchFamily="18" charset="0"/>
                          <a:ea typeface="Times New Roman" panose="02020603050405020304" pitchFamily="18" charset="0"/>
                          <a:cs typeface="Arial" panose="020B0604020202020204" pitchFamily="34" charset="0"/>
                        </a:rPr>
                        <a:t>0</a:t>
                      </a:r>
                      <a:endParaRPr lang="tr-TR" sz="11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tr-TR" sz="1000" b="1">
                          <a:effectLst/>
                          <a:latin typeface="Times New Roman" panose="02020603050405020304" pitchFamily="18" charset="0"/>
                          <a:ea typeface="Times New Roman" panose="02020603050405020304" pitchFamily="18" charset="0"/>
                          <a:cs typeface="Arial" panose="020B0604020202020204" pitchFamily="34" charset="0"/>
                        </a:rPr>
                        <a:t>0</a:t>
                      </a:r>
                      <a:endParaRPr lang="tr-TR" sz="11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tr-TR" sz="1000" b="1">
                          <a:effectLst/>
                          <a:latin typeface="Times New Roman" panose="02020603050405020304" pitchFamily="18" charset="0"/>
                          <a:ea typeface="Times New Roman" panose="02020603050405020304" pitchFamily="18" charset="0"/>
                          <a:cs typeface="Arial" panose="020B0604020202020204" pitchFamily="34" charset="0"/>
                        </a:rPr>
                        <a:t>7</a:t>
                      </a:r>
                      <a:endParaRPr lang="tr-TR" sz="11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tr-TR" sz="10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6</a:t>
                      </a:r>
                      <a:endParaRPr lang="tr-TR" sz="1100" dirty="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tr-TR" sz="1100" dirty="0">
                          <a:effectLst/>
                          <a:latin typeface="Calibri" panose="020F0502020204030204" pitchFamily="34" charset="0"/>
                          <a:ea typeface="Times New Roman" panose="02020603050405020304" pitchFamily="18" charset="0"/>
                          <a:cs typeface="Arial" panose="020B0604020202020204" pitchFamily="34" charset="0"/>
                        </a:rPr>
                        <a:t>14</a:t>
                      </a: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tr-TR" sz="1100" dirty="0">
                          <a:effectLst/>
                          <a:latin typeface="Calibri" panose="020F0502020204030204" pitchFamily="34" charset="0"/>
                          <a:ea typeface="Times New Roman" panose="02020603050405020304" pitchFamily="18" charset="0"/>
                          <a:cs typeface="Arial" panose="020B0604020202020204" pitchFamily="34" charset="0"/>
                        </a:rPr>
                        <a:t>17</a:t>
                      </a: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tr-TR" sz="1100" dirty="0">
                          <a:effectLst/>
                          <a:latin typeface="Calibri" panose="020F0502020204030204" pitchFamily="34" charset="0"/>
                          <a:ea typeface="Times New Roman" panose="02020603050405020304" pitchFamily="18" charset="0"/>
                          <a:cs typeface="Arial" panose="020B0604020202020204" pitchFamily="34" charset="0"/>
                        </a:rPr>
                        <a:t>17</a:t>
                      </a: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tr-TR" sz="1100" dirty="0">
                          <a:effectLst/>
                          <a:latin typeface="Calibri" panose="020F0502020204030204" pitchFamily="34" charset="0"/>
                          <a:ea typeface="Times New Roman" panose="02020603050405020304" pitchFamily="18" charset="0"/>
                          <a:cs typeface="Arial" panose="020B0604020202020204" pitchFamily="34" charset="0"/>
                        </a:rPr>
                        <a:t>18</a:t>
                      </a: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tr-TR" sz="1100" dirty="0">
                          <a:effectLst/>
                          <a:latin typeface="Calibri" panose="020F0502020204030204" pitchFamily="34" charset="0"/>
                          <a:ea typeface="Times New Roman" panose="02020603050405020304" pitchFamily="18" charset="0"/>
                          <a:cs typeface="Arial" panose="020B0604020202020204" pitchFamily="34" charset="0"/>
                        </a:rPr>
                        <a:t>19</a:t>
                      </a: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9463814"/>
                  </a:ext>
                </a:extLst>
              </a:tr>
              <a:tr h="254000">
                <a:tc>
                  <a:txBody>
                    <a:bodyPr/>
                    <a:lstStyle/>
                    <a:p>
                      <a:pPr indent="127000">
                        <a:lnSpc>
                          <a:spcPct val="107000"/>
                        </a:lnSpc>
                        <a:spcAft>
                          <a:spcPts val="800"/>
                        </a:spcAft>
                      </a:pPr>
                      <a:r>
                        <a:rPr lang="tr-TR" sz="1000" b="1" dirty="0">
                          <a:effectLst/>
                          <a:latin typeface="Times New Roman" panose="02020603050405020304" pitchFamily="18" charset="0"/>
                          <a:ea typeface="Times New Roman" panose="02020603050405020304" pitchFamily="18" charset="0"/>
                          <a:cs typeface="Arial" panose="020B0604020202020204" pitchFamily="34" charset="0"/>
                        </a:rPr>
                        <a:t>Disiplinlerarası Tezsiz Yüksek Lisans Program Sayısı</a:t>
                      </a:r>
                      <a:endParaRPr lang="tr-TR" sz="1100" dirty="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tr-TR" sz="1000" b="1">
                          <a:effectLst/>
                          <a:latin typeface="Times New Roman" panose="02020603050405020304" pitchFamily="18" charset="0"/>
                          <a:ea typeface="Times New Roman" panose="02020603050405020304" pitchFamily="18" charset="0"/>
                          <a:cs typeface="Arial" panose="020B0604020202020204" pitchFamily="34" charset="0"/>
                        </a:rPr>
                        <a:t>2</a:t>
                      </a:r>
                      <a:endParaRPr lang="tr-TR" sz="11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tr-TR" sz="1000" b="1">
                          <a:effectLst/>
                          <a:latin typeface="Times New Roman" panose="02020603050405020304" pitchFamily="18" charset="0"/>
                          <a:ea typeface="Times New Roman" panose="02020603050405020304" pitchFamily="18" charset="0"/>
                          <a:cs typeface="Arial" panose="020B0604020202020204" pitchFamily="34" charset="0"/>
                        </a:rPr>
                        <a:t>0</a:t>
                      </a:r>
                      <a:endParaRPr lang="tr-TR" sz="11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tr-TR" sz="1000" b="1">
                          <a:effectLst/>
                          <a:latin typeface="Times New Roman" panose="02020603050405020304" pitchFamily="18" charset="0"/>
                          <a:ea typeface="Times New Roman" panose="02020603050405020304" pitchFamily="18" charset="0"/>
                          <a:cs typeface="Arial" panose="020B0604020202020204" pitchFamily="34" charset="0"/>
                        </a:rPr>
                        <a:t>1</a:t>
                      </a:r>
                      <a:endParaRPr lang="tr-TR" sz="11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tr-TR" sz="10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7</a:t>
                      </a:r>
                      <a:endParaRPr lang="tr-TR" sz="1100" dirty="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tr-TR" sz="1100" dirty="0">
                          <a:effectLst/>
                          <a:latin typeface="Calibri" panose="020F0502020204030204" pitchFamily="34" charset="0"/>
                          <a:ea typeface="Times New Roman" panose="02020603050405020304" pitchFamily="18" charset="0"/>
                          <a:cs typeface="Arial" panose="020B0604020202020204" pitchFamily="34" charset="0"/>
                        </a:rPr>
                        <a:t>8</a:t>
                      </a: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tr-TR" sz="1100" dirty="0">
                          <a:effectLst/>
                          <a:latin typeface="Calibri" panose="020F0502020204030204" pitchFamily="34" charset="0"/>
                          <a:ea typeface="Times New Roman" panose="02020603050405020304" pitchFamily="18" charset="0"/>
                          <a:cs typeface="Arial" panose="020B0604020202020204" pitchFamily="34" charset="0"/>
                        </a:rPr>
                        <a:t>10</a:t>
                      </a: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tr-TR" sz="1100" dirty="0">
                          <a:effectLst/>
                          <a:latin typeface="Calibri" panose="020F0502020204030204" pitchFamily="34" charset="0"/>
                          <a:ea typeface="Times New Roman" panose="02020603050405020304" pitchFamily="18" charset="0"/>
                          <a:cs typeface="Arial" panose="020B0604020202020204" pitchFamily="34" charset="0"/>
                        </a:rPr>
                        <a:t>11</a:t>
                      </a: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tr-TR" sz="1100" dirty="0">
                          <a:effectLst/>
                          <a:latin typeface="Calibri" panose="020F0502020204030204" pitchFamily="34" charset="0"/>
                          <a:ea typeface="Times New Roman" panose="02020603050405020304" pitchFamily="18" charset="0"/>
                          <a:cs typeface="Arial" panose="020B0604020202020204" pitchFamily="34" charset="0"/>
                        </a:rPr>
                        <a:t>12</a:t>
                      </a: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tr-TR" sz="1100" dirty="0">
                          <a:effectLst/>
                          <a:latin typeface="Calibri" panose="020F0502020204030204" pitchFamily="34" charset="0"/>
                          <a:ea typeface="Times New Roman" panose="02020603050405020304" pitchFamily="18" charset="0"/>
                          <a:cs typeface="Arial" panose="020B0604020202020204" pitchFamily="34" charset="0"/>
                        </a:rPr>
                        <a:t>12</a:t>
                      </a: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7900647"/>
                  </a:ext>
                </a:extLst>
              </a:tr>
              <a:tr h="282881">
                <a:tc>
                  <a:txBody>
                    <a:bodyPr/>
                    <a:lstStyle/>
                    <a:p>
                      <a:pPr indent="127000">
                        <a:lnSpc>
                          <a:spcPct val="107000"/>
                        </a:lnSpc>
                        <a:spcAft>
                          <a:spcPts val="800"/>
                        </a:spcAft>
                      </a:pPr>
                      <a:r>
                        <a:rPr lang="tr-TR" sz="1000" b="1" dirty="0">
                          <a:effectLst/>
                          <a:latin typeface="Times New Roman" panose="02020603050405020304" pitchFamily="18" charset="0"/>
                          <a:ea typeface="Times New Roman" panose="02020603050405020304" pitchFamily="18" charset="0"/>
                          <a:cs typeface="Arial" panose="020B0604020202020204" pitchFamily="34" charset="0"/>
                        </a:rPr>
                        <a:t>Disiplinlerarası Toplam Doktora Program Sayısı</a:t>
                      </a:r>
                      <a:endParaRPr lang="tr-TR" sz="1100" dirty="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tr-TR" sz="1000" b="1">
                          <a:effectLst/>
                          <a:latin typeface="Times New Roman" panose="02020603050405020304" pitchFamily="18" charset="0"/>
                          <a:ea typeface="Times New Roman" panose="02020603050405020304" pitchFamily="18" charset="0"/>
                          <a:cs typeface="Arial" panose="020B0604020202020204" pitchFamily="34" charset="0"/>
                        </a:rPr>
                        <a:t>0</a:t>
                      </a:r>
                      <a:endParaRPr lang="tr-TR" sz="11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tr-TR" sz="1000" b="1" dirty="0">
                          <a:effectLst/>
                          <a:latin typeface="Times New Roman" panose="02020603050405020304" pitchFamily="18" charset="0"/>
                          <a:ea typeface="Times New Roman" panose="02020603050405020304" pitchFamily="18" charset="0"/>
                          <a:cs typeface="Arial" panose="020B0604020202020204" pitchFamily="34" charset="0"/>
                        </a:rPr>
                        <a:t>2</a:t>
                      </a:r>
                      <a:endParaRPr lang="tr-TR" sz="1100" dirty="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tr-TR" sz="1000" b="1">
                          <a:effectLst/>
                          <a:latin typeface="Times New Roman" panose="02020603050405020304" pitchFamily="18" charset="0"/>
                          <a:ea typeface="Times New Roman" panose="02020603050405020304" pitchFamily="18" charset="0"/>
                          <a:cs typeface="Arial" panose="020B0604020202020204" pitchFamily="34" charset="0"/>
                        </a:rPr>
                        <a:t>0</a:t>
                      </a:r>
                      <a:endParaRPr lang="tr-TR" sz="11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tr-TR" sz="10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a:t>
                      </a:r>
                      <a:endParaRPr lang="tr-TR" sz="1100" dirty="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tr-TR" sz="1100" dirty="0">
                          <a:effectLst/>
                          <a:latin typeface="Calibri" panose="020F0502020204030204" pitchFamily="34" charset="0"/>
                          <a:ea typeface="Times New Roman" panose="02020603050405020304" pitchFamily="18" charset="0"/>
                          <a:cs typeface="Arial" panose="020B0604020202020204" pitchFamily="34" charset="0"/>
                        </a:rPr>
                        <a:t>5</a:t>
                      </a: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tr-TR" sz="1100" dirty="0">
                          <a:effectLst/>
                          <a:latin typeface="Calibri" panose="020F0502020204030204" pitchFamily="34" charset="0"/>
                          <a:ea typeface="Times New Roman" panose="02020603050405020304" pitchFamily="18" charset="0"/>
                          <a:cs typeface="Arial" panose="020B0604020202020204" pitchFamily="34" charset="0"/>
                        </a:rPr>
                        <a:t>8</a:t>
                      </a: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tr-TR" sz="1100" dirty="0">
                          <a:effectLst/>
                          <a:latin typeface="Calibri" panose="020F0502020204030204" pitchFamily="34" charset="0"/>
                          <a:ea typeface="Times New Roman" panose="02020603050405020304" pitchFamily="18" charset="0"/>
                          <a:cs typeface="Arial" panose="020B0604020202020204" pitchFamily="34" charset="0"/>
                        </a:rPr>
                        <a:t>8</a:t>
                      </a: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tr-TR" sz="1100" dirty="0">
                          <a:effectLst/>
                          <a:latin typeface="Calibri" panose="020F0502020204030204" pitchFamily="34" charset="0"/>
                          <a:ea typeface="Times New Roman" panose="02020603050405020304" pitchFamily="18" charset="0"/>
                          <a:cs typeface="Arial" panose="020B0604020202020204" pitchFamily="34" charset="0"/>
                        </a:rPr>
                        <a:t>8</a:t>
                      </a: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tr-TR" sz="1100" dirty="0">
                          <a:effectLst/>
                          <a:latin typeface="Calibri" panose="020F0502020204030204" pitchFamily="34" charset="0"/>
                          <a:ea typeface="Times New Roman" panose="02020603050405020304" pitchFamily="18" charset="0"/>
                          <a:cs typeface="Arial" panose="020B0604020202020204" pitchFamily="34" charset="0"/>
                        </a:rPr>
                        <a:t>8</a:t>
                      </a: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7616038"/>
                  </a:ext>
                </a:extLst>
              </a:tr>
              <a:tr h="254000">
                <a:tc>
                  <a:txBody>
                    <a:bodyPr/>
                    <a:lstStyle/>
                    <a:p>
                      <a:pPr indent="127000">
                        <a:lnSpc>
                          <a:spcPct val="107000"/>
                        </a:lnSpc>
                        <a:spcAft>
                          <a:spcPts val="800"/>
                        </a:spcAft>
                      </a:pPr>
                      <a:r>
                        <a:rPr lang="tr-TR" sz="1000" b="1">
                          <a:effectLst/>
                          <a:latin typeface="Times New Roman" panose="02020603050405020304" pitchFamily="18" charset="0"/>
                          <a:ea typeface="Times New Roman" panose="02020603050405020304" pitchFamily="18" charset="0"/>
                          <a:cs typeface="Arial" panose="020B0604020202020204" pitchFamily="34" charset="0"/>
                        </a:rPr>
                        <a:t>TOPLAM</a:t>
                      </a:r>
                      <a:endParaRPr lang="tr-TR" sz="11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9D1A9"/>
                    </a:solidFill>
                  </a:tcPr>
                </a:tc>
                <a:tc>
                  <a:txBody>
                    <a:bodyPr/>
                    <a:lstStyle/>
                    <a:p>
                      <a:pPr algn="ctr">
                        <a:lnSpc>
                          <a:spcPct val="107000"/>
                        </a:lnSpc>
                        <a:spcAft>
                          <a:spcPts val="800"/>
                        </a:spcAft>
                      </a:pPr>
                      <a:r>
                        <a:rPr lang="tr-TR" sz="1000" b="1">
                          <a:effectLst/>
                          <a:latin typeface="Times New Roman" panose="02020603050405020304" pitchFamily="18" charset="0"/>
                          <a:ea typeface="Times New Roman" panose="02020603050405020304" pitchFamily="18" charset="0"/>
                          <a:cs typeface="Arial" panose="020B0604020202020204" pitchFamily="34" charset="0"/>
                        </a:rPr>
                        <a:t>2</a:t>
                      </a:r>
                      <a:endParaRPr lang="tr-TR" sz="11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9D1A9"/>
                    </a:solidFill>
                  </a:tcPr>
                </a:tc>
                <a:tc>
                  <a:txBody>
                    <a:bodyPr/>
                    <a:lstStyle/>
                    <a:p>
                      <a:pPr algn="ctr">
                        <a:lnSpc>
                          <a:spcPct val="107000"/>
                        </a:lnSpc>
                        <a:spcAft>
                          <a:spcPts val="800"/>
                        </a:spcAft>
                      </a:pPr>
                      <a:r>
                        <a:rPr lang="tr-TR" sz="1000" b="1">
                          <a:effectLst/>
                          <a:latin typeface="Times New Roman" panose="02020603050405020304" pitchFamily="18" charset="0"/>
                          <a:ea typeface="Times New Roman" panose="02020603050405020304" pitchFamily="18" charset="0"/>
                          <a:cs typeface="Arial" panose="020B0604020202020204" pitchFamily="34" charset="0"/>
                        </a:rPr>
                        <a:t>2</a:t>
                      </a:r>
                      <a:endParaRPr lang="tr-TR" sz="11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9D1A9"/>
                    </a:solidFill>
                  </a:tcPr>
                </a:tc>
                <a:tc>
                  <a:txBody>
                    <a:bodyPr/>
                    <a:lstStyle/>
                    <a:p>
                      <a:pPr algn="ctr">
                        <a:lnSpc>
                          <a:spcPct val="107000"/>
                        </a:lnSpc>
                        <a:spcAft>
                          <a:spcPts val="800"/>
                        </a:spcAft>
                      </a:pPr>
                      <a:r>
                        <a:rPr lang="tr-TR" sz="1000" b="1">
                          <a:effectLst/>
                          <a:latin typeface="Times New Roman" panose="02020603050405020304" pitchFamily="18" charset="0"/>
                          <a:ea typeface="Times New Roman" panose="02020603050405020304" pitchFamily="18" charset="0"/>
                          <a:cs typeface="Arial" panose="020B0604020202020204" pitchFamily="34" charset="0"/>
                        </a:rPr>
                        <a:t>8</a:t>
                      </a:r>
                      <a:endParaRPr lang="tr-TR" sz="11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9D1A9"/>
                    </a:solidFill>
                  </a:tcPr>
                </a:tc>
                <a:tc>
                  <a:txBody>
                    <a:bodyPr/>
                    <a:lstStyle/>
                    <a:p>
                      <a:pPr algn="ctr">
                        <a:lnSpc>
                          <a:spcPct val="107000"/>
                        </a:lnSpc>
                        <a:spcAft>
                          <a:spcPts val="800"/>
                        </a:spcAft>
                      </a:pPr>
                      <a:r>
                        <a:rPr lang="tr-TR" sz="10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15</a:t>
                      </a:r>
                      <a:endParaRPr lang="tr-TR" sz="1100" dirty="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9D1A9"/>
                    </a:solidFill>
                  </a:tcPr>
                </a:tc>
                <a:tc>
                  <a:txBody>
                    <a:bodyPr/>
                    <a:lstStyle/>
                    <a:p>
                      <a:pPr algn="ctr">
                        <a:lnSpc>
                          <a:spcPct val="107000"/>
                        </a:lnSpc>
                        <a:spcAft>
                          <a:spcPts val="800"/>
                        </a:spcAft>
                      </a:pPr>
                      <a:r>
                        <a:rPr lang="tr-TR" sz="1100" dirty="0">
                          <a:effectLst/>
                          <a:latin typeface="Calibri" panose="020F0502020204030204" pitchFamily="34" charset="0"/>
                          <a:ea typeface="Times New Roman" panose="02020603050405020304" pitchFamily="18" charset="0"/>
                          <a:cs typeface="Arial" panose="020B0604020202020204" pitchFamily="34" charset="0"/>
                        </a:rPr>
                        <a:t>27</a:t>
                      </a: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9D1A9"/>
                    </a:solidFill>
                  </a:tcPr>
                </a:tc>
                <a:tc>
                  <a:txBody>
                    <a:bodyPr/>
                    <a:lstStyle/>
                    <a:p>
                      <a:pPr algn="ctr">
                        <a:lnSpc>
                          <a:spcPct val="107000"/>
                        </a:lnSpc>
                        <a:spcAft>
                          <a:spcPts val="800"/>
                        </a:spcAft>
                      </a:pPr>
                      <a:r>
                        <a:rPr lang="tr-TR" sz="1100" dirty="0">
                          <a:effectLst/>
                          <a:latin typeface="Calibri" panose="020F0502020204030204" pitchFamily="34" charset="0"/>
                          <a:ea typeface="Times New Roman" panose="02020603050405020304" pitchFamily="18" charset="0"/>
                          <a:cs typeface="Arial" panose="020B0604020202020204" pitchFamily="34" charset="0"/>
                        </a:rPr>
                        <a:t>35</a:t>
                      </a: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9D1A9"/>
                    </a:solidFill>
                  </a:tcPr>
                </a:tc>
                <a:tc>
                  <a:txBody>
                    <a:bodyPr/>
                    <a:lstStyle/>
                    <a:p>
                      <a:pPr algn="ctr">
                        <a:lnSpc>
                          <a:spcPct val="107000"/>
                        </a:lnSpc>
                        <a:spcAft>
                          <a:spcPts val="800"/>
                        </a:spcAft>
                      </a:pPr>
                      <a:r>
                        <a:rPr lang="tr-TR" sz="1100" dirty="0">
                          <a:effectLst/>
                          <a:latin typeface="Calibri" panose="020F0502020204030204" pitchFamily="34" charset="0"/>
                          <a:ea typeface="Times New Roman" panose="02020603050405020304" pitchFamily="18" charset="0"/>
                          <a:cs typeface="Arial" panose="020B0604020202020204" pitchFamily="34" charset="0"/>
                        </a:rPr>
                        <a:t>36</a:t>
                      </a: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9D1A9"/>
                    </a:solidFill>
                  </a:tcPr>
                </a:tc>
                <a:tc>
                  <a:txBody>
                    <a:bodyPr/>
                    <a:lstStyle/>
                    <a:p>
                      <a:pPr algn="ctr">
                        <a:lnSpc>
                          <a:spcPct val="107000"/>
                        </a:lnSpc>
                        <a:spcAft>
                          <a:spcPts val="800"/>
                        </a:spcAft>
                      </a:pPr>
                      <a:r>
                        <a:rPr lang="tr-TR" sz="1100" dirty="0">
                          <a:effectLst/>
                          <a:latin typeface="Calibri" panose="020F0502020204030204" pitchFamily="34" charset="0"/>
                          <a:ea typeface="Times New Roman" panose="02020603050405020304" pitchFamily="18" charset="0"/>
                          <a:cs typeface="Arial" panose="020B0604020202020204" pitchFamily="34" charset="0"/>
                        </a:rPr>
                        <a:t>38</a:t>
                      </a: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9D1A9"/>
                    </a:solidFill>
                  </a:tcPr>
                </a:tc>
                <a:tc>
                  <a:txBody>
                    <a:bodyPr/>
                    <a:lstStyle/>
                    <a:p>
                      <a:pPr algn="ctr">
                        <a:lnSpc>
                          <a:spcPct val="107000"/>
                        </a:lnSpc>
                        <a:spcAft>
                          <a:spcPts val="800"/>
                        </a:spcAft>
                      </a:pPr>
                      <a:r>
                        <a:rPr lang="tr-TR" sz="1100" dirty="0">
                          <a:effectLst/>
                          <a:latin typeface="Calibri" panose="020F0502020204030204" pitchFamily="34" charset="0"/>
                          <a:ea typeface="Times New Roman" panose="02020603050405020304" pitchFamily="18" charset="0"/>
                          <a:cs typeface="Arial" panose="020B0604020202020204" pitchFamily="34" charset="0"/>
                        </a:rPr>
                        <a:t>39</a:t>
                      </a: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9D1A9"/>
                    </a:solidFill>
                  </a:tcPr>
                </a:tc>
                <a:extLst>
                  <a:ext uri="{0D108BD9-81ED-4DB2-BD59-A6C34878D82A}">
                    <a16:rowId xmlns:a16="http://schemas.microsoft.com/office/drawing/2014/main" val="1411908515"/>
                  </a:ext>
                </a:extLst>
              </a:tr>
            </a:tbl>
          </a:graphicData>
        </a:graphic>
      </p:graphicFrame>
    </p:spTree>
    <p:extLst>
      <p:ext uri="{BB962C8B-B14F-4D97-AF65-F5344CB8AC3E}">
        <p14:creationId xmlns:p14="http://schemas.microsoft.com/office/powerpoint/2010/main" val="22049787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Screen Shot 2016-04-22 at 11.10.5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16632"/>
            <a:ext cx="9144000" cy="696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Dikdörtgen 1"/>
          <p:cNvSpPr>
            <a:spLocks noChangeArrowheads="1"/>
          </p:cNvSpPr>
          <p:nvPr/>
        </p:nvSpPr>
        <p:spPr bwMode="auto">
          <a:xfrm>
            <a:off x="2689960" y="319353"/>
            <a:ext cx="36168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None/>
            </a:pPr>
            <a:r>
              <a:rPr lang="tr-TR" sz="1800" cap="small" dirty="0"/>
              <a:t>ÖĞRENCİ İŞLERİ DAİRESİ BAŞKANLIĞI</a:t>
            </a:r>
          </a:p>
        </p:txBody>
      </p:sp>
      <p:sp>
        <p:nvSpPr>
          <p:cNvPr id="6" name="Dikdörtgen 1"/>
          <p:cNvSpPr>
            <a:spLocks noChangeArrowheads="1"/>
          </p:cNvSpPr>
          <p:nvPr/>
        </p:nvSpPr>
        <p:spPr bwMode="auto">
          <a:xfrm>
            <a:off x="2951298" y="650446"/>
            <a:ext cx="329051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None/>
            </a:pPr>
            <a:r>
              <a:rPr lang="tr-TR" sz="1600" dirty="0"/>
              <a:t>12. </a:t>
            </a:r>
            <a:r>
              <a:rPr lang="tr-TR" sz="1600" cap="small" dirty="0"/>
              <a:t>Lisansüstü Öğrenime İlişkin Veriler</a:t>
            </a:r>
          </a:p>
        </p:txBody>
      </p:sp>
      <p:sp>
        <p:nvSpPr>
          <p:cNvPr id="8" name="Dikdörtgen 7"/>
          <p:cNvSpPr/>
          <p:nvPr/>
        </p:nvSpPr>
        <p:spPr>
          <a:xfrm>
            <a:off x="2488224" y="6234338"/>
            <a:ext cx="4572000" cy="307777"/>
          </a:xfrm>
          <a:prstGeom prst="rect">
            <a:avLst/>
          </a:prstGeom>
        </p:spPr>
        <p:txBody>
          <a:bodyPr>
            <a:spAutoFit/>
          </a:bodyPr>
          <a:lstStyle/>
          <a:p>
            <a:pPr algn="ctr"/>
            <a:r>
              <a:rPr lang="tr-TR" sz="1400" b="1" dirty="0"/>
              <a:t>Tablo 12.</a:t>
            </a:r>
            <a:r>
              <a:rPr lang="tr-TR" sz="1400" dirty="0"/>
              <a:t> Lisansüstü Programlara İlişkin Veriler</a:t>
            </a:r>
          </a:p>
        </p:txBody>
      </p:sp>
      <p:graphicFrame>
        <p:nvGraphicFramePr>
          <p:cNvPr id="5" name="Tablo 4"/>
          <p:cNvGraphicFramePr>
            <a:graphicFrameLocks noGrp="1"/>
          </p:cNvGraphicFramePr>
          <p:nvPr>
            <p:extLst>
              <p:ext uri="{D42A27DB-BD31-4B8C-83A1-F6EECF244321}">
                <p14:modId xmlns:p14="http://schemas.microsoft.com/office/powerpoint/2010/main" val="3132307610"/>
              </p:ext>
            </p:extLst>
          </p:nvPr>
        </p:nvGraphicFramePr>
        <p:xfrm>
          <a:off x="572124" y="962000"/>
          <a:ext cx="8048863" cy="5241667"/>
        </p:xfrm>
        <a:graphic>
          <a:graphicData uri="http://schemas.openxmlformats.org/drawingml/2006/table">
            <a:tbl>
              <a:tblPr/>
              <a:tblGrid>
                <a:gridCol w="1691973">
                  <a:extLst>
                    <a:ext uri="{9D8B030D-6E8A-4147-A177-3AD203B41FA5}">
                      <a16:colId xmlns:a16="http://schemas.microsoft.com/office/drawing/2014/main" val="3735748913"/>
                    </a:ext>
                  </a:extLst>
                </a:gridCol>
                <a:gridCol w="2479735">
                  <a:extLst>
                    <a:ext uri="{9D8B030D-6E8A-4147-A177-3AD203B41FA5}">
                      <a16:colId xmlns:a16="http://schemas.microsoft.com/office/drawing/2014/main" val="3135592371"/>
                    </a:ext>
                  </a:extLst>
                </a:gridCol>
                <a:gridCol w="3438748">
                  <a:extLst>
                    <a:ext uri="{9D8B030D-6E8A-4147-A177-3AD203B41FA5}">
                      <a16:colId xmlns:a16="http://schemas.microsoft.com/office/drawing/2014/main" val="2914870454"/>
                    </a:ext>
                  </a:extLst>
                </a:gridCol>
                <a:gridCol w="438407">
                  <a:extLst>
                    <a:ext uri="{9D8B030D-6E8A-4147-A177-3AD203B41FA5}">
                      <a16:colId xmlns:a16="http://schemas.microsoft.com/office/drawing/2014/main" val="3483612039"/>
                    </a:ext>
                  </a:extLst>
                </a:gridCol>
              </a:tblGrid>
              <a:tr h="128817">
                <a:tc gridSpan="4">
                  <a:txBody>
                    <a:bodyPr/>
                    <a:lstStyle/>
                    <a:p>
                      <a:pPr algn="ctr" fontAlgn="b"/>
                      <a:r>
                        <a:rPr lang="tr-TR" sz="800" b="1" i="0" u="none" strike="noStrike" dirty="0">
                          <a:solidFill>
                            <a:srgbClr val="6A3447"/>
                          </a:solidFill>
                          <a:effectLst/>
                          <a:latin typeface="Calibri" panose="020F0502020204030204" pitchFamily="34" charset="0"/>
                        </a:rPr>
                        <a:t>ANKARA SOSYAL BİLİMLER ÜNİVERSİTESİ LİSANSÜSTÜ  PROGRAMLAR»</a:t>
                      </a:r>
                    </a:p>
                  </a:txBody>
                  <a:tcPr marL="5385" marR="5385" marT="5385" marB="0" anchor="b">
                    <a:lnL>
                      <a:noFill/>
                    </a:lnL>
                    <a:lnR>
                      <a:noFill/>
                    </a:lnR>
                    <a:lnT>
                      <a:noFill/>
                    </a:lnT>
                    <a:lnB>
                      <a:noFill/>
                    </a:lnB>
                    <a:solidFill>
                      <a:srgbClr val="F4B084"/>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412986562"/>
                  </a:ext>
                </a:extLst>
              </a:tr>
              <a:tr h="128817">
                <a:tc gridSpan="3">
                  <a:txBody>
                    <a:bodyPr/>
                    <a:lstStyle/>
                    <a:p>
                      <a:pPr algn="l" fontAlgn="b"/>
                      <a:r>
                        <a:rPr lang="tr-TR" sz="800" b="1" i="0" u="none" strike="noStrike" dirty="0">
                          <a:solidFill>
                            <a:srgbClr val="6A3447"/>
                          </a:solidFill>
                          <a:effectLst/>
                          <a:latin typeface="Calibri" panose="020F0502020204030204" pitchFamily="34" charset="0"/>
                        </a:rPr>
                        <a:t>Tezli Yüksek Lisans Programları:</a:t>
                      </a:r>
                    </a:p>
                  </a:txBody>
                  <a:tcPr marL="5385" marR="5385" marT="5385" marB="0" anchor="b">
                    <a:lnL>
                      <a:noFill/>
                    </a:lnL>
                    <a:lnR>
                      <a:noFill/>
                    </a:lnR>
                    <a:lnT>
                      <a:noFill/>
                    </a:lnT>
                    <a:lnB w="6350" cap="flat" cmpd="sng" algn="ctr">
                      <a:solidFill>
                        <a:srgbClr val="FFFFFF"/>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ctr" fontAlgn="b"/>
                      <a:endParaRPr lang="tr-TR" sz="600" b="0" i="0" u="none" strike="noStrike" dirty="0">
                        <a:solidFill>
                          <a:srgbClr val="000000"/>
                        </a:solidFill>
                        <a:effectLst/>
                        <a:latin typeface="Calibri" panose="020F0502020204030204" pitchFamily="34" charset="0"/>
                      </a:endParaRPr>
                    </a:p>
                  </a:txBody>
                  <a:tcPr marL="5385" marR="5385" marT="5385" marB="0" anchor="b">
                    <a:lnL>
                      <a:noFill/>
                    </a:lnL>
                    <a:lnR>
                      <a:noFill/>
                    </a:lnR>
                    <a:lnT>
                      <a:noFill/>
                    </a:lnT>
                    <a:lnB w="63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285675877"/>
                  </a:ext>
                </a:extLst>
              </a:tr>
              <a:tr h="203686">
                <a:tc>
                  <a:txBody>
                    <a:bodyPr/>
                    <a:lstStyle/>
                    <a:p>
                      <a:pPr algn="l" fontAlgn="ctr"/>
                      <a:r>
                        <a:rPr lang="tr-TR" sz="700" b="0" i="0" u="none" strike="noStrike">
                          <a:solidFill>
                            <a:srgbClr val="FFFFFF"/>
                          </a:solidFill>
                          <a:effectLst/>
                          <a:latin typeface="Calibri" panose="020F0502020204030204" pitchFamily="34" charset="0"/>
                        </a:rPr>
                        <a:t>ENSTİTÜ</a:t>
                      </a:r>
                    </a:p>
                  </a:txBody>
                  <a:tcPr marL="5385" marR="5385" marT="538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793B51"/>
                    </a:solidFill>
                  </a:tcPr>
                </a:tc>
                <a:tc>
                  <a:txBody>
                    <a:bodyPr/>
                    <a:lstStyle/>
                    <a:p>
                      <a:pPr algn="l" fontAlgn="ctr"/>
                      <a:r>
                        <a:rPr lang="tr-TR" sz="700" b="0" i="0" u="none" strike="noStrike" dirty="0">
                          <a:solidFill>
                            <a:srgbClr val="FFFFFF"/>
                          </a:solidFill>
                          <a:effectLst/>
                          <a:latin typeface="Calibri" panose="020F0502020204030204" pitchFamily="34" charset="0"/>
                        </a:rPr>
                        <a:t>ANABİLİM DALI</a:t>
                      </a:r>
                    </a:p>
                  </a:txBody>
                  <a:tcPr marL="5385" marR="5385" marT="53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793B51"/>
                    </a:solidFill>
                  </a:tcPr>
                </a:tc>
                <a:tc>
                  <a:txBody>
                    <a:bodyPr/>
                    <a:lstStyle/>
                    <a:p>
                      <a:pPr algn="l" fontAlgn="ctr"/>
                      <a:r>
                        <a:rPr lang="tr-TR" sz="700" b="0" i="0" u="none" strike="noStrike">
                          <a:solidFill>
                            <a:srgbClr val="FFFFFF"/>
                          </a:solidFill>
                          <a:effectLst/>
                          <a:latin typeface="Calibri" panose="020F0502020204030204" pitchFamily="34" charset="0"/>
                        </a:rPr>
                        <a:t>BÖLÜM/PROGRAM ADI</a:t>
                      </a:r>
                    </a:p>
                  </a:txBody>
                  <a:tcPr marL="5385" marR="5385" marT="53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793B51"/>
                    </a:solidFill>
                  </a:tcPr>
                </a:tc>
                <a:tc>
                  <a:txBody>
                    <a:bodyPr/>
                    <a:lstStyle/>
                    <a:p>
                      <a:pPr algn="ctr" fontAlgn="ctr"/>
                      <a:r>
                        <a:rPr lang="tr-TR" sz="700" b="0" i="0" u="none" strike="noStrike" dirty="0">
                          <a:solidFill>
                            <a:srgbClr val="FFFFFF"/>
                          </a:solidFill>
                          <a:effectLst/>
                          <a:latin typeface="Calibri" panose="020F0502020204030204" pitchFamily="34" charset="0"/>
                        </a:rPr>
                        <a:t>YIL</a:t>
                      </a:r>
                    </a:p>
                  </a:txBody>
                  <a:tcPr marL="5385" marR="5385" marT="538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793B51"/>
                    </a:solidFill>
                  </a:tcPr>
                </a:tc>
                <a:extLst>
                  <a:ext uri="{0D108BD9-81ED-4DB2-BD59-A6C34878D82A}">
                    <a16:rowId xmlns:a16="http://schemas.microsoft.com/office/drawing/2014/main" val="2511424590"/>
                  </a:ext>
                </a:extLst>
              </a:tr>
              <a:tr h="136471">
                <a:tc>
                  <a:txBody>
                    <a:bodyPr/>
                    <a:lstStyle/>
                    <a:p>
                      <a:pPr marL="0" algn="l" defTabSz="914400" rtl="0" eaLnBrk="1" fontAlgn="b" latinLnBrk="0" hangingPunct="1"/>
                      <a:r>
                        <a:rPr lang="tr-TR" sz="800" b="0" i="0" u="none" strike="noStrike" kern="1200" dirty="0">
                          <a:solidFill>
                            <a:srgbClr val="000000"/>
                          </a:solidFill>
                          <a:effectLst/>
                          <a:latin typeface="Calibri" panose="020F0502020204030204" pitchFamily="34" charset="0"/>
                          <a:ea typeface="+mn-ea"/>
                          <a:cs typeface="+mn-cs"/>
                        </a:rPr>
                        <a:t>Sosyal Bilimler Enstitüsü</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Ekonomi</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İKTİSAT (YL) (TEZLİ) (İNGİLİZCE)</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2015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308387977"/>
                  </a:ext>
                </a:extLst>
              </a:tr>
              <a:tr h="136471">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Sosyal Bilimler Enstitüsü</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Uluslararası İlişkiler</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dirty="0">
                          <a:solidFill>
                            <a:srgbClr val="000000"/>
                          </a:solidFill>
                          <a:effectLst/>
                          <a:latin typeface="Calibri" panose="020F0502020204030204" pitchFamily="34" charset="0"/>
                          <a:ea typeface="+mn-ea"/>
                          <a:cs typeface="+mn-cs"/>
                        </a:rPr>
                        <a:t>ULUSLARARASI İLİŞKİLER (YL) (TEZLİ) (İNGİLİZCE)</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2016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1079482644"/>
                  </a:ext>
                </a:extLst>
              </a:tr>
              <a:tr h="136471">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Sosyal Bilimler Enstitüsü</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Siyaset Bilimi ve Kamu Yönetimi</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SİYASET BİLİMİ (YL) (TEZLİ) (İNGİLİZCE)</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2016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3716410405"/>
                  </a:ext>
                </a:extLst>
              </a:tr>
              <a:tr h="136471">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Sosyal Bilimler Enstitüsü</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Türk Dili ve Edebiyatı</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TÜRK DİLİ VE EDEBİYATI (YL) (TEZLİ)</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2016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347610145"/>
                  </a:ext>
                </a:extLst>
              </a:tr>
              <a:tr h="136471">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Sosyal Bilimler Enstitüsü</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Uluslararası İlişkiler</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BARIŞ VE ÇATIŞMA ÇALIŞMALARI (YL) (TEZLİ) (İNGİLİZCE)</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2016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383730981"/>
                  </a:ext>
                </a:extLst>
              </a:tr>
              <a:tr h="136471">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Sosyal Bilimler Enstitüsü</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İşletme</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dirty="0">
                          <a:solidFill>
                            <a:srgbClr val="000000"/>
                          </a:solidFill>
                          <a:effectLst/>
                          <a:latin typeface="Calibri" panose="020F0502020204030204" pitchFamily="34" charset="0"/>
                          <a:ea typeface="+mn-ea"/>
                          <a:cs typeface="+mn-cs"/>
                        </a:rPr>
                        <a:t>İŞLETME (YL) (TEZLİ) (İNGİLİZCE)</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2017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1689216088"/>
                  </a:ext>
                </a:extLst>
              </a:tr>
              <a:tr h="136471">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Sosyal Bilimler Enstitüsü</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Özel Hukuk</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FİKRİ MÜLKİYET HUKUKU (YL) (TEZLİ)</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2017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676954369"/>
                  </a:ext>
                </a:extLst>
              </a:tr>
              <a:tr h="136471">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Sosyal Bilimler Enstitüsü</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Özel Hukuk</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ÖZEL HUKUK (YL) (TEZLİ)</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2017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2100407635"/>
                  </a:ext>
                </a:extLst>
              </a:tr>
              <a:tr h="136471">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Bölge Çalışmaları Enstitüsü</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Afrika Çalışmaları (Disiplinlerarası)</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dirty="0">
                          <a:solidFill>
                            <a:srgbClr val="000000"/>
                          </a:solidFill>
                          <a:effectLst/>
                          <a:latin typeface="Calibri" panose="020F0502020204030204" pitchFamily="34" charset="0"/>
                          <a:ea typeface="+mn-ea"/>
                          <a:cs typeface="+mn-cs"/>
                        </a:rPr>
                        <a:t>AFRİKA ÇALIŞMALARI (YL) (TEZLİ)</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2018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1056286229"/>
                  </a:ext>
                </a:extLst>
              </a:tr>
              <a:tr h="136471">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Bölge Çalışmaları Enstitüsü</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Afrika Çalışmaları (Disiplinlerarası)</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AFRİKA ÇALIŞMALARI (YL) (TEZLİ) (İNGİLİZCE)</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2018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1002775464"/>
                  </a:ext>
                </a:extLst>
              </a:tr>
              <a:tr h="136471">
                <a:tc>
                  <a:txBody>
                    <a:bodyPr/>
                    <a:lstStyle/>
                    <a:p>
                      <a:pPr marL="0" algn="l" defTabSz="914400" rtl="0" eaLnBrk="1" fontAlgn="b" latinLnBrk="0" hangingPunct="1"/>
                      <a:r>
                        <a:rPr lang="tr-TR" sz="800" b="0" i="0" u="none" strike="noStrike" kern="1200" dirty="0">
                          <a:solidFill>
                            <a:srgbClr val="000000"/>
                          </a:solidFill>
                          <a:effectLst/>
                          <a:latin typeface="Calibri" panose="020F0502020204030204" pitchFamily="34" charset="0"/>
                          <a:ea typeface="+mn-ea"/>
                          <a:cs typeface="+mn-cs"/>
                        </a:rPr>
                        <a:t>Bölge Çalışmaları Enstitüsü</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Asya Çalışmaları (Disiplinlerarası)</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ASYA ÇALIŞMALARI (YL) (TEZLİ)</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2018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1683366965"/>
                  </a:ext>
                </a:extLst>
              </a:tr>
              <a:tr h="136471">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Bölge Çalışmaları Enstitüsü</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Asya Çalışmaları (Disiplinlerarası)</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ASYA ÇALIŞMALARI (YL) (TEZLİ) (İNGİLİZCE)</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dirty="0">
                          <a:solidFill>
                            <a:srgbClr val="000000"/>
                          </a:solidFill>
                          <a:effectLst/>
                          <a:latin typeface="Calibri" panose="020F0502020204030204" pitchFamily="34" charset="0"/>
                          <a:ea typeface="+mn-ea"/>
                          <a:cs typeface="+mn-cs"/>
                        </a:rPr>
                        <a:t>2018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813872432"/>
                  </a:ext>
                </a:extLst>
              </a:tr>
              <a:tr h="136471">
                <a:tc>
                  <a:txBody>
                    <a:bodyPr/>
                    <a:lstStyle/>
                    <a:p>
                      <a:pPr marL="0" algn="l" defTabSz="914400" rtl="0" eaLnBrk="1" fontAlgn="b" latinLnBrk="0" hangingPunct="1"/>
                      <a:r>
                        <a:rPr lang="tr-TR" sz="800" b="0" i="0" u="none" strike="noStrike" kern="1200" dirty="0">
                          <a:solidFill>
                            <a:srgbClr val="000000"/>
                          </a:solidFill>
                          <a:effectLst/>
                          <a:latin typeface="Calibri" panose="020F0502020204030204" pitchFamily="34" charset="0"/>
                          <a:ea typeface="+mn-ea"/>
                          <a:cs typeface="+mn-cs"/>
                        </a:rPr>
                        <a:t>İslami Araştırmalar Enstitüsü</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Felsefe ve Din Bilimleri</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FELSEFE VE DİN BİLİMLERİ (YL) (TEZLİ)</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2018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3525397520"/>
                  </a:ext>
                </a:extLst>
              </a:tr>
              <a:tr h="136471">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İslami Araştırmalar Enstitüsü</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Temel İslam Bilimleri</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TEMEL İSLAM BİLİMLERİ (YL) (TEZLİ)</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2018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261486280"/>
                  </a:ext>
                </a:extLst>
              </a:tr>
              <a:tr h="136471">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İslami Araştırmalar Enstitüsü</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İslam Ekonomisi Ve Finansı (Disiplinlerarası)</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İSLAM EKONOMİSİ VE FİNANSI (YL) (TEZLİ) (İNGİLİZCE)</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2018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3197326111"/>
                  </a:ext>
                </a:extLst>
              </a:tr>
              <a:tr h="136471">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Sosyal Bilimler Enstitüsü</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Uluslararası İlişkiler</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KUDÜS ÇALIŞMALARI (YL) (TEZLİ) (İNGİLİZCE)</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2018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2379544645"/>
                  </a:ext>
                </a:extLst>
              </a:tr>
              <a:tr h="136471">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Sosyal Bilimler Enstitüsü</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Kamu Hukuku</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KAMU HUKUKU (YL) (TEZLİ)</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2018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743343295"/>
                  </a:ext>
                </a:extLst>
              </a:tr>
              <a:tr h="136471">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Sosyal Bilimler Enstitüsü</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Denetim ve Risk Yönetimi (Disiplinlerarası)</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DENETİM VE RİSK YÖNETİMİ (YL) (TEZLİ)</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2018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2115495549"/>
                  </a:ext>
                </a:extLst>
              </a:tr>
              <a:tr h="136471">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Sosyal Bilimler Enstitüsü</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Sosyoloji</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UYGULAMALI SOSYAL ARAŞTIRMALAR (YL) (TEZLİ) (İNGİLİZCE)</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2019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2039491365"/>
                  </a:ext>
                </a:extLst>
              </a:tr>
              <a:tr h="133006">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Sosyal Bilimler Enstitüsü</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dirty="0">
                          <a:solidFill>
                            <a:srgbClr val="000000"/>
                          </a:solidFill>
                          <a:effectLst/>
                          <a:latin typeface="Calibri" panose="020F0502020204030204" pitchFamily="34" charset="0"/>
                          <a:ea typeface="+mn-ea"/>
                          <a:cs typeface="+mn-cs"/>
                        </a:rPr>
                        <a:t>İngiliz Dili ve Edebiyatı</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İNGİLİZ DİLİ VE EDEBİYATI (YL) (İNGİLİZCE) (TEZLİ)</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2019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543586578"/>
                  </a:ext>
                </a:extLst>
              </a:tr>
              <a:tr h="136471">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Sosyal Bilimler Enstitüsü</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Enerji Ekonomisi ve Yönetimi (Disiplinlerarası)</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ENERJİ EKONOMİSİ VE YÖNETİMİ (YL) (İNGİLİZCE) (TEZLİ)</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2019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3826528602"/>
                  </a:ext>
                </a:extLst>
              </a:tr>
              <a:tr h="136471">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İslami Araştırmalar Enstitüsü</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Temel İslam Bilimleri</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TEMEL İSLAM BİLİMLERİ (YL) (TEZLİ)</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2019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3287359411"/>
                  </a:ext>
                </a:extLst>
              </a:tr>
              <a:tr h="136471">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Sosyal Bilimler Enstitüsü</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Siyaset Bilimi ve Kamu Yönetimi</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KAMU YÖNETİMİ (YL) (TEZLİ) (İÖ)</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2019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548043198"/>
                  </a:ext>
                </a:extLst>
              </a:tr>
              <a:tr h="136471">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Sosyal Bilimler Enstitüsü</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Sosyoloji</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GÖÇ ÇALIŞMALARI (YL) (TEZLİ) (İNGİLİZCE)</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2019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316316754"/>
                  </a:ext>
                </a:extLst>
              </a:tr>
              <a:tr h="136471">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Sosyal Bilimler Enstitüsü</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Kamu Hukuku</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KAMU HUKUKU (YL) (TEZLİ) (İÖ)</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2019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952078949"/>
                  </a:ext>
                </a:extLst>
              </a:tr>
              <a:tr h="136471">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Sosyal Bilimler Enstitüsü</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Afet ve İnsani Yardım Yönetimi (Disiplinlerarası)</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AFET VE İNSANİ YARDIM YÖNETİMİ (YL) (TEZLİ)</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2019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3491062269"/>
                  </a:ext>
                </a:extLst>
              </a:tr>
              <a:tr h="136471">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Sosyal Bilimler Enstitüsü</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Afet ve İnsani Yardım Yönetimi (Disiplinlerarası)</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AFET VE İNSANİ YARDIM YÖNETİMİ (YL) (İNGİLİZCE) (TEZLİ)</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2019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3121599499"/>
                  </a:ext>
                </a:extLst>
              </a:tr>
              <a:tr h="136471">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Sosyal Bilimler Enstitüsü</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Bilişim ve Teknoloji Hukuku (Disiplinlerarası)</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BİLİŞİM VE TEKNOLOJİ HUKUKU (YL) (TEZLİ)</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2019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1690284061"/>
                  </a:ext>
                </a:extLst>
              </a:tr>
              <a:tr h="136471">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Sosyal Bilimler Enstitüsü</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Kadın ve Aile Çalışmaları (Disiplinlerarası)</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KADIN VE AİLE ÇALIŞMALARI (YL) (TEZLİ)</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2019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10031"/>
                  </a:ext>
                </a:extLst>
              </a:tr>
              <a:tr h="133006">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Sosyal Bilimler Enstitüsü</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dirty="0">
                          <a:solidFill>
                            <a:srgbClr val="000000"/>
                          </a:solidFill>
                          <a:effectLst/>
                          <a:latin typeface="Calibri" panose="020F0502020204030204" pitchFamily="34" charset="0"/>
                          <a:ea typeface="+mn-ea"/>
                          <a:cs typeface="+mn-cs"/>
                        </a:rPr>
                        <a:t>Uluslararası Ticaret ve Lojistik Yönetimi (Disiplinlerarası)</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ULUSLARARASI TİCARET VE LOJİSTİK YÖNETİMİ (YL) (İNGİLİZCE) (TEZLİ)</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dirty="0">
                          <a:solidFill>
                            <a:srgbClr val="000000"/>
                          </a:solidFill>
                          <a:effectLst/>
                          <a:latin typeface="Calibri" panose="020F0502020204030204" pitchFamily="34" charset="0"/>
                          <a:ea typeface="+mn-ea"/>
                          <a:cs typeface="+mn-cs"/>
                        </a:rPr>
                        <a:t>2019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10032"/>
                  </a:ext>
                </a:extLst>
              </a:tr>
              <a:tr h="150728">
                <a:tc>
                  <a:txBody>
                    <a:bodyPr/>
                    <a:lstStyle/>
                    <a:p>
                      <a:pPr marL="0" algn="l" defTabSz="914400" rtl="0" eaLnBrk="1" fontAlgn="b" latinLnBrk="0" hangingPunct="1"/>
                      <a:r>
                        <a:rPr lang="tr-TR" sz="800" b="0" i="0" u="none" strike="noStrike" kern="1200" dirty="0">
                          <a:solidFill>
                            <a:srgbClr val="000000"/>
                          </a:solidFill>
                          <a:effectLst/>
                          <a:latin typeface="Calibri" panose="020F0502020204030204" pitchFamily="34" charset="0"/>
                          <a:ea typeface="+mn-ea"/>
                          <a:cs typeface="+mn-cs"/>
                        </a:rPr>
                        <a:t>Sosyal Bilimler Enstitüsü</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dirty="0">
                          <a:solidFill>
                            <a:srgbClr val="000000"/>
                          </a:solidFill>
                          <a:effectLst/>
                          <a:latin typeface="Calibri" panose="020F0502020204030204" pitchFamily="34" charset="0"/>
                          <a:ea typeface="+mn-ea"/>
                          <a:cs typeface="+mn-cs"/>
                        </a:rPr>
                        <a:t>Teknoloji Politikaları ve </a:t>
                      </a:r>
                      <a:r>
                        <a:rPr lang="tr-TR" sz="800" b="0" i="0" u="none" strike="noStrike" kern="1200" dirty="0" err="1">
                          <a:solidFill>
                            <a:srgbClr val="000000"/>
                          </a:solidFill>
                          <a:effectLst/>
                          <a:latin typeface="Calibri" panose="020F0502020204030204" pitchFamily="34" charset="0"/>
                          <a:ea typeface="+mn-ea"/>
                          <a:cs typeface="+mn-cs"/>
                        </a:rPr>
                        <a:t>İnovasyon</a:t>
                      </a:r>
                      <a:r>
                        <a:rPr lang="tr-TR" sz="800" b="0" i="0" u="none" strike="noStrike" kern="1200" dirty="0">
                          <a:solidFill>
                            <a:srgbClr val="000000"/>
                          </a:solidFill>
                          <a:effectLst/>
                          <a:latin typeface="Calibri" panose="020F0502020204030204" pitchFamily="34" charset="0"/>
                          <a:ea typeface="+mn-ea"/>
                          <a:cs typeface="+mn-cs"/>
                        </a:rPr>
                        <a:t> Yönetimi (</a:t>
                      </a:r>
                      <a:r>
                        <a:rPr lang="tr-TR" sz="800" b="0" i="0" u="none" strike="noStrike" kern="1200" dirty="0" err="1">
                          <a:solidFill>
                            <a:srgbClr val="000000"/>
                          </a:solidFill>
                          <a:effectLst/>
                          <a:latin typeface="Calibri" panose="020F0502020204030204" pitchFamily="34" charset="0"/>
                          <a:ea typeface="+mn-ea"/>
                          <a:cs typeface="+mn-cs"/>
                        </a:rPr>
                        <a:t>Disilinlerarası</a:t>
                      </a:r>
                      <a:r>
                        <a:rPr lang="tr-TR" sz="800" b="0" i="0" u="none" strike="noStrike" kern="1200" dirty="0">
                          <a:solidFill>
                            <a:srgbClr val="000000"/>
                          </a:solidFill>
                          <a:effectLst/>
                          <a:latin typeface="Calibri" panose="020F0502020204030204" pitchFamily="34" charset="0"/>
                          <a:ea typeface="+mn-ea"/>
                          <a:cs typeface="+mn-cs"/>
                        </a:rPr>
                        <a:t>)</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dirty="0">
                          <a:solidFill>
                            <a:srgbClr val="000000"/>
                          </a:solidFill>
                          <a:effectLst/>
                          <a:latin typeface="Calibri" panose="020F0502020204030204" pitchFamily="34" charset="0"/>
                          <a:ea typeface="+mn-ea"/>
                          <a:cs typeface="+mn-cs"/>
                        </a:rPr>
                        <a:t>TEKNOLOJİ POLİTİKALARI VE İNOVASYON YÖNETİMİ (YL) (TEZLİ)</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2020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10033"/>
                  </a:ext>
                </a:extLst>
              </a:tr>
              <a:tr h="136471">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Sosyal Bilimler Enstitüsü</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Felsefe</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FELSEFE (YL) (TEZLİ)</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2020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10034"/>
                  </a:ext>
                </a:extLst>
              </a:tr>
              <a:tr h="136471">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Sosyal Bilimler Enstitüsü</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dirty="0">
                          <a:solidFill>
                            <a:srgbClr val="000000"/>
                          </a:solidFill>
                          <a:effectLst/>
                          <a:latin typeface="Calibri" panose="020F0502020204030204" pitchFamily="34" charset="0"/>
                          <a:ea typeface="+mn-ea"/>
                          <a:cs typeface="+mn-cs"/>
                        </a:rPr>
                        <a:t>Psikoloji</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KLİNİK PSİKOLOJİ (YL) (TEZLİ)</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2020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10035"/>
                  </a:ext>
                </a:extLst>
              </a:tr>
              <a:tr h="136471">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Sosyal Bilimler Enstitüsü</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Kültür Politikaları ve Yönetimi (Disiplinlerarası)</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KÜLTÜR POLİTİKALARI VE YÖNETİMİ (YL) (TEZLİ)</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2020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589679501"/>
                  </a:ext>
                </a:extLst>
              </a:tr>
              <a:tr h="133006">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Sosyal Bilimler Enstitüsü</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Özel Hukuk</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BE0D1"/>
                    </a:solidFill>
                  </a:tcPr>
                </a:tc>
                <a:tc>
                  <a:txBody>
                    <a:bodyPr/>
                    <a:lstStyle/>
                    <a:p>
                      <a:pPr marL="0" algn="l" defTabSz="914400" rtl="0" eaLnBrk="1" fontAlgn="b" latinLnBrk="0" hangingPunct="1"/>
                      <a:r>
                        <a:rPr lang="tr-TR" sz="800" b="0" i="0" u="none" strike="noStrike" kern="1200" dirty="0">
                          <a:solidFill>
                            <a:srgbClr val="000000"/>
                          </a:solidFill>
                          <a:effectLst/>
                          <a:latin typeface="Calibri" panose="020F0502020204030204" pitchFamily="34" charset="0"/>
                          <a:ea typeface="+mn-ea"/>
                          <a:cs typeface="+mn-cs"/>
                        </a:rPr>
                        <a:t>ÖZEL HUKUK (YL) (TEZLİ) (İÖ)</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dirty="0">
                          <a:solidFill>
                            <a:srgbClr val="000000"/>
                          </a:solidFill>
                          <a:effectLst/>
                          <a:latin typeface="Calibri" panose="020F0502020204030204" pitchFamily="34" charset="0"/>
                          <a:ea typeface="+mn-ea"/>
                          <a:cs typeface="+mn-cs"/>
                        </a:rPr>
                        <a:t>2021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1872008106"/>
                  </a:ext>
                </a:extLst>
              </a:tr>
            </a:tbl>
          </a:graphicData>
        </a:graphic>
      </p:graphicFrame>
    </p:spTree>
    <p:extLst>
      <p:ext uri="{BB962C8B-B14F-4D97-AF65-F5344CB8AC3E}">
        <p14:creationId xmlns:p14="http://schemas.microsoft.com/office/powerpoint/2010/main" val="31290213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Screen Shot 2016-04-22 at 11.10.5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16632"/>
            <a:ext cx="9144000" cy="696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Dikdörtgen 1"/>
          <p:cNvSpPr>
            <a:spLocks noChangeArrowheads="1"/>
          </p:cNvSpPr>
          <p:nvPr/>
        </p:nvSpPr>
        <p:spPr bwMode="auto">
          <a:xfrm>
            <a:off x="2576147" y="319353"/>
            <a:ext cx="38444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None/>
            </a:pPr>
            <a:r>
              <a:rPr lang="tr-TR" sz="1800" dirty="0"/>
              <a:t>. </a:t>
            </a:r>
            <a:r>
              <a:rPr lang="tr-TR" sz="1800" cap="small" dirty="0"/>
              <a:t>ÖĞRENCİ İŞLERİ DAİRESİ BAŞKANLIĞI</a:t>
            </a:r>
          </a:p>
        </p:txBody>
      </p:sp>
      <p:sp>
        <p:nvSpPr>
          <p:cNvPr id="6" name="Dikdörtgen 1"/>
          <p:cNvSpPr>
            <a:spLocks noChangeArrowheads="1"/>
          </p:cNvSpPr>
          <p:nvPr/>
        </p:nvSpPr>
        <p:spPr bwMode="auto">
          <a:xfrm>
            <a:off x="2951298" y="650446"/>
            <a:ext cx="329051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None/>
            </a:pPr>
            <a:r>
              <a:rPr lang="tr-TR" sz="1600" dirty="0"/>
              <a:t>12. </a:t>
            </a:r>
            <a:r>
              <a:rPr lang="tr-TR" sz="1600" cap="small" dirty="0"/>
              <a:t>Lisansüstü Öğrenime İlişkin Veriler</a:t>
            </a:r>
          </a:p>
        </p:txBody>
      </p:sp>
      <p:sp>
        <p:nvSpPr>
          <p:cNvPr id="8" name="Dikdörtgen 7"/>
          <p:cNvSpPr/>
          <p:nvPr/>
        </p:nvSpPr>
        <p:spPr>
          <a:xfrm>
            <a:off x="2488224" y="6234338"/>
            <a:ext cx="4572000" cy="307777"/>
          </a:xfrm>
          <a:prstGeom prst="rect">
            <a:avLst/>
          </a:prstGeom>
        </p:spPr>
        <p:txBody>
          <a:bodyPr>
            <a:spAutoFit/>
          </a:bodyPr>
          <a:lstStyle/>
          <a:p>
            <a:pPr algn="ctr"/>
            <a:r>
              <a:rPr lang="tr-TR" sz="1400" b="1" dirty="0"/>
              <a:t>Tablo 12.</a:t>
            </a:r>
            <a:r>
              <a:rPr lang="tr-TR" sz="1400" dirty="0"/>
              <a:t> Lisansüstü Programlara İlişkin Veriler</a:t>
            </a:r>
          </a:p>
        </p:txBody>
      </p:sp>
      <p:graphicFrame>
        <p:nvGraphicFramePr>
          <p:cNvPr id="5" name="Tablo 4"/>
          <p:cNvGraphicFramePr>
            <a:graphicFrameLocks noGrp="1"/>
          </p:cNvGraphicFramePr>
          <p:nvPr>
            <p:extLst>
              <p:ext uri="{D42A27DB-BD31-4B8C-83A1-F6EECF244321}">
                <p14:modId xmlns:p14="http://schemas.microsoft.com/office/powerpoint/2010/main" val="623200554"/>
              </p:ext>
            </p:extLst>
          </p:nvPr>
        </p:nvGraphicFramePr>
        <p:xfrm>
          <a:off x="611560" y="1019787"/>
          <a:ext cx="8048863" cy="2671940"/>
        </p:xfrm>
        <a:graphic>
          <a:graphicData uri="http://schemas.openxmlformats.org/drawingml/2006/table">
            <a:tbl>
              <a:tblPr/>
              <a:tblGrid>
                <a:gridCol w="1691973">
                  <a:extLst>
                    <a:ext uri="{9D8B030D-6E8A-4147-A177-3AD203B41FA5}">
                      <a16:colId xmlns:a16="http://schemas.microsoft.com/office/drawing/2014/main" val="3735748913"/>
                    </a:ext>
                  </a:extLst>
                </a:gridCol>
                <a:gridCol w="2479735">
                  <a:extLst>
                    <a:ext uri="{9D8B030D-6E8A-4147-A177-3AD203B41FA5}">
                      <a16:colId xmlns:a16="http://schemas.microsoft.com/office/drawing/2014/main" val="3135592371"/>
                    </a:ext>
                  </a:extLst>
                </a:gridCol>
                <a:gridCol w="3438748">
                  <a:extLst>
                    <a:ext uri="{9D8B030D-6E8A-4147-A177-3AD203B41FA5}">
                      <a16:colId xmlns:a16="http://schemas.microsoft.com/office/drawing/2014/main" val="2914870454"/>
                    </a:ext>
                  </a:extLst>
                </a:gridCol>
                <a:gridCol w="438407">
                  <a:extLst>
                    <a:ext uri="{9D8B030D-6E8A-4147-A177-3AD203B41FA5}">
                      <a16:colId xmlns:a16="http://schemas.microsoft.com/office/drawing/2014/main" val="3483612039"/>
                    </a:ext>
                  </a:extLst>
                </a:gridCol>
              </a:tblGrid>
              <a:tr h="128977">
                <a:tc gridSpan="4">
                  <a:txBody>
                    <a:bodyPr/>
                    <a:lstStyle/>
                    <a:p>
                      <a:pPr algn="ctr" fontAlgn="b"/>
                      <a:r>
                        <a:rPr lang="tr-TR" sz="800" b="1" i="0" u="none" strike="noStrike" dirty="0">
                          <a:solidFill>
                            <a:srgbClr val="6A3447"/>
                          </a:solidFill>
                          <a:effectLst/>
                          <a:latin typeface="Calibri" panose="020F0502020204030204" pitchFamily="34" charset="0"/>
                        </a:rPr>
                        <a:t>ANKARA SOSYAL BİLİMLER ÜNİVERSİTESİ LİSANSÜSTÜ  PROGRAMLAR</a:t>
                      </a:r>
                    </a:p>
                  </a:txBody>
                  <a:tcPr marL="5385" marR="5385" marT="5385" marB="0" anchor="b">
                    <a:lnL>
                      <a:noFill/>
                    </a:lnL>
                    <a:lnR>
                      <a:noFill/>
                    </a:lnR>
                    <a:lnT>
                      <a:noFill/>
                    </a:lnT>
                    <a:lnB>
                      <a:noFill/>
                    </a:lnB>
                    <a:solidFill>
                      <a:srgbClr val="F4B084"/>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412986562"/>
                  </a:ext>
                </a:extLst>
              </a:tr>
              <a:tr h="128977">
                <a:tc gridSpan="3">
                  <a:txBody>
                    <a:bodyPr/>
                    <a:lstStyle/>
                    <a:p>
                      <a:pPr algn="l" fontAlgn="b"/>
                      <a:r>
                        <a:rPr lang="tr-TR" sz="800" b="1" i="0" u="none" strike="noStrike" dirty="0">
                          <a:solidFill>
                            <a:srgbClr val="6A3447"/>
                          </a:solidFill>
                          <a:effectLst/>
                          <a:latin typeface="Calibri" panose="020F0502020204030204" pitchFamily="34" charset="0"/>
                        </a:rPr>
                        <a:t>Tezli Yüksek Lisans Programları:</a:t>
                      </a:r>
                    </a:p>
                  </a:txBody>
                  <a:tcPr marL="5385" marR="5385" marT="5385" marB="0" anchor="b">
                    <a:lnL>
                      <a:noFill/>
                    </a:lnL>
                    <a:lnR>
                      <a:noFill/>
                    </a:lnR>
                    <a:lnT>
                      <a:noFill/>
                    </a:lnT>
                    <a:lnB w="6350" cap="flat" cmpd="sng" algn="ctr">
                      <a:solidFill>
                        <a:srgbClr val="FFFFFF"/>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ctr" fontAlgn="b"/>
                      <a:endParaRPr lang="tr-TR" sz="600" b="0" i="0" u="none" strike="noStrike" dirty="0">
                        <a:solidFill>
                          <a:srgbClr val="000000"/>
                        </a:solidFill>
                        <a:effectLst/>
                        <a:latin typeface="Calibri" panose="020F0502020204030204" pitchFamily="34" charset="0"/>
                      </a:endParaRPr>
                    </a:p>
                  </a:txBody>
                  <a:tcPr marL="5385" marR="5385" marT="5385" marB="0" anchor="b">
                    <a:lnL>
                      <a:noFill/>
                    </a:lnL>
                    <a:lnR>
                      <a:noFill/>
                    </a:lnR>
                    <a:lnT>
                      <a:noFill/>
                    </a:lnT>
                    <a:lnB w="63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285675877"/>
                  </a:ext>
                </a:extLst>
              </a:tr>
              <a:tr h="205970">
                <a:tc>
                  <a:txBody>
                    <a:bodyPr/>
                    <a:lstStyle/>
                    <a:p>
                      <a:pPr algn="l" fontAlgn="ctr"/>
                      <a:r>
                        <a:rPr lang="tr-TR" sz="700" b="0" i="0" u="none" strike="noStrike">
                          <a:solidFill>
                            <a:srgbClr val="FFFFFF"/>
                          </a:solidFill>
                          <a:effectLst/>
                          <a:latin typeface="Calibri" panose="020F0502020204030204" pitchFamily="34" charset="0"/>
                        </a:rPr>
                        <a:t>ENSTİTÜ</a:t>
                      </a:r>
                    </a:p>
                  </a:txBody>
                  <a:tcPr marL="5385" marR="5385" marT="538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793B51"/>
                    </a:solidFill>
                  </a:tcPr>
                </a:tc>
                <a:tc>
                  <a:txBody>
                    <a:bodyPr/>
                    <a:lstStyle/>
                    <a:p>
                      <a:pPr algn="l" fontAlgn="ctr"/>
                      <a:r>
                        <a:rPr lang="tr-TR" sz="700" b="0" i="0" u="none" strike="noStrike" dirty="0">
                          <a:solidFill>
                            <a:srgbClr val="FFFFFF"/>
                          </a:solidFill>
                          <a:effectLst/>
                          <a:latin typeface="Calibri" panose="020F0502020204030204" pitchFamily="34" charset="0"/>
                        </a:rPr>
                        <a:t>ANABİLİM DALI</a:t>
                      </a:r>
                    </a:p>
                  </a:txBody>
                  <a:tcPr marL="5385" marR="5385" marT="53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793B51"/>
                    </a:solidFill>
                  </a:tcPr>
                </a:tc>
                <a:tc>
                  <a:txBody>
                    <a:bodyPr/>
                    <a:lstStyle/>
                    <a:p>
                      <a:pPr algn="l" fontAlgn="ctr"/>
                      <a:r>
                        <a:rPr lang="tr-TR" sz="700" b="0" i="0" u="none" strike="noStrike">
                          <a:solidFill>
                            <a:srgbClr val="FFFFFF"/>
                          </a:solidFill>
                          <a:effectLst/>
                          <a:latin typeface="Calibri" panose="020F0502020204030204" pitchFamily="34" charset="0"/>
                        </a:rPr>
                        <a:t>BÖLÜM/PROGRAM ADI</a:t>
                      </a:r>
                    </a:p>
                  </a:txBody>
                  <a:tcPr marL="5385" marR="5385" marT="53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793B51"/>
                    </a:solidFill>
                  </a:tcPr>
                </a:tc>
                <a:tc>
                  <a:txBody>
                    <a:bodyPr/>
                    <a:lstStyle/>
                    <a:p>
                      <a:pPr algn="ctr" fontAlgn="ctr"/>
                      <a:r>
                        <a:rPr lang="tr-TR" sz="700" b="0" i="0" u="none" strike="noStrike" dirty="0">
                          <a:solidFill>
                            <a:srgbClr val="FFFFFF"/>
                          </a:solidFill>
                          <a:effectLst/>
                          <a:latin typeface="Calibri" panose="020F0502020204030204" pitchFamily="34" charset="0"/>
                        </a:rPr>
                        <a:t>YIL</a:t>
                      </a:r>
                    </a:p>
                  </a:txBody>
                  <a:tcPr marL="5385" marR="5385" marT="538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793B51"/>
                    </a:solidFill>
                  </a:tcPr>
                </a:tc>
                <a:extLst>
                  <a:ext uri="{0D108BD9-81ED-4DB2-BD59-A6C34878D82A}">
                    <a16:rowId xmlns:a16="http://schemas.microsoft.com/office/drawing/2014/main" val="2511424590"/>
                  </a:ext>
                </a:extLst>
              </a:tr>
              <a:tr h="138001">
                <a:tc>
                  <a:txBody>
                    <a:bodyPr/>
                    <a:lstStyle/>
                    <a:p>
                      <a:pPr marL="0" algn="l" defTabSz="914400" rtl="0" eaLnBrk="1" fontAlgn="b" latinLnBrk="0" hangingPunct="1"/>
                      <a:r>
                        <a:rPr lang="tr-TR" sz="800" b="0" i="0" u="none" strike="noStrike" kern="1200" dirty="0">
                          <a:solidFill>
                            <a:srgbClr val="000000"/>
                          </a:solidFill>
                          <a:effectLst/>
                          <a:latin typeface="Calibri" panose="020F0502020204030204" pitchFamily="34" charset="0"/>
                          <a:ea typeface="+mn-ea"/>
                          <a:cs typeface="+mn-cs"/>
                        </a:rPr>
                        <a:t>İslami Araştırmalar Enstitüsü</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İslam Tarihi ve Sanatları</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İSLAM TARİHİ VE SANATLARI (YL) (TEZLİ)</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2021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308387977"/>
                  </a:ext>
                </a:extLst>
              </a:tr>
              <a:tr h="138001">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İslami Araştırmalar Enstitüsü</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sv-SE" sz="800" b="0" i="0" u="none" strike="noStrike" kern="1200">
                          <a:solidFill>
                            <a:srgbClr val="000000"/>
                          </a:solidFill>
                          <a:effectLst/>
                          <a:latin typeface="Calibri" panose="020F0502020204030204" pitchFamily="34" charset="0"/>
                          <a:ea typeface="+mn-ea"/>
                          <a:cs typeface="+mn-cs"/>
                        </a:rPr>
                        <a:t>İslam Ekonomisi ve Finans (Disiplinlerarası)</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İSLAM EKONOMİSİ VE FİNANS (YL) (TEZLİ)</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2021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1079482644"/>
                  </a:ext>
                </a:extLst>
              </a:tr>
              <a:tr h="138001">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İslami Araştırmalar Enstitüsü</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sv-SE" sz="800" b="0" i="0" u="none" strike="noStrike" kern="1200">
                          <a:solidFill>
                            <a:srgbClr val="000000"/>
                          </a:solidFill>
                          <a:effectLst/>
                          <a:latin typeface="Calibri" panose="020F0502020204030204" pitchFamily="34" charset="0"/>
                          <a:ea typeface="+mn-ea"/>
                          <a:cs typeface="+mn-cs"/>
                        </a:rPr>
                        <a:t>İslam Ekonomisi ve Finans (Disiplinlerarası)</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İSLAM EKONOMİSİ VE FİNANS (YL) (TEZLİ) (ARAPÇA)</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BE0D1"/>
                    </a:solidFill>
                  </a:tcPr>
                </a:tc>
                <a:tc>
                  <a:txBody>
                    <a:bodyPr/>
                    <a:lstStyle/>
                    <a:p>
                      <a:pPr marL="0" algn="l" defTabSz="914400" rtl="0" eaLnBrk="1" fontAlgn="b" latinLnBrk="0" hangingPunct="1"/>
                      <a:r>
                        <a:rPr lang="tr-TR" sz="800" b="0" i="0" u="none" strike="noStrike" kern="1200" dirty="0">
                          <a:solidFill>
                            <a:srgbClr val="000000"/>
                          </a:solidFill>
                          <a:effectLst/>
                          <a:latin typeface="Calibri" panose="020F0502020204030204" pitchFamily="34" charset="0"/>
                          <a:ea typeface="+mn-ea"/>
                          <a:cs typeface="+mn-cs"/>
                        </a:rPr>
                        <a:t>2021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3716410405"/>
                  </a:ext>
                </a:extLst>
              </a:tr>
              <a:tr h="138001">
                <a:tc>
                  <a:txBody>
                    <a:bodyPr/>
                    <a:lstStyle/>
                    <a:p>
                      <a:pPr marL="0" algn="l" defTabSz="914400" rtl="0" eaLnBrk="1" fontAlgn="b" latinLnBrk="0" hangingPunct="1"/>
                      <a:r>
                        <a:rPr lang="tr-TR" sz="800" b="0" i="0" u="none" strike="noStrike" kern="1200" dirty="0">
                          <a:solidFill>
                            <a:srgbClr val="000000"/>
                          </a:solidFill>
                          <a:effectLst/>
                          <a:latin typeface="Calibri" panose="020F0502020204030204" pitchFamily="34" charset="0"/>
                          <a:ea typeface="+mn-ea"/>
                          <a:cs typeface="+mn-cs"/>
                        </a:rPr>
                        <a:t>Sosyal Bilimler Enstitüsü</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dirty="0">
                          <a:solidFill>
                            <a:srgbClr val="000000"/>
                          </a:solidFill>
                          <a:effectLst/>
                          <a:latin typeface="Calibri" panose="020F0502020204030204" pitchFamily="34" charset="0"/>
                          <a:ea typeface="+mn-ea"/>
                          <a:cs typeface="+mn-cs"/>
                        </a:rPr>
                        <a:t>Yabancı Diller Eğitimi (Disiplinlerarası)</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dirty="0">
                          <a:solidFill>
                            <a:srgbClr val="000000"/>
                          </a:solidFill>
                          <a:effectLst/>
                          <a:latin typeface="Calibri" panose="020F0502020204030204" pitchFamily="34" charset="0"/>
                          <a:ea typeface="+mn-ea"/>
                          <a:cs typeface="+mn-cs"/>
                        </a:rPr>
                        <a:t>İNGİLİZ DİLİ EĞİTİMİ (YL) (İNGİLİZCE) (TEZLİ)</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dirty="0">
                          <a:solidFill>
                            <a:srgbClr val="000000"/>
                          </a:solidFill>
                          <a:effectLst/>
                          <a:latin typeface="Calibri" panose="020F0502020204030204" pitchFamily="34" charset="0"/>
                          <a:ea typeface="+mn-ea"/>
                          <a:cs typeface="+mn-cs"/>
                        </a:rPr>
                        <a:t>2021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347610145"/>
                  </a:ext>
                </a:extLst>
              </a:tr>
              <a:tr h="138001">
                <a:tc>
                  <a:txBody>
                    <a:bodyPr/>
                    <a:lstStyle/>
                    <a:p>
                      <a:pPr marL="0" algn="l" defTabSz="914400" rtl="0" eaLnBrk="1" fontAlgn="b" latinLnBrk="0" hangingPunct="1"/>
                      <a:r>
                        <a:rPr lang="tr-TR" sz="800" b="0" i="0" u="none" strike="noStrike" kern="1200" dirty="0">
                          <a:solidFill>
                            <a:srgbClr val="000000"/>
                          </a:solidFill>
                          <a:effectLst/>
                          <a:latin typeface="Calibri" panose="020F0502020204030204" pitchFamily="34" charset="0"/>
                          <a:ea typeface="+mn-ea"/>
                          <a:cs typeface="+mn-cs"/>
                        </a:rPr>
                        <a:t>İslami Araştırmalar Enstitüsü</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dirty="0">
                          <a:solidFill>
                            <a:srgbClr val="000000"/>
                          </a:solidFill>
                          <a:effectLst/>
                          <a:latin typeface="Calibri" panose="020F0502020204030204" pitchFamily="34" charset="0"/>
                          <a:ea typeface="+mn-ea"/>
                          <a:cs typeface="+mn-cs"/>
                        </a:rPr>
                        <a:t>Felsefe ve Din Bilimleri</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dirty="0">
                          <a:solidFill>
                            <a:srgbClr val="000000"/>
                          </a:solidFill>
                          <a:effectLst/>
                          <a:latin typeface="Calibri" panose="020F0502020204030204" pitchFamily="34" charset="0"/>
                          <a:ea typeface="+mn-ea"/>
                          <a:cs typeface="+mn-cs"/>
                        </a:rPr>
                        <a:t>DİN FELSEFESİ (YL) (TEZLİ)</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dirty="0">
                          <a:solidFill>
                            <a:srgbClr val="000000"/>
                          </a:solidFill>
                          <a:effectLst/>
                          <a:latin typeface="Calibri" panose="020F0502020204030204" pitchFamily="34" charset="0"/>
                          <a:ea typeface="+mn-ea"/>
                          <a:cs typeface="+mn-cs"/>
                        </a:rPr>
                        <a:t>2022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383730981"/>
                  </a:ext>
                </a:extLst>
              </a:tr>
              <a:tr h="138001">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İslami Araştırmalar Enstitüsü</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Felsefe ve Din Bilimleri</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İSLAM FELSEFESİ (YL) (TEZLİ)</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dirty="0">
                          <a:solidFill>
                            <a:srgbClr val="000000"/>
                          </a:solidFill>
                          <a:effectLst/>
                          <a:latin typeface="Calibri" panose="020F0502020204030204" pitchFamily="34" charset="0"/>
                          <a:ea typeface="+mn-ea"/>
                          <a:cs typeface="+mn-cs"/>
                        </a:rPr>
                        <a:t>2022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1689216088"/>
                  </a:ext>
                </a:extLst>
              </a:tr>
              <a:tr h="138001">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İslami Araştırmalar Enstitüsü</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Temel İslam Bilimleri</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İSLAM HUKUKU (YL) (TEZLİ)</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2022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676954369"/>
                  </a:ext>
                </a:extLst>
              </a:tr>
              <a:tr h="138001">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İslami Araştırmalar Enstitüsü</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Temel İslam Bilimleri</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ARAP DİLİ VE BELAGATI (YL) (TEZLİ)</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2022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2100407635"/>
                  </a:ext>
                </a:extLst>
              </a:tr>
              <a:tr h="138001">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İslami Araştırmalar Enstitüsü</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Temel İslam Bilimleri</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TEFSİR (YL) (TEZLİ)</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2022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1056286229"/>
                  </a:ext>
                </a:extLst>
              </a:tr>
              <a:tr h="138001">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İslami Araştırmalar Enstitüsü</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Manevi Danışmanlık ve Rehberlik</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MANEVİ DANIŞMANLIK VE REHBERLİK (YL)</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2023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1002775464"/>
                  </a:ext>
                </a:extLst>
              </a:tr>
              <a:tr h="138001">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Bölge Çalışmaları Enstitüsü</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dirty="0">
                          <a:solidFill>
                            <a:srgbClr val="000000"/>
                          </a:solidFill>
                          <a:effectLst/>
                          <a:latin typeface="Calibri" panose="020F0502020204030204" pitchFamily="34" charset="0"/>
                          <a:ea typeface="+mn-ea"/>
                          <a:cs typeface="+mn-cs"/>
                        </a:rPr>
                        <a:t>Türk Dünyası Çalışmaları (Disiplinlerarası)</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TÜRK DÜNYASI ÇALIŞMALARI (YL) (TEZLİ)</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2023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1683366965"/>
                  </a:ext>
                </a:extLst>
              </a:tr>
              <a:tr h="138001">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Bölge Çalışmaları Enstitüsü</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Türk Dünyası Çalışmaları (Disiplinlerarası)</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TÜRK DÜNYASI ÇALIŞMALARI (YL) (TEZLİ) (İNGİLİZCE)</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2023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813872432"/>
                  </a:ext>
                </a:extLst>
              </a:tr>
              <a:tr h="138001">
                <a:tc>
                  <a:txBody>
                    <a:bodyPr/>
                    <a:lstStyle/>
                    <a:p>
                      <a:pPr marL="0" algn="l" defTabSz="914400" rtl="0" eaLnBrk="1" fontAlgn="b" latinLnBrk="0" hangingPunct="1"/>
                      <a:r>
                        <a:rPr lang="tr-TR" sz="800" b="0" i="0" u="none" strike="noStrike" kern="1200" dirty="0">
                          <a:solidFill>
                            <a:srgbClr val="000000"/>
                          </a:solidFill>
                          <a:effectLst/>
                          <a:latin typeface="Calibri" panose="020F0502020204030204" pitchFamily="34" charset="0"/>
                          <a:ea typeface="+mn-ea"/>
                          <a:cs typeface="+mn-cs"/>
                        </a:rPr>
                        <a:t>İslami Araştırmalar Enstitüsü</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Dinler Tarihi</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DİNLER TARİHİ (YL) (TEZLİ)</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2023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3525397520"/>
                  </a:ext>
                </a:extLst>
              </a:tr>
              <a:tr h="138001">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İslami Araştırmalar Enstitüsü</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Temel İslam Bilimleri</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HADİS (YL) (TEZLİ)</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dirty="0">
                          <a:solidFill>
                            <a:srgbClr val="000000"/>
                          </a:solidFill>
                          <a:effectLst/>
                          <a:latin typeface="Calibri" panose="020F0502020204030204" pitchFamily="34" charset="0"/>
                          <a:ea typeface="+mn-ea"/>
                          <a:cs typeface="+mn-cs"/>
                        </a:rPr>
                        <a:t>2023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261486280"/>
                  </a:ext>
                </a:extLst>
              </a:tr>
              <a:tr h="138001">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İslami Araştırmalar Enstitüsü</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dirty="0">
                          <a:solidFill>
                            <a:srgbClr val="000000"/>
                          </a:solidFill>
                          <a:effectLst/>
                          <a:latin typeface="Calibri" panose="020F0502020204030204" pitchFamily="34" charset="0"/>
                          <a:ea typeface="+mn-ea"/>
                          <a:cs typeface="+mn-cs"/>
                        </a:rPr>
                        <a:t>Kelam</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dirty="0">
                          <a:solidFill>
                            <a:srgbClr val="000000"/>
                          </a:solidFill>
                          <a:effectLst/>
                          <a:latin typeface="Calibri" panose="020F0502020204030204" pitchFamily="34" charset="0"/>
                          <a:ea typeface="+mn-ea"/>
                          <a:cs typeface="+mn-cs"/>
                        </a:rPr>
                        <a:t>KELAM (YL) (TEZLİ)</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dirty="0">
                          <a:solidFill>
                            <a:srgbClr val="000000"/>
                          </a:solidFill>
                          <a:effectLst/>
                          <a:latin typeface="Calibri" panose="020F0502020204030204" pitchFamily="34" charset="0"/>
                          <a:ea typeface="+mn-ea"/>
                          <a:cs typeface="+mn-cs"/>
                        </a:rPr>
                        <a:t>2023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3197326111"/>
                  </a:ext>
                </a:extLst>
              </a:tr>
              <a:tr h="138001">
                <a:tc>
                  <a:txBody>
                    <a:bodyPr/>
                    <a:lstStyle/>
                    <a:p>
                      <a:pPr marL="0" algn="l" defTabSz="914400" rtl="0" eaLnBrk="1" fontAlgn="b" latinLnBrk="0" hangingPunct="1"/>
                      <a:r>
                        <a:rPr lang="tr-TR" sz="800" b="0" i="0" u="none" strike="noStrike" kern="1200" dirty="0">
                          <a:solidFill>
                            <a:srgbClr val="000000"/>
                          </a:solidFill>
                          <a:effectLst/>
                          <a:latin typeface="Calibri" panose="020F0502020204030204" pitchFamily="34" charset="0"/>
                          <a:ea typeface="+mn-ea"/>
                          <a:cs typeface="+mn-cs"/>
                        </a:rPr>
                        <a:t>Sosyal Bilimler Enstitüsü</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dirty="0">
                          <a:solidFill>
                            <a:srgbClr val="000000"/>
                          </a:solidFill>
                          <a:effectLst/>
                          <a:latin typeface="Calibri" panose="020F0502020204030204" pitchFamily="34" charset="0"/>
                          <a:ea typeface="+mn-ea"/>
                          <a:cs typeface="+mn-cs"/>
                        </a:rPr>
                        <a:t>Felsefe </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dirty="0">
                          <a:solidFill>
                            <a:srgbClr val="000000"/>
                          </a:solidFill>
                          <a:effectLst/>
                          <a:latin typeface="Calibri" panose="020F0502020204030204" pitchFamily="34" charset="0"/>
                          <a:ea typeface="+mn-ea"/>
                          <a:cs typeface="+mn-cs"/>
                        </a:rPr>
                        <a:t>FELSEFİ DANIŞMANLIK (YL) (TEZLİ)</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dirty="0">
                          <a:solidFill>
                            <a:srgbClr val="000000"/>
                          </a:solidFill>
                          <a:effectLst/>
                          <a:latin typeface="Calibri" panose="020F0502020204030204" pitchFamily="34" charset="0"/>
                          <a:ea typeface="+mn-ea"/>
                          <a:cs typeface="+mn-cs"/>
                        </a:rPr>
                        <a:t>2024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2008823480"/>
                  </a:ext>
                </a:extLst>
              </a:tr>
            </a:tbl>
          </a:graphicData>
        </a:graphic>
      </p:graphicFrame>
    </p:spTree>
    <p:extLst>
      <p:ext uri="{BB962C8B-B14F-4D97-AF65-F5344CB8AC3E}">
        <p14:creationId xmlns:p14="http://schemas.microsoft.com/office/powerpoint/2010/main" val="34364270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Screen Shot 2016-04-22 at 11.10.5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30175"/>
            <a:ext cx="9144000" cy="696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Dikdörtgen 1"/>
          <p:cNvSpPr>
            <a:spLocks noChangeArrowheads="1"/>
          </p:cNvSpPr>
          <p:nvPr/>
        </p:nvSpPr>
        <p:spPr bwMode="auto">
          <a:xfrm>
            <a:off x="2711464" y="631825"/>
            <a:ext cx="36168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None/>
            </a:pPr>
            <a:r>
              <a:rPr lang="tr-TR" sz="1800" cap="small" dirty="0"/>
              <a:t>ÖĞRENCİ İŞLERİ DAİRESİ BAŞKANLIĞI</a:t>
            </a:r>
          </a:p>
        </p:txBody>
      </p:sp>
      <p:sp>
        <p:nvSpPr>
          <p:cNvPr id="6" name="Dikdörtgen 1"/>
          <p:cNvSpPr>
            <a:spLocks noChangeArrowheads="1"/>
          </p:cNvSpPr>
          <p:nvPr/>
        </p:nvSpPr>
        <p:spPr bwMode="auto">
          <a:xfrm>
            <a:off x="2951298" y="950767"/>
            <a:ext cx="329051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None/>
            </a:pPr>
            <a:r>
              <a:rPr lang="tr-TR" sz="1600" dirty="0"/>
              <a:t>13. </a:t>
            </a:r>
            <a:r>
              <a:rPr lang="tr-TR" sz="1600" cap="small" dirty="0"/>
              <a:t>Lisansüstü Öğrenime İlişkin Veriler</a:t>
            </a:r>
          </a:p>
        </p:txBody>
      </p:sp>
      <p:sp>
        <p:nvSpPr>
          <p:cNvPr id="8" name="Dikdörtgen 7"/>
          <p:cNvSpPr/>
          <p:nvPr/>
        </p:nvSpPr>
        <p:spPr>
          <a:xfrm>
            <a:off x="2488224" y="5927153"/>
            <a:ext cx="4572000" cy="307777"/>
          </a:xfrm>
          <a:prstGeom prst="rect">
            <a:avLst/>
          </a:prstGeom>
        </p:spPr>
        <p:txBody>
          <a:bodyPr>
            <a:spAutoFit/>
          </a:bodyPr>
          <a:lstStyle/>
          <a:p>
            <a:pPr algn="ctr"/>
            <a:r>
              <a:rPr lang="tr-TR" sz="1400" b="1" dirty="0"/>
              <a:t>Tablo 13.</a:t>
            </a:r>
            <a:r>
              <a:rPr lang="tr-TR" sz="1400" dirty="0"/>
              <a:t> Lisansüstü Programlara İlişkin Veriler</a:t>
            </a:r>
          </a:p>
        </p:txBody>
      </p:sp>
      <p:graphicFrame>
        <p:nvGraphicFramePr>
          <p:cNvPr id="4" name="Tablo 3"/>
          <p:cNvGraphicFramePr>
            <a:graphicFrameLocks noGrp="1"/>
          </p:cNvGraphicFramePr>
          <p:nvPr>
            <p:extLst>
              <p:ext uri="{D42A27DB-BD31-4B8C-83A1-F6EECF244321}">
                <p14:modId xmlns:p14="http://schemas.microsoft.com/office/powerpoint/2010/main" val="4265655085"/>
              </p:ext>
            </p:extLst>
          </p:nvPr>
        </p:nvGraphicFramePr>
        <p:xfrm>
          <a:off x="539552" y="1786122"/>
          <a:ext cx="8147249" cy="4005626"/>
        </p:xfrm>
        <a:graphic>
          <a:graphicData uri="http://schemas.openxmlformats.org/drawingml/2006/table">
            <a:tbl>
              <a:tblPr/>
              <a:tblGrid>
                <a:gridCol w="1647615">
                  <a:extLst>
                    <a:ext uri="{9D8B030D-6E8A-4147-A177-3AD203B41FA5}">
                      <a16:colId xmlns:a16="http://schemas.microsoft.com/office/drawing/2014/main" val="3577000617"/>
                    </a:ext>
                  </a:extLst>
                </a:gridCol>
                <a:gridCol w="2535418">
                  <a:extLst>
                    <a:ext uri="{9D8B030D-6E8A-4147-A177-3AD203B41FA5}">
                      <a16:colId xmlns:a16="http://schemas.microsoft.com/office/drawing/2014/main" val="113314510"/>
                    </a:ext>
                  </a:extLst>
                </a:gridCol>
                <a:gridCol w="3515965">
                  <a:extLst>
                    <a:ext uri="{9D8B030D-6E8A-4147-A177-3AD203B41FA5}">
                      <a16:colId xmlns:a16="http://schemas.microsoft.com/office/drawing/2014/main" val="3627526994"/>
                    </a:ext>
                  </a:extLst>
                </a:gridCol>
                <a:gridCol w="448251">
                  <a:extLst>
                    <a:ext uri="{9D8B030D-6E8A-4147-A177-3AD203B41FA5}">
                      <a16:colId xmlns:a16="http://schemas.microsoft.com/office/drawing/2014/main" val="669222811"/>
                    </a:ext>
                  </a:extLst>
                </a:gridCol>
              </a:tblGrid>
              <a:tr h="174949">
                <a:tc gridSpan="4">
                  <a:txBody>
                    <a:bodyPr/>
                    <a:lstStyle/>
                    <a:p>
                      <a:pPr algn="ctr" fontAlgn="b"/>
                      <a:r>
                        <a:rPr lang="tr-TR" sz="1000" b="1" i="0" u="none" strike="noStrike" dirty="0">
                          <a:solidFill>
                            <a:srgbClr val="6A3447"/>
                          </a:solidFill>
                          <a:effectLst/>
                          <a:latin typeface="Calibri" panose="020F0502020204030204" pitchFamily="34" charset="0"/>
                        </a:rPr>
                        <a:t>ANKARA SOSYAL BİLİMLER ÜNİVERSİTESİ LİSANSÜSTÜ  PROGRAMLAR</a:t>
                      </a:r>
                    </a:p>
                  </a:txBody>
                  <a:tcPr marL="6998" marR="6998" marT="6998" marB="0" anchor="b">
                    <a:lnL>
                      <a:noFill/>
                    </a:lnL>
                    <a:lnR>
                      <a:noFill/>
                    </a:lnR>
                    <a:lnT>
                      <a:noFill/>
                    </a:lnT>
                    <a:lnB>
                      <a:noFill/>
                    </a:lnB>
                    <a:solidFill>
                      <a:srgbClr val="F4B084"/>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500687256"/>
                  </a:ext>
                </a:extLst>
              </a:tr>
              <a:tr h="174949">
                <a:tc gridSpan="3">
                  <a:txBody>
                    <a:bodyPr/>
                    <a:lstStyle/>
                    <a:p>
                      <a:pPr algn="l" fontAlgn="b"/>
                      <a:r>
                        <a:rPr lang="tr-TR" sz="1000" b="1" i="0" u="none" strike="noStrike">
                          <a:solidFill>
                            <a:srgbClr val="6A3447"/>
                          </a:solidFill>
                          <a:effectLst/>
                          <a:latin typeface="Calibri" panose="020F0502020204030204" pitchFamily="34" charset="0"/>
                        </a:rPr>
                        <a:t>Tezsiz Yüksek Lisans Programları:</a:t>
                      </a:r>
                    </a:p>
                  </a:txBody>
                  <a:tcPr marL="6998" marR="6998" marT="6998" marB="0" anchor="b">
                    <a:lnL>
                      <a:noFill/>
                    </a:lnL>
                    <a:lnR>
                      <a:noFill/>
                    </a:lnR>
                    <a:lnT>
                      <a:noFill/>
                    </a:lnT>
                    <a:lnB w="6350" cap="flat" cmpd="sng" algn="ctr">
                      <a:solidFill>
                        <a:srgbClr val="FFFFFF"/>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ctr" fontAlgn="b"/>
                      <a:endParaRPr lang="tr-TR" sz="800" b="0" i="0" u="none" strike="noStrike">
                        <a:solidFill>
                          <a:srgbClr val="000000"/>
                        </a:solidFill>
                        <a:effectLst/>
                        <a:latin typeface="Calibri" panose="020F0502020204030204" pitchFamily="34" charset="0"/>
                      </a:endParaRPr>
                    </a:p>
                  </a:txBody>
                  <a:tcPr marL="6998" marR="6998" marT="6998" marB="0" anchor="b">
                    <a:lnL>
                      <a:noFill/>
                    </a:lnL>
                    <a:lnR>
                      <a:noFill/>
                    </a:lnR>
                    <a:lnT>
                      <a:noFill/>
                    </a:lnT>
                    <a:lnB w="63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238704648"/>
                  </a:ext>
                </a:extLst>
              </a:tr>
              <a:tr h="279918">
                <a:tc>
                  <a:txBody>
                    <a:bodyPr/>
                    <a:lstStyle/>
                    <a:p>
                      <a:pPr algn="l" fontAlgn="ctr"/>
                      <a:r>
                        <a:rPr lang="tr-TR" sz="900" b="0" i="0" u="none" strike="noStrike">
                          <a:solidFill>
                            <a:srgbClr val="FFFFFF"/>
                          </a:solidFill>
                          <a:effectLst/>
                          <a:latin typeface="Calibri" panose="020F0502020204030204" pitchFamily="34" charset="0"/>
                        </a:rPr>
                        <a:t>ENSTİTÜ</a:t>
                      </a:r>
                    </a:p>
                  </a:txBody>
                  <a:tcPr marL="6998" marR="6998" marT="6998"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793B51"/>
                    </a:solidFill>
                  </a:tcPr>
                </a:tc>
                <a:tc>
                  <a:txBody>
                    <a:bodyPr/>
                    <a:lstStyle/>
                    <a:p>
                      <a:pPr algn="l" fontAlgn="ctr"/>
                      <a:r>
                        <a:rPr lang="tr-TR" sz="900" b="0" i="0" u="none" strike="noStrike" dirty="0">
                          <a:solidFill>
                            <a:srgbClr val="FFFFFF"/>
                          </a:solidFill>
                          <a:effectLst/>
                          <a:latin typeface="Calibri" panose="020F0502020204030204" pitchFamily="34" charset="0"/>
                        </a:rPr>
                        <a:t>ANABİLİM DALI</a:t>
                      </a:r>
                    </a:p>
                  </a:txBody>
                  <a:tcPr marL="6998" marR="6998" marT="699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793B51"/>
                    </a:solidFill>
                  </a:tcPr>
                </a:tc>
                <a:tc>
                  <a:txBody>
                    <a:bodyPr/>
                    <a:lstStyle/>
                    <a:p>
                      <a:pPr algn="l" fontAlgn="ctr"/>
                      <a:r>
                        <a:rPr lang="tr-TR" sz="900" b="0" i="0" u="none" strike="noStrike">
                          <a:solidFill>
                            <a:srgbClr val="FFFFFF"/>
                          </a:solidFill>
                          <a:effectLst/>
                          <a:latin typeface="Calibri" panose="020F0502020204030204" pitchFamily="34" charset="0"/>
                        </a:rPr>
                        <a:t>BÖLÜM/PROGRAM ADI</a:t>
                      </a:r>
                    </a:p>
                  </a:txBody>
                  <a:tcPr marL="6998" marR="6998" marT="699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793B51"/>
                    </a:solidFill>
                  </a:tcPr>
                </a:tc>
                <a:tc>
                  <a:txBody>
                    <a:bodyPr/>
                    <a:lstStyle/>
                    <a:p>
                      <a:pPr algn="ctr" fontAlgn="ctr"/>
                      <a:r>
                        <a:rPr lang="tr-TR" sz="900" b="0" i="0" u="none" strike="noStrike">
                          <a:solidFill>
                            <a:srgbClr val="FFFFFF"/>
                          </a:solidFill>
                          <a:effectLst/>
                          <a:latin typeface="Calibri" panose="020F0502020204030204" pitchFamily="34" charset="0"/>
                        </a:rPr>
                        <a:t>YIL</a:t>
                      </a:r>
                    </a:p>
                  </a:txBody>
                  <a:tcPr marL="6998" marR="6998" marT="6998"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793B51"/>
                    </a:solidFill>
                  </a:tcPr>
                </a:tc>
                <a:extLst>
                  <a:ext uri="{0D108BD9-81ED-4DB2-BD59-A6C34878D82A}">
                    <a16:rowId xmlns:a16="http://schemas.microsoft.com/office/drawing/2014/main" val="3106862994"/>
                  </a:ext>
                </a:extLst>
              </a:tr>
              <a:tr h="187545">
                <a:tc>
                  <a:txBody>
                    <a:bodyPr/>
                    <a:lstStyle/>
                    <a:p>
                      <a:pPr marL="0" algn="l" defTabSz="914400" rtl="0" eaLnBrk="1" fontAlgn="b" latinLnBrk="0" hangingPunct="1"/>
                      <a:r>
                        <a:rPr lang="tr-TR" sz="800" b="0" i="0" u="none" strike="noStrike" kern="1200" dirty="0">
                          <a:solidFill>
                            <a:srgbClr val="000000"/>
                          </a:solidFill>
                          <a:effectLst/>
                          <a:latin typeface="Calibri" panose="020F0502020204030204" pitchFamily="34" charset="0"/>
                          <a:ea typeface="+mn-ea"/>
                          <a:cs typeface="+mn-cs"/>
                        </a:rPr>
                        <a:t>Sosyal Bilimler Enstitüsü</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Teknoloji Politikaları ve İnovasyon Yönetimi (Disiplinlerarası)</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TEKNOLOJİ POLİTİKALARI VE İNOVASYON YÖNETİMİ (YL) (TEZSİZ) (İÖ)</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dirty="0">
                          <a:solidFill>
                            <a:srgbClr val="000000"/>
                          </a:solidFill>
                          <a:effectLst/>
                          <a:latin typeface="Calibri" panose="020F0502020204030204" pitchFamily="34" charset="0"/>
                          <a:ea typeface="+mn-ea"/>
                          <a:cs typeface="+mn-cs"/>
                        </a:rPr>
                        <a:t>2016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2159891766"/>
                  </a:ext>
                </a:extLst>
              </a:tr>
              <a:tr h="187545">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Sosyal Bilimler Enstitüsü</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İşletme</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dirty="0">
                          <a:solidFill>
                            <a:srgbClr val="000000"/>
                          </a:solidFill>
                          <a:effectLst/>
                          <a:latin typeface="Calibri" panose="020F0502020204030204" pitchFamily="34" charset="0"/>
                          <a:ea typeface="+mn-ea"/>
                          <a:cs typeface="+mn-cs"/>
                        </a:rPr>
                        <a:t>YÖNETİM VE ORGANİZASYON (YL) (TEZSİZ) (İÖ)</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2017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3163027272"/>
                  </a:ext>
                </a:extLst>
              </a:tr>
              <a:tr h="187545">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Sosyal Bilimler Enstitüsü</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İşletme</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İŞLETME (YL) (TEZSİZ) (İÖ)</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2017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4074646647"/>
                  </a:ext>
                </a:extLst>
              </a:tr>
              <a:tr h="187545">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Sosyal Bilimler Enstitüsü</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Kamu Hukuku</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KAMU HUKUKU (YL) (TEZSİZ) (İÖ)</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2018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1880025603"/>
                  </a:ext>
                </a:extLst>
              </a:tr>
              <a:tr h="187545">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Sosyal Bilimler Enstitüsü</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dirty="0">
                          <a:solidFill>
                            <a:srgbClr val="000000"/>
                          </a:solidFill>
                          <a:effectLst/>
                          <a:latin typeface="Calibri" panose="020F0502020204030204" pitchFamily="34" charset="0"/>
                          <a:ea typeface="+mn-ea"/>
                          <a:cs typeface="+mn-cs"/>
                        </a:rPr>
                        <a:t>Denetim ve Risk Yönetimi (Disiplinlerarası)</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DENETİM VE RİSK YÖNETİMİ (YL) (TEZSİZ) (İÖ)</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2018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877928532"/>
                  </a:ext>
                </a:extLst>
              </a:tr>
              <a:tr h="187545">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Sosyal Bilimler Enstitüsü</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Özel Hukuk</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ÖZEL HUKUK (YL) (TEZSİZ) (İÖ)</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2019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2184991328"/>
                  </a:ext>
                </a:extLst>
              </a:tr>
              <a:tr h="187545">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Sosyal Bilimler Enstitüsü</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Enerji Ekonomisi ve Yönetimi (Disiplinlerarası)</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ENERJİ EKONOMİSİ VE YÖNETİMİ (YL) (TEZSİZ) (İÖ)</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2019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962718603"/>
                  </a:ext>
                </a:extLst>
              </a:tr>
              <a:tr h="187545">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Sosyal Bilimler Enstitüsü</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Siyaset Bilimi ve Kamu Yönetimi</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KAMU YÖNETİMİ (YL) (TEZSİZ) (İÖ)</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2019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1930660973"/>
                  </a:ext>
                </a:extLst>
              </a:tr>
              <a:tr h="187545">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Sosyal Bilimler Enstitüsü</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Afet ve İnsani Yardım Yönetimi (Disiplinlerarası)</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AFET VE İNSANİ YARDIM YÖNETİMİ (YL) (İÖ) (TEZSİZ)</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2019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556340646"/>
                  </a:ext>
                </a:extLst>
              </a:tr>
              <a:tr h="187545">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Sosyal Bilimler Enstitüsü</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Kadın ve Aile Çalışmaları (Disiplinlerarası)</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KADIN VE AİLE ÇALIŞMALARI (YL) (TEZSİZ) (İÖ)</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2019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2607894281"/>
                  </a:ext>
                </a:extLst>
              </a:tr>
              <a:tr h="187545">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Sosyal Bilimler Enstitüsü</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Uluslararası Ticaret ve Lojistik Yönetimi (Disiplinlerarası)</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ULUSLARARASI TİCARET VE LOJİSTİK YÖNETİMİ (YL) (TEZSİZ)</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2019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1268897590"/>
                  </a:ext>
                </a:extLst>
              </a:tr>
              <a:tr h="187545">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Sosyal Bilimler Enstitüsü</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Psikoloji</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KLİNİK PSİKOLOJİ (YL) (TEZSİZ) (İÖ)</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2020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3095021213"/>
                  </a:ext>
                </a:extLst>
              </a:tr>
              <a:tr h="187545">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İslami Araştırmalar Enstitüsü</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Manevi Danışmanlık ve Rehberlik</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MANEVİ BAKIM VE DANIŞMANLIK (YL) (TEZSİZ) (İÖ)</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2020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4062385812"/>
                  </a:ext>
                </a:extLst>
              </a:tr>
              <a:tr h="187545">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Sosyal Bilimler Enstitüsü</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Kültür Politikaları ve Yönetimi (Disiplinlerarası)</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KÜLTÜR POLİTİKALARI VE YÖNETİMİ (YL) (TEZSİZ) (İÖ)</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2020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10016"/>
                  </a:ext>
                </a:extLst>
              </a:tr>
              <a:tr h="187545">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Sosyal Bilimler Enstitüsü</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Bilişim ve Teknoloji Hukuku (Disiplinlerarası)</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BİLİŞİM VE TEKNOLOJİ HUKUKU (YL) (TEZSİZ) (İÖ)</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2021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2254977435"/>
                  </a:ext>
                </a:extLst>
              </a:tr>
              <a:tr h="187545">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Sosyal Bilimler Enstitüsü</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Aile Danışmanlığı (Disiplinlerarası)</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AİLE DANIŞMANLIĞI (YL) (TEZSİZ) (İÖ)</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2021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2778981474"/>
                  </a:ext>
                </a:extLst>
              </a:tr>
              <a:tr h="187545">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İslami Araştırmalar Enstitüsü</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İslam Ekonomisi Ve Finansı (Disiplinlerarası)</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İSLAM EKONOMİSİ VE FİNANSI (YL) (TEZSİZ) (İÖ)</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2022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572396695"/>
                  </a:ext>
                </a:extLst>
              </a:tr>
              <a:tr h="187545">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Sosyal Bilimler Enstitüsü</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Türk Dili ve Edebiyatı</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a:solidFill>
                            <a:srgbClr val="000000"/>
                          </a:solidFill>
                          <a:effectLst/>
                          <a:latin typeface="Calibri" panose="020F0502020204030204" pitchFamily="34" charset="0"/>
                          <a:ea typeface="+mn-ea"/>
                          <a:cs typeface="+mn-cs"/>
                        </a:rPr>
                        <a:t>YARATICI YAZARLIK (YL) (TEZSİZ) (İÖ)</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dirty="0">
                          <a:solidFill>
                            <a:srgbClr val="000000"/>
                          </a:solidFill>
                          <a:effectLst/>
                          <a:latin typeface="Calibri" panose="020F0502020204030204" pitchFamily="34" charset="0"/>
                          <a:ea typeface="+mn-ea"/>
                          <a:cs typeface="+mn-cs"/>
                        </a:rPr>
                        <a:t>2023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12028145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Screen Shot 2016-04-22 at 11.10.5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30175"/>
            <a:ext cx="9144000" cy="696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Dikdörtgen 1"/>
          <p:cNvSpPr>
            <a:spLocks noChangeArrowheads="1"/>
          </p:cNvSpPr>
          <p:nvPr/>
        </p:nvSpPr>
        <p:spPr bwMode="auto">
          <a:xfrm>
            <a:off x="2711464" y="631825"/>
            <a:ext cx="36168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None/>
            </a:pPr>
            <a:r>
              <a:rPr lang="tr-TR" sz="1800" cap="small" dirty="0"/>
              <a:t>ÖĞRENCİ İŞLERİ DAİRESİ BAŞKANLIĞI</a:t>
            </a:r>
          </a:p>
        </p:txBody>
      </p:sp>
      <p:sp>
        <p:nvSpPr>
          <p:cNvPr id="6" name="Dikdörtgen 1"/>
          <p:cNvSpPr>
            <a:spLocks noChangeArrowheads="1"/>
          </p:cNvSpPr>
          <p:nvPr/>
        </p:nvSpPr>
        <p:spPr bwMode="auto">
          <a:xfrm>
            <a:off x="2951298" y="950767"/>
            <a:ext cx="329051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None/>
            </a:pPr>
            <a:r>
              <a:rPr lang="tr-TR" sz="1600" dirty="0"/>
              <a:t>14. </a:t>
            </a:r>
            <a:r>
              <a:rPr lang="tr-TR" sz="1600" cap="small" dirty="0"/>
              <a:t>Lisansüstü Öğrenime İlişkin Veriler</a:t>
            </a:r>
          </a:p>
        </p:txBody>
      </p:sp>
      <p:sp>
        <p:nvSpPr>
          <p:cNvPr id="8" name="Dikdörtgen 7"/>
          <p:cNvSpPr/>
          <p:nvPr/>
        </p:nvSpPr>
        <p:spPr>
          <a:xfrm>
            <a:off x="2488224" y="5927153"/>
            <a:ext cx="4572000" cy="307777"/>
          </a:xfrm>
          <a:prstGeom prst="rect">
            <a:avLst/>
          </a:prstGeom>
        </p:spPr>
        <p:txBody>
          <a:bodyPr>
            <a:spAutoFit/>
          </a:bodyPr>
          <a:lstStyle/>
          <a:p>
            <a:pPr algn="ctr"/>
            <a:r>
              <a:rPr lang="tr-TR" sz="1400" b="1" dirty="0"/>
              <a:t>Tablo 14.</a:t>
            </a:r>
            <a:r>
              <a:rPr lang="tr-TR" sz="1400" dirty="0"/>
              <a:t> Lisansüstü Programlara İlişkin Veriler</a:t>
            </a:r>
          </a:p>
        </p:txBody>
      </p:sp>
      <p:graphicFrame>
        <p:nvGraphicFramePr>
          <p:cNvPr id="2" name="Tablo 1"/>
          <p:cNvGraphicFramePr>
            <a:graphicFrameLocks noGrp="1"/>
          </p:cNvGraphicFramePr>
          <p:nvPr>
            <p:extLst>
              <p:ext uri="{D42A27DB-BD31-4B8C-83A1-F6EECF244321}">
                <p14:modId xmlns:p14="http://schemas.microsoft.com/office/powerpoint/2010/main" val="2119256781"/>
              </p:ext>
            </p:extLst>
          </p:nvPr>
        </p:nvGraphicFramePr>
        <p:xfrm>
          <a:off x="457200" y="1608263"/>
          <a:ext cx="8229600" cy="4357688"/>
        </p:xfrm>
        <a:graphic>
          <a:graphicData uri="http://schemas.openxmlformats.org/drawingml/2006/table">
            <a:tbl>
              <a:tblPr/>
              <a:tblGrid>
                <a:gridCol w="1729967">
                  <a:extLst>
                    <a:ext uri="{9D8B030D-6E8A-4147-A177-3AD203B41FA5}">
                      <a16:colId xmlns:a16="http://schemas.microsoft.com/office/drawing/2014/main" val="3744558622"/>
                    </a:ext>
                  </a:extLst>
                </a:gridCol>
                <a:gridCol w="2535417">
                  <a:extLst>
                    <a:ext uri="{9D8B030D-6E8A-4147-A177-3AD203B41FA5}">
                      <a16:colId xmlns:a16="http://schemas.microsoft.com/office/drawing/2014/main" val="85231051"/>
                    </a:ext>
                  </a:extLst>
                </a:gridCol>
                <a:gridCol w="3515965">
                  <a:extLst>
                    <a:ext uri="{9D8B030D-6E8A-4147-A177-3AD203B41FA5}">
                      <a16:colId xmlns:a16="http://schemas.microsoft.com/office/drawing/2014/main" val="3087667777"/>
                    </a:ext>
                  </a:extLst>
                </a:gridCol>
                <a:gridCol w="448251">
                  <a:extLst>
                    <a:ext uri="{9D8B030D-6E8A-4147-A177-3AD203B41FA5}">
                      <a16:colId xmlns:a16="http://schemas.microsoft.com/office/drawing/2014/main" val="1288246475"/>
                    </a:ext>
                  </a:extLst>
                </a:gridCol>
              </a:tblGrid>
              <a:tr h="174949">
                <a:tc gridSpan="4">
                  <a:txBody>
                    <a:bodyPr/>
                    <a:lstStyle/>
                    <a:p>
                      <a:pPr algn="ctr" fontAlgn="b"/>
                      <a:r>
                        <a:rPr lang="tr-TR" sz="1000" b="1" i="0" u="none" strike="noStrike" dirty="0">
                          <a:solidFill>
                            <a:srgbClr val="6A3447"/>
                          </a:solidFill>
                          <a:effectLst/>
                          <a:latin typeface="Calibri" panose="020F0502020204030204" pitchFamily="34" charset="0"/>
                        </a:rPr>
                        <a:t>ANKARA SOSYAL BİLİMLER ÜNİVERSİTESİ LİSANSÜSTÜ  PROGRAMLAR</a:t>
                      </a:r>
                    </a:p>
                  </a:txBody>
                  <a:tcPr marL="6998" marR="6998" marT="6998" marB="0" anchor="b">
                    <a:lnL>
                      <a:noFill/>
                    </a:lnL>
                    <a:lnR>
                      <a:noFill/>
                    </a:lnR>
                    <a:lnT>
                      <a:noFill/>
                    </a:lnT>
                    <a:lnB>
                      <a:noFill/>
                    </a:lnB>
                    <a:solidFill>
                      <a:srgbClr val="F4B084"/>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369034392"/>
                  </a:ext>
                </a:extLst>
              </a:tr>
              <a:tr h="174949">
                <a:tc gridSpan="3">
                  <a:txBody>
                    <a:bodyPr/>
                    <a:lstStyle/>
                    <a:p>
                      <a:pPr algn="l" fontAlgn="b"/>
                      <a:r>
                        <a:rPr lang="tr-TR" sz="1000" b="1" i="0" u="none" strike="noStrike">
                          <a:solidFill>
                            <a:srgbClr val="6A3447"/>
                          </a:solidFill>
                          <a:effectLst/>
                          <a:latin typeface="Calibri" panose="020F0502020204030204" pitchFamily="34" charset="0"/>
                        </a:rPr>
                        <a:t>Doktora Programları:</a:t>
                      </a:r>
                    </a:p>
                  </a:txBody>
                  <a:tcPr marL="6998" marR="6998" marT="6998" marB="0" anchor="b">
                    <a:lnL>
                      <a:noFill/>
                    </a:lnL>
                    <a:lnR>
                      <a:noFill/>
                    </a:lnR>
                    <a:lnT>
                      <a:noFill/>
                    </a:lnT>
                    <a:lnB w="6350" cap="flat" cmpd="sng" algn="ctr">
                      <a:solidFill>
                        <a:srgbClr val="FFFFFF"/>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ctr" fontAlgn="b"/>
                      <a:endParaRPr lang="tr-TR" sz="800" b="0" i="0" u="none" strike="noStrike">
                        <a:solidFill>
                          <a:srgbClr val="000000"/>
                        </a:solidFill>
                        <a:effectLst/>
                        <a:latin typeface="Calibri" panose="020F0502020204030204" pitchFamily="34" charset="0"/>
                      </a:endParaRPr>
                    </a:p>
                  </a:txBody>
                  <a:tcPr marL="6998" marR="6998" marT="6998" marB="0" anchor="b">
                    <a:lnL>
                      <a:noFill/>
                    </a:lnL>
                    <a:lnR>
                      <a:noFill/>
                    </a:lnR>
                    <a:lnT>
                      <a:noFill/>
                    </a:lnT>
                    <a:lnB w="63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36527998"/>
                  </a:ext>
                </a:extLst>
              </a:tr>
              <a:tr h="286916">
                <a:tc>
                  <a:txBody>
                    <a:bodyPr/>
                    <a:lstStyle/>
                    <a:p>
                      <a:pPr algn="l" fontAlgn="ctr"/>
                      <a:r>
                        <a:rPr lang="tr-TR" sz="900" b="0" i="0" u="none" strike="noStrike">
                          <a:solidFill>
                            <a:srgbClr val="FFFFFF"/>
                          </a:solidFill>
                          <a:effectLst/>
                          <a:latin typeface="Calibri" panose="020F0502020204030204" pitchFamily="34" charset="0"/>
                        </a:rPr>
                        <a:t>ENSTİTÜ</a:t>
                      </a:r>
                    </a:p>
                  </a:txBody>
                  <a:tcPr marL="6998" marR="6998" marT="6998"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793B51"/>
                    </a:solidFill>
                  </a:tcPr>
                </a:tc>
                <a:tc>
                  <a:txBody>
                    <a:bodyPr/>
                    <a:lstStyle/>
                    <a:p>
                      <a:pPr algn="l" fontAlgn="ctr"/>
                      <a:r>
                        <a:rPr lang="tr-TR" sz="900" b="0" i="0" u="none" strike="noStrike">
                          <a:solidFill>
                            <a:srgbClr val="FFFFFF"/>
                          </a:solidFill>
                          <a:effectLst/>
                          <a:latin typeface="Calibri" panose="020F0502020204030204" pitchFamily="34" charset="0"/>
                        </a:rPr>
                        <a:t>ANABİLİM DALI</a:t>
                      </a:r>
                    </a:p>
                  </a:txBody>
                  <a:tcPr marL="6998" marR="6998" marT="699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793B51"/>
                    </a:solidFill>
                  </a:tcPr>
                </a:tc>
                <a:tc>
                  <a:txBody>
                    <a:bodyPr/>
                    <a:lstStyle/>
                    <a:p>
                      <a:pPr algn="l" fontAlgn="ctr"/>
                      <a:r>
                        <a:rPr lang="tr-TR" sz="900" b="0" i="0" u="none" strike="noStrike">
                          <a:solidFill>
                            <a:srgbClr val="FFFFFF"/>
                          </a:solidFill>
                          <a:effectLst/>
                          <a:latin typeface="Calibri" panose="020F0502020204030204" pitchFamily="34" charset="0"/>
                        </a:rPr>
                        <a:t>BÖLÜM/PROGRAM ADI</a:t>
                      </a:r>
                    </a:p>
                  </a:txBody>
                  <a:tcPr marL="6998" marR="6998" marT="699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793B51"/>
                    </a:solidFill>
                  </a:tcPr>
                </a:tc>
                <a:tc>
                  <a:txBody>
                    <a:bodyPr/>
                    <a:lstStyle/>
                    <a:p>
                      <a:pPr algn="ctr" fontAlgn="ctr"/>
                      <a:r>
                        <a:rPr lang="tr-TR" sz="900" b="0" i="0" u="none" strike="noStrike">
                          <a:solidFill>
                            <a:srgbClr val="FFFFFF"/>
                          </a:solidFill>
                          <a:effectLst/>
                          <a:latin typeface="Calibri" panose="020F0502020204030204" pitchFamily="34" charset="0"/>
                        </a:rPr>
                        <a:t>YIL</a:t>
                      </a:r>
                    </a:p>
                  </a:txBody>
                  <a:tcPr marL="6998" marR="6998" marT="6998"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793B51"/>
                    </a:solidFill>
                  </a:tcPr>
                </a:tc>
                <a:extLst>
                  <a:ext uri="{0D108BD9-81ED-4DB2-BD59-A6C34878D82A}">
                    <a16:rowId xmlns:a16="http://schemas.microsoft.com/office/drawing/2014/main" val="2123622363"/>
                  </a:ext>
                </a:extLst>
              </a:tr>
              <a:tr h="18754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tr-TR" sz="800" b="0" i="0" u="none" strike="noStrike" dirty="0">
                          <a:solidFill>
                            <a:srgbClr val="000000"/>
                          </a:solidFill>
                          <a:effectLst/>
                          <a:latin typeface="Calibri" panose="020F0502020204030204" pitchFamily="34" charset="0"/>
                        </a:rPr>
                        <a:t>Sosyal Bilimler Enstitüsü</a:t>
                      </a:r>
                    </a:p>
                  </a:txBody>
                  <a:tcPr marL="6998" marR="6998" marT="699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tr-TR" sz="800" b="0" i="0" u="none" strike="noStrike" dirty="0">
                          <a:solidFill>
                            <a:srgbClr val="000000"/>
                          </a:solidFill>
                          <a:effectLst/>
                          <a:latin typeface="Calibri" panose="020F0502020204030204" pitchFamily="34" charset="0"/>
                        </a:rPr>
                        <a:t>Kadın ve Aile Çalışmaları (Disiplinlerarası)</a:t>
                      </a:r>
                    </a:p>
                  </a:txBody>
                  <a:tcPr marL="6998" marR="6998" marT="699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dirty="0">
                          <a:solidFill>
                            <a:srgbClr val="000000"/>
                          </a:solidFill>
                          <a:effectLst/>
                          <a:latin typeface="Calibri" panose="020F0502020204030204" pitchFamily="34" charset="0"/>
                          <a:ea typeface="+mn-ea"/>
                          <a:cs typeface="+mn-cs"/>
                        </a:rPr>
                        <a:t>KADIN VE AİLE ÇALIŞMALARI (DR)</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algn="ctr" fontAlgn="b"/>
                      <a:r>
                        <a:rPr lang="tr-TR" sz="800" b="0" i="0" u="none" strike="noStrike" dirty="0">
                          <a:solidFill>
                            <a:srgbClr val="000000"/>
                          </a:solidFill>
                          <a:effectLst/>
                          <a:latin typeface="Calibri" panose="020F0502020204030204" pitchFamily="34" charset="0"/>
                        </a:rPr>
                        <a:t>2017</a:t>
                      </a:r>
                    </a:p>
                  </a:txBody>
                  <a:tcPr marL="6998" marR="6998" marT="699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1448415178"/>
                  </a:ext>
                </a:extLst>
              </a:tr>
              <a:tr h="187545">
                <a:tc>
                  <a:txBody>
                    <a:bodyPr/>
                    <a:lstStyle/>
                    <a:p>
                      <a:pPr algn="l" fontAlgn="b"/>
                      <a:r>
                        <a:rPr lang="tr-TR" sz="800" b="0" i="0" u="none" strike="noStrike" dirty="0">
                          <a:solidFill>
                            <a:srgbClr val="000000"/>
                          </a:solidFill>
                          <a:effectLst/>
                          <a:latin typeface="Calibri" panose="020F0502020204030204" pitchFamily="34" charset="0"/>
                        </a:rPr>
                        <a:t>Sosyal Bilimler Enstitüsü</a:t>
                      </a:r>
                    </a:p>
                  </a:txBody>
                  <a:tcPr marL="6998" marR="6998" marT="6998"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tr-TR" sz="800" b="0" i="0" u="none" strike="noStrike" dirty="0">
                          <a:solidFill>
                            <a:srgbClr val="000000"/>
                          </a:solidFill>
                          <a:effectLst/>
                          <a:latin typeface="Calibri" panose="020F0502020204030204" pitchFamily="34" charset="0"/>
                        </a:rPr>
                        <a:t>Ortadoğu Çalışmaları</a:t>
                      </a:r>
                    </a:p>
                  </a:txBody>
                  <a:tcPr marL="6998" marR="6998" marT="699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dirty="0">
                          <a:solidFill>
                            <a:srgbClr val="000000"/>
                          </a:solidFill>
                          <a:effectLst/>
                          <a:latin typeface="Calibri" panose="020F0502020204030204" pitchFamily="34" charset="0"/>
                          <a:ea typeface="+mn-ea"/>
                          <a:cs typeface="+mn-cs"/>
                        </a:rPr>
                        <a:t>ORTADOĞU ÇALIŞMALARI (DR) (İNGİLİZCE)</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algn="ctr" fontAlgn="b"/>
                      <a:r>
                        <a:rPr lang="tr-TR" sz="800" b="0" i="0" u="none" strike="noStrike" dirty="0">
                          <a:solidFill>
                            <a:srgbClr val="000000"/>
                          </a:solidFill>
                          <a:effectLst/>
                          <a:latin typeface="Calibri" panose="020F0502020204030204" pitchFamily="34" charset="0"/>
                        </a:rPr>
                        <a:t>2017</a:t>
                      </a:r>
                    </a:p>
                  </a:txBody>
                  <a:tcPr marL="6998" marR="6998" marT="699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3872010794"/>
                  </a:ext>
                </a:extLst>
              </a:tr>
              <a:tr h="18754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tr-TR" sz="800" b="0" i="0" u="none" strike="noStrike" dirty="0">
                          <a:solidFill>
                            <a:srgbClr val="000000"/>
                          </a:solidFill>
                          <a:effectLst/>
                          <a:latin typeface="Calibri" panose="020F0502020204030204" pitchFamily="34" charset="0"/>
                        </a:rPr>
                        <a:t>Sosyal Bilimler Enstitüsü</a:t>
                      </a:r>
                    </a:p>
                  </a:txBody>
                  <a:tcPr marL="6998" marR="6998" marT="6998"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tr-TR" sz="800" b="0" i="0" u="none" strike="noStrike" dirty="0">
                          <a:solidFill>
                            <a:srgbClr val="000000"/>
                          </a:solidFill>
                          <a:effectLst/>
                          <a:latin typeface="Calibri" panose="020F0502020204030204" pitchFamily="34" charset="0"/>
                        </a:rPr>
                        <a:t>Medya ve İletişim Çalışmaları</a:t>
                      </a:r>
                    </a:p>
                  </a:txBody>
                  <a:tcPr marL="6998" marR="6998" marT="699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dirty="0">
                          <a:solidFill>
                            <a:srgbClr val="000000"/>
                          </a:solidFill>
                          <a:effectLst/>
                          <a:latin typeface="Calibri" panose="020F0502020204030204" pitchFamily="34" charset="0"/>
                          <a:ea typeface="+mn-ea"/>
                          <a:cs typeface="+mn-cs"/>
                        </a:rPr>
                        <a:t>SOSYAL MEDYA ÇALIŞMALARI (DR)</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algn="ctr" fontAlgn="b"/>
                      <a:r>
                        <a:rPr lang="tr-TR" sz="800" b="0" i="0" u="none" strike="noStrike" dirty="0">
                          <a:solidFill>
                            <a:srgbClr val="000000"/>
                          </a:solidFill>
                          <a:effectLst/>
                          <a:latin typeface="Calibri" panose="020F0502020204030204" pitchFamily="34" charset="0"/>
                        </a:rPr>
                        <a:t>2017</a:t>
                      </a:r>
                    </a:p>
                  </a:txBody>
                  <a:tcPr marL="6998" marR="6998" marT="699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2079529185"/>
                  </a:ext>
                </a:extLst>
              </a:tr>
              <a:tr h="18754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tr-TR" sz="800" b="0" i="0" u="none" strike="noStrike" dirty="0">
                          <a:solidFill>
                            <a:srgbClr val="000000"/>
                          </a:solidFill>
                          <a:effectLst/>
                          <a:latin typeface="Calibri" panose="020F0502020204030204" pitchFamily="34" charset="0"/>
                        </a:rPr>
                        <a:t>Sosyal Bilimler Enstitüsü</a:t>
                      </a:r>
                    </a:p>
                  </a:txBody>
                  <a:tcPr marL="6998" marR="6998" marT="6998"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algn="l" fontAlgn="b"/>
                      <a:r>
                        <a:rPr lang="tr-TR" sz="800" b="0" i="0" u="none" strike="noStrike" dirty="0">
                          <a:solidFill>
                            <a:srgbClr val="000000"/>
                          </a:solidFill>
                          <a:effectLst/>
                          <a:latin typeface="Calibri" panose="020F0502020204030204" pitchFamily="34" charset="0"/>
                        </a:rPr>
                        <a:t>İşletme</a:t>
                      </a:r>
                    </a:p>
                  </a:txBody>
                  <a:tcPr marL="6998" marR="6998" marT="699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dirty="0">
                          <a:solidFill>
                            <a:srgbClr val="000000"/>
                          </a:solidFill>
                          <a:effectLst/>
                          <a:latin typeface="Calibri" panose="020F0502020204030204" pitchFamily="34" charset="0"/>
                          <a:ea typeface="+mn-ea"/>
                          <a:cs typeface="+mn-cs"/>
                        </a:rPr>
                        <a:t>YÖNETİM VE ORGANİZASYON (DR) (İNGİLİZCE)</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algn="ctr" fontAlgn="b"/>
                      <a:r>
                        <a:rPr lang="tr-TR" sz="800" b="0" i="0" u="none" strike="noStrike" dirty="0">
                          <a:solidFill>
                            <a:srgbClr val="000000"/>
                          </a:solidFill>
                          <a:effectLst/>
                          <a:latin typeface="Calibri" panose="020F0502020204030204" pitchFamily="34" charset="0"/>
                        </a:rPr>
                        <a:t>2017</a:t>
                      </a:r>
                    </a:p>
                  </a:txBody>
                  <a:tcPr marL="6998" marR="6998" marT="699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981983442"/>
                  </a:ext>
                </a:extLst>
              </a:tr>
              <a:tr h="18754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tr-TR" sz="800" b="0" i="0" u="none" strike="noStrike" dirty="0">
                          <a:solidFill>
                            <a:srgbClr val="000000"/>
                          </a:solidFill>
                          <a:effectLst/>
                          <a:latin typeface="Calibri" panose="020F0502020204030204" pitchFamily="34" charset="0"/>
                        </a:rPr>
                        <a:t>Sosyal Bilimler Enstitüsü</a:t>
                      </a:r>
                    </a:p>
                  </a:txBody>
                  <a:tcPr marL="6998" marR="6998" marT="699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algn="l" fontAlgn="b"/>
                      <a:r>
                        <a:rPr lang="tr-TR" sz="800" b="0" i="0" u="none" strike="noStrike" dirty="0">
                          <a:solidFill>
                            <a:srgbClr val="000000"/>
                          </a:solidFill>
                          <a:effectLst/>
                          <a:latin typeface="Calibri" panose="020F0502020204030204" pitchFamily="34" charset="0"/>
                        </a:rPr>
                        <a:t>Özel Hukuku</a:t>
                      </a:r>
                    </a:p>
                  </a:txBody>
                  <a:tcPr marL="6998" marR="6998" marT="699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dirty="0">
                          <a:solidFill>
                            <a:srgbClr val="000000"/>
                          </a:solidFill>
                          <a:effectLst/>
                          <a:latin typeface="Calibri" panose="020F0502020204030204" pitchFamily="34" charset="0"/>
                          <a:ea typeface="+mn-ea"/>
                          <a:cs typeface="+mn-cs"/>
                        </a:rPr>
                        <a:t>ÖZEL HUKUK (DR)</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algn="ctr" fontAlgn="b"/>
                      <a:r>
                        <a:rPr lang="tr-TR" sz="800" b="0" i="0" u="none" strike="noStrike" dirty="0">
                          <a:solidFill>
                            <a:srgbClr val="000000"/>
                          </a:solidFill>
                          <a:effectLst/>
                          <a:latin typeface="Calibri" panose="020F0502020204030204" pitchFamily="34" charset="0"/>
                        </a:rPr>
                        <a:t>2018</a:t>
                      </a:r>
                    </a:p>
                  </a:txBody>
                  <a:tcPr marL="6998" marR="6998" marT="699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2971309160"/>
                  </a:ext>
                </a:extLst>
              </a:tr>
              <a:tr h="187545">
                <a:tc>
                  <a:txBody>
                    <a:bodyPr/>
                    <a:lstStyle/>
                    <a:p>
                      <a:pPr algn="l" fontAlgn="b"/>
                      <a:r>
                        <a:rPr lang="tr-TR" sz="800" b="0" i="0" u="none" strike="noStrike" dirty="0">
                          <a:solidFill>
                            <a:srgbClr val="000000"/>
                          </a:solidFill>
                          <a:effectLst/>
                          <a:latin typeface="Calibri" panose="020F0502020204030204" pitchFamily="34" charset="0"/>
                        </a:rPr>
                        <a:t>İslami Araştırmalar Enstitüsü</a:t>
                      </a:r>
                    </a:p>
                  </a:txBody>
                  <a:tcPr marL="6998" marR="6998" marT="699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algn="l" fontAlgn="b"/>
                      <a:r>
                        <a:rPr lang="tr-TR" sz="800" b="0" i="0" u="none" strike="noStrike" dirty="0">
                          <a:solidFill>
                            <a:srgbClr val="000000"/>
                          </a:solidFill>
                          <a:effectLst/>
                          <a:latin typeface="Calibri" panose="020F0502020204030204" pitchFamily="34" charset="0"/>
                        </a:rPr>
                        <a:t>Felsefe ve Din Bilimleri</a:t>
                      </a:r>
                    </a:p>
                  </a:txBody>
                  <a:tcPr marL="6998" marR="6998" marT="699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dirty="0">
                          <a:solidFill>
                            <a:srgbClr val="000000"/>
                          </a:solidFill>
                          <a:effectLst/>
                          <a:latin typeface="Calibri" panose="020F0502020204030204" pitchFamily="34" charset="0"/>
                          <a:ea typeface="+mn-ea"/>
                          <a:cs typeface="+mn-cs"/>
                        </a:rPr>
                        <a:t>FELSEFE VE DİN BİLİMLERİ (DR)</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algn="ctr" fontAlgn="b"/>
                      <a:r>
                        <a:rPr lang="tr-TR" sz="800" b="0" i="0" u="none" strike="noStrike" dirty="0">
                          <a:solidFill>
                            <a:srgbClr val="000000"/>
                          </a:solidFill>
                          <a:effectLst/>
                          <a:latin typeface="Calibri" panose="020F0502020204030204" pitchFamily="34" charset="0"/>
                        </a:rPr>
                        <a:t>2018</a:t>
                      </a:r>
                    </a:p>
                  </a:txBody>
                  <a:tcPr marL="6998" marR="6998" marT="699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3534432431"/>
                  </a:ext>
                </a:extLst>
              </a:tr>
              <a:tr h="187545">
                <a:tc>
                  <a:txBody>
                    <a:bodyPr/>
                    <a:lstStyle/>
                    <a:p>
                      <a:pPr algn="l" fontAlgn="b"/>
                      <a:r>
                        <a:rPr lang="tr-TR" sz="800" b="0" i="0" u="none" strike="noStrike" dirty="0">
                          <a:solidFill>
                            <a:srgbClr val="000000"/>
                          </a:solidFill>
                          <a:effectLst/>
                          <a:latin typeface="Calibri" panose="020F0502020204030204" pitchFamily="34" charset="0"/>
                        </a:rPr>
                        <a:t>İslami Araştırmalar Enstitüsü</a:t>
                      </a:r>
                    </a:p>
                  </a:txBody>
                  <a:tcPr marL="6998" marR="6998" marT="6998"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algn="l" fontAlgn="b"/>
                      <a:r>
                        <a:rPr lang="tr-TR" sz="800" b="0" i="0" u="none" strike="noStrike" dirty="0">
                          <a:solidFill>
                            <a:srgbClr val="000000"/>
                          </a:solidFill>
                          <a:effectLst/>
                          <a:latin typeface="Calibri" panose="020F0502020204030204" pitchFamily="34" charset="0"/>
                        </a:rPr>
                        <a:t>Temel İslam Bilimleri</a:t>
                      </a:r>
                    </a:p>
                  </a:txBody>
                  <a:tcPr marL="6998" marR="6998" marT="699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dirty="0">
                          <a:solidFill>
                            <a:srgbClr val="000000"/>
                          </a:solidFill>
                          <a:effectLst/>
                          <a:latin typeface="Calibri" panose="020F0502020204030204" pitchFamily="34" charset="0"/>
                          <a:ea typeface="+mn-ea"/>
                          <a:cs typeface="+mn-cs"/>
                        </a:rPr>
                        <a:t>TEMEL İSLAM BİLİMLERİ (DR)</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algn="ctr" fontAlgn="b"/>
                      <a:r>
                        <a:rPr lang="tr-TR" sz="800" b="0" i="0" u="none" strike="noStrike" dirty="0">
                          <a:solidFill>
                            <a:srgbClr val="000000"/>
                          </a:solidFill>
                          <a:effectLst/>
                          <a:latin typeface="Calibri" panose="020F0502020204030204" pitchFamily="34" charset="0"/>
                        </a:rPr>
                        <a:t>2018</a:t>
                      </a:r>
                    </a:p>
                  </a:txBody>
                  <a:tcPr marL="6998" marR="6998" marT="699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4044598063"/>
                  </a:ext>
                </a:extLst>
              </a:tr>
              <a:tr h="18754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tr-TR" sz="800" b="0" i="0" u="none" strike="noStrike" dirty="0">
                          <a:solidFill>
                            <a:srgbClr val="000000"/>
                          </a:solidFill>
                          <a:effectLst/>
                          <a:latin typeface="Calibri" panose="020F0502020204030204" pitchFamily="34" charset="0"/>
                        </a:rPr>
                        <a:t>Sosyal Bilimler Enstitüsü</a:t>
                      </a:r>
                    </a:p>
                  </a:txBody>
                  <a:tcPr marL="6998" marR="6998" marT="699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algn="l" fontAlgn="b"/>
                      <a:r>
                        <a:rPr lang="tr-TR" sz="800" b="0" i="0" u="none" strike="noStrike" dirty="0">
                          <a:solidFill>
                            <a:srgbClr val="000000"/>
                          </a:solidFill>
                          <a:effectLst/>
                          <a:latin typeface="Calibri" panose="020F0502020204030204" pitchFamily="34" charset="0"/>
                        </a:rPr>
                        <a:t>Uluslararası İlişkiler</a:t>
                      </a:r>
                    </a:p>
                  </a:txBody>
                  <a:tcPr marL="6998" marR="6998" marT="699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dirty="0">
                          <a:solidFill>
                            <a:srgbClr val="000000"/>
                          </a:solidFill>
                          <a:effectLst/>
                          <a:latin typeface="Calibri" panose="020F0502020204030204" pitchFamily="34" charset="0"/>
                          <a:ea typeface="+mn-ea"/>
                          <a:cs typeface="+mn-cs"/>
                        </a:rPr>
                        <a:t>ULUSLARARASI İLİŞKİLER (DR) (İNGİLİZCE)</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algn="ctr" fontAlgn="b"/>
                      <a:r>
                        <a:rPr lang="tr-TR" sz="800" b="0" i="0" u="none" strike="noStrike" dirty="0">
                          <a:solidFill>
                            <a:srgbClr val="000000"/>
                          </a:solidFill>
                          <a:effectLst/>
                          <a:latin typeface="Calibri" panose="020F0502020204030204" pitchFamily="34" charset="0"/>
                        </a:rPr>
                        <a:t>2018</a:t>
                      </a:r>
                    </a:p>
                  </a:txBody>
                  <a:tcPr marL="6998" marR="6998" marT="699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3216507751"/>
                  </a:ext>
                </a:extLst>
              </a:tr>
              <a:tr h="187545">
                <a:tc>
                  <a:txBody>
                    <a:bodyPr/>
                    <a:lstStyle/>
                    <a:p>
                      <a:pPr algn="l" fontAlgn="b"/>
                      <a:r>
                        <a:rPr lang="tr-TR" sz="800" b="0" i="0" u="none" strike="noStrike" dirty="0">
                          <a:solidFill>
                            <a:srgbClr val="000000"/>
                          </a:solidFill>
                          <a:effectLst/>
                          <a:latin typeface="Calibri" panose="020F0502020204030204" pitchFamily="34" charset="0"/>
                        </a:rPr>
                        <a:t>Sosyal Bilimler Enstitüsü</a:t>
                      </a:r>
                    </a:p>
                  </a:txBody>
                  <a:tcPr marL="6998" marR="6998" marT="699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algn="l" fontAlgn="b"/>
                      <a:r>
                        <a:rPr lang="tr-TR" sz="800" b="0" i="0" u="none" strike="noStrike" dirty="0">
                          <a:solidFill>
                            <a:srgbClr val="000000"/>
                          </a:solidFill>
                          <a:effectLst/>
                          <a:latin typeface="Calibri" panose="020F0502020204030204" pitchFamily="34" charset="0"/>
                        </a:rPr>
                        <a:t>Kamu Hukuku</a:t>
                      </a:r>
                    </a:p>
                  </a:txBody>
                  <a:tcPr marL="6998" marR="6998" marT="699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dirty="0">
                          <a:solidFill>
                            <a:srgbClr val="000000"/>
                          </a:solidFill>
                          <a:effectLst/>
                          <a:latin typeface="Calibri" panose="020F0502020204030204" pitchFamily="34" charset="0"/>
                          <a:ea typeface="+mn-ea"/>
                          <a:cs typeface="+mn-cs"/>
                        </a:rPr>
                        <a:t>KAMU HUKUKU (DR)</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algn="ctr" fontAlgn="b"/>
                      <a:r>
                        <a:rPr lang="tr-TR" sz="800" b="0" i="0" u="none" strike="noStrike" dirty="0">
                          <a:solidFill>
                            <a:srgbClr val="000000"/>
                          </a:solidFill>
                          <a:effectLst/>
                          <a:latin typeface="Calibri" panose="020F0502020204030204" pitchFamily="34" charset="0"/>
                        </a:rPr>
                        <a:t>2018</a:t>
                      </a:r>
                    </a:p>
                  </a:txBody>
                  <a:tcPr marL="6998" marR="6998" marT="699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865616866"/>
                  </a:ext>
                </a:extLst>
              </a:tr>
              <a:tr h="187545">
                <a:tc>
                  <a:txBody>
                    <a:bodyPr/>
                    <a:lstStyle/>
                    <a:p>
                      <a:pPr algn="l" fontAlgn="b"/>
                      <a:r>
                        <a:rPr lang="tr-TR" sz="800" b="0" i="0" u="none" strike="noStrike" dirty="0">
                          <a:solidFill>
                            <a:srgbClr val="000000"/>
                          </a:solidFill>
                          <a:effectLst/>
                          <a:latin typeface="Calibri" panose="020F0502020204030204" pitchFamily="34" charset="0"/>
                        </a:rPr>
                        <a:t>Sosyal Bilimler Enstitüsü</a:t>
                      </a:r>
                    </a:p>
                  </a:txBody>
                  <a:tcPr marL="6998" marR="6998" marT="699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tr-TR" sz="800" b="0" i="0" u="none" strike="noStrike" dirty="0">
                          <a:solidFill>
                            <a:srgbClr val="000000"/>
                          </a:solidFill>
                          <a:effectLst/>
                          <a:latin typeface="Calibri" panose="020F0502020204030204" pitchFamily="34" charset="0"/>
                        </a:rPr>
                        <a:t>Denetim ve Risk Yönetimi (Disiplinlerarası)</a:t>
                      </a:r>
                    </a:p>
                  </a:txBody>
                  <a:tcPr marL="6998" marR="6998" marT="699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dirty="0">
                          <a:solidFill>
                            <a:srgbClr val="000000"/>
                          </a:solidFill>
                          <a:effectLst/>
                          <a:latin typeface="Calibri" panose="020F0502020204030204" pitchFamily="34" charset="0"/>
                          <a:ea typeface="+mn-ea"/>
                          <a:cs typeface="+mn-cs"/>
                        </a:rPr>
                        <a:t>DENETİM VE RİSK YÖNETİMİ (DR)</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algn="ctr" fontAlgn="b"/>
                      <a:r>
                        <a:rPr lang="tr-TR" sz="800" b="0" i="0" u="none" strike="noStrike" dirty="0">
                          <a:solidFill>
                            <a:srgbClr val="000000"/>
                          </a:solidFill>
                          <a:effectLst/>
                          <a:latin typeface="Calibri" panose="020F0502020204030204" pitchFamily="34" charset="0"/>
                        </a:rPr>
                        <a:t>2018</a:t>
                      </a:r>
                    </a:p>
                  </a:txBody>
                  <a:tcPr marL="6998" marR="6998" marT="699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2402049755"/>
                  </a:ext>
                </a:extLst>
              </a:tr>
              <a:tr h="187545">
                <a:tc>
                  <a:txBody>
                    <a:bodyPr/>
                    <a:lstStyle/>
                    <a:p>
                      <a:pPr algn="l" fontAlgn="b"/>
                      <a:r>
                        <a:rPr lang="tr-TR" sz="800" b="0" i="0" u="none" strike="noStrike" dirty="0">
                          <a:solidFill>
                            <a:srgbClr val="000000"/>
                          </a:solidFill>
                          <a:effectLst/>
                          <a:latin typeface="Calibri" panose="020F0502020204030204" pitchFamily="34" charset="0"/>
                        </a:rPr>
                        <a:t>Sosyal Bilimler Enstitüsü</a:t>
                      </a:r>
                    </a:p>
                  </a:txBody>
                  <a:tcPr marL="6998" marR="6998" marT="699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algn="l" fontAlgn="b"/>
                      <a:r>
                        <a:rPr lang="tr-TR" sz="800" b="0" i="0" u="none" strike="noStrike" dirty="0">
                          <a:solidFill>
                            <a:srgbClr val="000000"/>
                          </a:solidFill>
                          <a:effectLst/>
                          <a:latin typeface="Calibri" panose="020F0502020204030204" pitchFamily="34" charset="0"/>
                        </a:rPr>
                        <a:t>Ekonomi</a:t>
                      </a:r>
                    </a:p>
                  </a:txBody>
                  <a:tcPr marL="6998" marR="6998" marT="699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dirty="0">
                          <a:solidFill>
                            <a:srgbClr val="000000"/>
                          </a:solidFill>
                          <a:effectLst/>
                          <a:latin typeface="Calibri" panose="020F0502020204030204" pitchFamily="34" charset="0"/>
                          <a:ea typeface="+mn-ea"/>
                          <a:cs typeface="+mn-cs"/>
                        </a:rPr>
                        <a:t>İKTİSAT (DR) (İNGİLİZCE)</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algn="ctr" fontAlgn="b"/>
                      <a:r>
                        <a:rPr lang="tr-TR" sz="800" b="0" i="0" u="none" strike="noStrike" dirty="0">
                          <a:solidFill>
                            <a:srgbClr val="000000"/>
                          </a:solidFill>
                          <a:effectLst/>
                          <a:latin typeface="Calibri" panose="020F0502020204030204" pitchFamily="34" charset="0"/>
                        </a:rPr>
                        <a:t>2019</a:t>
                      </a:r>
                    </a:p>
                  </a:txBody>
                  <a:tcPr marL="6998" marR="6998" marT="699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1226350296"/>
                  </a:ext>
                </a:extLst>
              </a:tr>
              <a:tr h="187545">
                <a:tc>
                  <a:txBody>
                    <a:bodyPr/>
                    <a:lstStyle/>
                    <a:p>
                      <a:pPr algn="l" fontAlgn="b"/>
                      <a:r>
                        <a:rPr lang="tr-TR" sz="800" b="0" i="0" u="none" strike="noStrike" dirty="0">
                          <a:solidFill>
                            <a:srgbClr val="000000"/>
                          </a:solidFill>
                          <a:effectLst/>
                          <a:latin typeface="Calibri" panose="020F0502020204030204" pitchFamily="34" charset="0"/>
                        </a:rPr>
                        <a:t>Sosyal Bilimler Enstitüsü</a:t>
                      </a:r>
                    </a:p>
                  </a:txBody>
                  <a:tcPr marL="6998" marR="6998" marT="699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tr-TR" sz="800" b="0" i="0" u="none" strike="noStrike" dirty="0">
                          <a:solidFill>
                            <a:srgbClr val="000000"/>
                          </a:solidFill>
                          <a:effectLst/>
                          <a:latin typeface="Calibri" panose="020F0502020204030204" pitchFamily="34" charset="0"/>
                        </a:rPr>
                        <a:t>İngiliz Dili ve Edebiyatı</a:t>
                      </a:r>
                    </a:p>
                  </a:txBody>
                  <a:tcPr marL="6998" marR="6998" marT="699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dirty="0">
                          <a:solidFill>
                            <a:srgbClr val="000000"/>
                          </a:solidFill>
                          <a:effectLst/>
                          <a:latin typeface="Calibri" panose="020F0502020204030204" pitchFamily="34" charset="0"/>
                          <a:ea typeface="+mn-ea"/>
                          <a:cs typeface="+mn-cs"/>
                        </a:rPr>
                        <a:t>İNGİLİZ DİLİ VE EDEBİYATI (DR) (İNGİLİZCE)</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algn="ctr" fontAlgn="b"/>
                      <a:r>
                        <a:rPr lang="tr-TR" sz="800" b="0" i="0" u="none" strike="noStrike" dirty="0">
                          <a:solidFill>
                            <a:srgbClr val="000000"/>
                          </a:solidFill>
                          <a:effectLst/>
                          <a:latin typeface="Calibri" panose="020F0502020204030204" pitchFamily="34" charset="0"/>
                        </a:rPr>
                        <a:t>2019</a:t>
                      </a:r>
                    </a:p>
                  </a:txBody>
                  <a:tcPr marL="6998" marR="6998" marT="699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2549368579"/>
                  </a:ext>
                </a:extLst>
              </a:tr>
              <a:tr h="157519">
                <a:tc>
                  <a:txBody>
                    <a:bodyPr/>
                    <a:lstStyle/>
                    <a:p>
                      <a:pPr algn="l" fontAlgn="b"/>
                      <a:r>
                        <a:rPr lang="tr-TR" sz="800" b="0" i="0" u="none" strike="noStrike" dirty="0">
                          <a:solidFill>
                            <a:srgbClr val="000000"/>
                          </a:solidFill>
                          <a:effectLst/>
                          <a:latin typeface="Calibri" panose="020F0502020204030204" pitchFamily="34" charset="0"/>
                        </a:rPr>
                        <a:t>Sosyal Bilimler Enstitüsü</a:t>
                      </a:r>
                    </a:p>
                  </a:txBody>
                  <a:tcPr marL="6998" marR="6998" marT="699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algn="l" fontAlgn="b"/>
                      <a:r>
                        <a:rPr lang="tr-TR" sz="800" b="0" i="0" u="none" strike="noStrike" dirty="0">
                          <a:solidFill>
                            <a:srgbClr val="000000"/>
                          </a:solidFill>
                          <a:effectLst/>
                          <a:latin typeface="Calibri" panose="020F0502020204030204" pitchFamily="34" charset="0"/>
                        </a:rPr>
                        <a:t>Enerji Ekonomisi ve Yönetimi </a:t>
                      </a:r>
                      <a:r>
                        <a:rPr lang="tr-TR" sz="800" b="0" i="0" u="none" strike="noStrike" baseline="0" dirty="0">
                          <a:solidFill>
                            <a:srgbClr val="000000"/>
                          </a:solidFill>
                          <a:effectLst/>
                          <a:latin typeface="Calibri" panose="020F0502020204030204" pitchFamily="34" charset="0"/>
                        </a:rPr>
                        <a:t> (Disiplinlerarası)</a:t>
                      </a:r>
                      <a:endParaRPr lang="tr-TR" sz="800" b="0" i="0" u="none" strike="noStrike" dirty="0">
                        <a:solidFill>
                          <a:srgbClr val="000000"/>
                        </a:solidFill>
                        <a:effectLst/>
                        <a:latin typeface="Calibri" panose="020F0502020204030204" pitchFamily="34" charset="0"/>
                      </a:endParaRPr>
                    </a:p>
                  </a:txBody>
                  <a:tcPr marL="6998" marR="6998" marT="699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dirty="0">
                          <a:solidFill>
                            <a:srgbClr val="000000"/>
                          </a:solidFill>
                          <a:effectLst/>
                          <a:latin typeface="Calibri" panose="020F0502020204030204" pitchFamily="34" charset="0"/>
                          <a:ea typeface="+mn-ea"/>
                          <a:cs typeface="+mn-cs"/>
                        </a:rPr>
                        <a:t>ENERJİ EKONOMİSİ VE YÖNETİMİ (DR) (İNGİLİZCE)</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algn="ctr" fontAlgn="b"/>
                      <a:r>
                        <a:rPr lang="tr-TR" sz="800" b="0" i="0" u="none" strike="noStrike" dirty="0">
                          <a:solidFill>
                            <a:srgbClr val="000000"/>
                          </a:solidFill>
                          <a:effectLst/>
                          <a:latin typeface="Calibri" panose="020F0502020204030204" pitchFamily="34" charset="0"/>
                        </a:rPr>
                        <a:t>2020</a:t>
                      </a:r>
                    </a:p>
                  </a:txBody>
                  <a:tcPr marL="6998" marR="6998" marT="699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1084324681"/>
                  </a:ext>
                </a:extLst>
              </a:tr>
              <a:tr h="187545">
                <a:tc>
                  <a:txBody>
                    <a:bodyPr/>
                    <a:lstStyle/>
                    <a:p>
                      <a:pPr algn="l" fontAlgn="b"/>
                      <a:r>
                        <a:rPr lang="tr-TR" sz="800" b="0" i="0" u="none" strike="noStrike" dirty="0">
                          <a:solidFill>
                            <a:srgbClr val="000000"/>
                          </a:solidFill>
                          <a:effectLst/>
                          <a:latin typeface="Calibri" panose="020F0502020204030204" pitchFamily="34" charset="0"/>
                        </a:rPr>
                        <a:t>Sosyal Bilimler Enstitüsü</a:t>
                      </a:r>
                    </a:p>
                  </a:txBody>
                  <a:tcPr marL="6998" marR="6998" marT="699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algn="l" fontAlgn="b"/>
                      <a:r>
                        <a:rPr lang="tr-TR" sz="800" b="0" i="0" u="none" strike="noStrike" dirty="0">
                          <a:solidFill>
                            <a:srgbClr val="000000"/>
                          </a:solidFill>
                          <a:effectLst/>
                          <a:latin typeface="Calibri" panose="020F0502020204030204" pitchFamily="34" charset="0"/>
                        </a:rPr>
                        <a:t>Kamu Hukuk</a:t>
                      </a:r>
                    </a:p>
                  </a:txBody>
                  <a:tcPr marL="6998" marR="6998" marT="699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dirty="0">
                          <a:solidFill>
                            <a:srgbClr val="000000"/>
                          </a:solidFill>
                          <a:effectLst/>
                          <a:latin typeface="Calibri" panose="020F0502020204030204" pitchFamily="34" charset="0"/>
                          <a:ea typeface="+mn-ea"/>
                          <a:cs typeface="+mn-cs"/>
                        </a:rPr>
                        <a:t>İNSAN HAKLARI (DR)</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algn="ctr" fontAlgn="b"/>
                      <a:r>
                        <a:rPr lang="tr-TR" sz="800" b="0" i="0" u="none" strike="noStrike" dirty="0">
                          <a:solidFill>
                            <a:srgbClr val="000000"/>
                          </a:solidFill>
                          <a:effectLst/>
                          <a:latin typeface="Calibri" panose="020F0502020204030204" pitchFamily="34" charset="0"/>
                        </a:rPr>
                        <a:t>2021</a:t>
                      </a:r>
                    </a:p>
                  </a:txBody>
                  <a:tcPr marL="6998" marR="6998" marT="699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3214228574"/>
                  </a:ext>
                </a:extLst>
              </a:tr>
              <a:tr h="187545">
                <a:tc>
                  <a:txBody>
                    <a:bodyPr/>
                    <a:lstStyle/>
                    <a:p>
                      <a:pPr algn="l" fontAlgn="b"/>
                      <a:r>
                        <a:rPr lang="tr-TR" sz="800" b="0" i="0" u="none" strike="noStrike" dirty="0">
                          <a:solidFill>
                            <a:srgbClr val="000000"/>
                          </a:solidFill>
                          <a:effectLst/>
                          <a:latin typeface="Calibri" panose="020F0502020204030204" pitchFamily="34" charset="0"/>
                        </a:rPr>
                        <a:t>Sosyal Bilimler Enstitüsü</a:t>
                      </a:r>
                    </a:p>
                  </a:txBody>
                  <a:tcPr marL="6998" marR="6998" marT="699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algn="l" fontAlgn="b"/>
                      <a:r>
                        <a:rPr lang="tr-TR" sz="800" b="0" i="0" u="none" strike="noStrike" dirty="0">
                          <a:solidFill>
                            <a:srgbClr val="000000"/>
                          </a:solidFill>
                          <a:effectLst/>
                          <a:latin typeface="Calibri" panose="020F0502020204030204" pitchFamily="34" charset="0"/>
                        </a:rPr>
                        <a:t>Bilişim ve Teknoloji Hukuku (Disiplinlerarası)</a:t>
                      </a:r>
                    </a:p>
                  </a:txBody>
                  <a:tcPr marL="6998" marR="6998" marT="699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dirty="0">
                          <a:solidFill>
                            <a:srgbClr val="000000"/>
                          </a:solidFill>
                          <a:effectLst/>
                          <a:latin typeface="Calibri" panose="020F0502020204030204" pitchFamily="34" charset="0"/>
                          <a:ea typeface="+mn-ea"/>
                          <a:cs typeface="+mn-cs"/>
                        </a:rPr>
                        <a:t>BİLİŞİM VE TEKNOLOJİ HUKUKU (DR)</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algn="ctr" fontAlgn="b"/>
                      <a:r>
                        <a:rPr lang="tr-TR" sz="800" b="0" i="0" u="none" strike="noStrike" dirty="0">
                          <a:solidFill>
                            <a:srgbClr val="000000"/>
                          </a:solidFill>
                          <a:effectLst/>
                          <a:latin typeface="Calibri" panose="020F0502020204030204" pitchFamily="34" charset="0"/>
                        </a:rPr>
                        <a:t>2021</a:t>
                      </a:r>
                    </a:p>
                  </a:txBody>
                  <a:tcPr marL="6998" marR="6998" marT="699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1436373980"/>
                  </a:ext>
                </a:extLst>
              </a:tr>
              <a:tr h="187545">
                <a:tc>
                  <a:txBody>
                    <a:bodyPr/>
                    <a:lstStyle/>
                    <a:p>
                      <a:pPr algn="l" fontAlgn="b"/>
                      <a:r>
                        <a:rPr lang="tr-TR" sz="800" b="0" i="0" u="none" strike="noStrike" dirty="0">
                          <a:solidFill>
                            <a:srgbClr val="000000"/>
                          </a:solidFill>
                          <a:effectLst/>
                          <a:latin typeface="Calibri" panose="020F0502020204030204" pitchFamily="34" charset="0"/>
                        </a:rPr>
                        <a:t>Bölge Çalışmaları Enstitüsü</a:t>
                      </a:r>
                    </a:p>
                  </a:txBody>
                  <a:tcPr marL="6998" marR="6998" marT="699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algn="l" fontAlgn="b"/>
                      <a:r>
                        <a:rPr lang="tr-TR" sz="800" b="0" i="0" u="none" strike="noStrike" dirty="0">
                          <a:solidFill>
                            <a:srgbClr val="000000"/>
                          </a:solidFill>
                          <a:effectLst/>
                          <a:latin typeface="Calibri" panose="020F0502020204030204" pitchFamily="34" charset="0"/>
                        </a:rPr>
                        <a:t>Bölge Çalışmaları (Disiplinlerarası)</a:t>
                      </a:r>
                    </a:p>
                  </a:txBody>
                  <a:tcPr marL="6998" marR="6998" marT="699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dirty="0">
                          <a:solidFill>
                            <a:srgbClr val="000000"/>
                          </a:solidFill>
                          <a:effectLst/>
                          <a:latin typeface="Calibri" panose="020F0502020204030204" pitchFamily="34" charset="0"/>
                          <a:ea typeface="+mn-ea"/>
                          <a:cs typeface="+mn-cs"/>
                        </a:rPr>
                        <a:t>BÖLGE ÇALIŞMALARI (DR)</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algn="ctr" fontAlgn="b"/>
                      <a:r>
                        <a:rPr lang="tr-TR" sz="800" b="0" i="0" u="none" strike="noStrike" dirty="0">
                          <a:solidFill>
                            <a:srgbClr val="000000"/>
                          </a:solidFill>
                          <a:effectLst/>
                          <a:latin typeface="Calibri" panose="020F0502020204030204" pitchFamily="34" charset="0"/>
                        </a:rPr>
                        <a:t>2021</a:t>
                      </a:r>
                    </a:p>
                  </a:txBody>
                  <a:tcPr marL="6998" marR="6998" marT="699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3232080829"/>
                  </a:ext>
                </a:extLst>
              </a:tr>
              <a:tr h="18754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tr-TR" sz="800" b="0" i="0" u="none" strike="noStrike" dirty="0">
                          <a:solidFill>
                            <a:srgbClr val="000000"/>
                          </a:solidFill>
                          <a:effectLst/>
                          <a:latin typeface="Calibri" panose="020F0502020204030204" pitchFamily="34" charset="0"/>
                        </a:rPr>
                        <a:t>Bölge Çalışmaları Enstitüsü</a:t>
                      </a:r>
                    </a:p>
                  </a:txBody>
                  <a:tcPr marL="6998" marR="6998" marT="699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tr-TR" sz="800" b="0" i="0" u="none" strike="noStrike" dirty="0">
                          <a:solidFill>
                            <a:srgbClr val="000000"/>
                          </a:solidFill>
                          <a:effectLst/>
                          <a:latin typeface="Calibri" panose="020F0502020204030204" pitchFamily="34" charset="0"/>
                        </a:rPr>
                        <a:t>Bölge Çalışmaları (Disiplinlerarası)</a:t>
                      </a:r>
                    </a:p>
                  </a:txBody>
                  <a:tcPr marL="6998" marR="6998" marT="699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dirty="0">
                          <a:solidFill>
                            <a:srgbClr val="000000"/>
                          </a:solidFill>
                          <a:effectLst/>
                          <a:latin typeface="Calibri" panose="020F0502020204030204" pitchFamily="34" charset="0"/>
                          <a:ea typeface="+mn-ea"/>
                          <a:cs typeface="+mn-cs"/>
                        </a:rPr>
                        <a:t>BÖLGE ÇALIŞMALARI (DR) (İNGİLİZCE)</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algn="ctr" fontAlgn="b"/>
                      <a:r>
                        <a:rPr lang="tr-TR" sz="800" b="0" i="0" u="none" strike="noStrike" dirty="0">
                          <a:solidFill>
                            <a:srgbClr val="000000"/>
                          </a:solidFill>
                          <a:effectLst/>
                          <a:latin typeface="Calibri" panose="020F0502020204030204" pitchFamily="34" charset="0"/>
                        </a:rPr>
                        <a:t>2021</a:t>
                      </a:r>
                    </a:p>
                  </a:txBody>
                  <a:tcPr marL="6998" marR="6998" marT="699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3522555736"/>
                  </a:ext>
                </a:extLst>
              </a:tr>
              <a:tr h="187545">
                <a:tc>
                  <a:txBody>
                    <a:bodyPr/>
                    <a:lstStyle/>
                    <a:p>
                      <a:pPr algn="l" fontAlgn="b"/>
                      <a:r>
                        <a:rPr lang="tr-TR" sz="800" b="0" i="0" u="none" strike="noStrike" dirty="0">
                          <a:solidFill>
                            <a:srgbClr val="000000"/>
                          </a:solidFill>
                          <a:effectLst/>
                          <a:latin typeface="Calibri" panose="020F0502020204030204" pitchFamily="34" charset="0"/>
                        </a:rPr>
                        <a:t>Sosyal Bilimler Enstitüsü</a:t>
                      </a:r>
                    </a:p>
                  </a:txBody>
                  <a:tcPr marL="6998" marR="6998" marT="699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algn="l" fontAlgn="b"/>
                      <a:r>
                        <a:rPr lang="tr-TR" sz="800" b="0" i="0" u="none" strike="noStrike" dirty="0">
                          <a:solidFill>
                            <a:srgbClr val="000000"/>
                          </a:solidFill>
                          <a:effectLst/>
                          <a:latin typeface="Calibri" panose="020F0502020204030204" pitchFamily="34" charset="0"/>
                        </a:rPr>
                        <a:t>Psikoloji</a:t>
                      </a:r>
                    </a:p>
                  </a:txBody>
                  <a:tcPr marL="6998" marR="6998" marT="699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dirty="0">
                          <a:solidFill>
                            <a:srgbClr val="000000"/>
                          </a:solidFill>
                          <a:effectLst/>
                          <a:latin typeface="Calibri" panose="020F0502020204030204" pitchFamily="34" charset="0"/>
                          <a:ea typeface="+mn-ea"/>
                          <a:cs typeface="+mn-cs"/>
                        </a:rPr>
                        <a:t>KLİNİK PSİKOLOJİ (DR)</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algn="ctr" fontAlgn="b"/>
                      <a:r>
                        <a:rPr lang="tr-TR" sz="800" b="0" i="0" u="none" strike="noStrike" dirty="0">
                          <a:solidFill>
                            <a:srgbClr val="000000"/>
                          </a:solidFill>
                          <a:effectLst/>
                          <a:latin typeface="Calibri" panose="020F0502020204030204" pitchFamily="34" charset="0"/>
                        </a:rPr>
                        <a:t>2023</a:t>
                      </a:r>
                    </a:p>
                  </a:txBody>
                  <a:tcPr marL="6998" marR="6998" marT="699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3203028785"/>
                  </a:ext>
                </a:extLst>
              </a:tr>
              <a:tr h="187545">
                <a:tc>
                  <a:txBody>
                    <a:bodyPr/>
                    <a:lstStyle/>
                    <a:p>
                      <a:pPr algn="l" fontAlgn="b"/>
                      <a:r>
                        <a:rPr lang="tr-TR" sz="800" b="0" i="0" u="none" strike="noStrike" dirty="0">
                          <a:solidFill>
                            <a:srgbClr val="000000"/>
                          </a:solidFill>
                          <a:effectLst/>
                          <a:latin typeface="Calibri" panose="020F0502020204030204" pitchFamily="34" charset="0"/>
                        </a:rPr>
                        <a:t>Sosyal Bilimler Enstitüsü</a:t>
                      </a:r>
                    </a:p>
                  </a:txBody>
                  <a:tcPr marL="6998" marR="6998" marT="699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algn="l" fontAlgn="b"/>
                      <a:r>
                        <a:rPr lang="tr-TR" sz="800" b="0" i="0" u="none" strike="noStrike" dirty="0">
                          <a:solidFill>
                            <a:srgbClr val="000000"/>
                          </a:solidFill>
                          <a:effectLst/>
                          <a:latin typeface="Calibri" panose="020F0502020204030204" pitchFamily="34" charset="0"/>
                        </a:rPr>
                        <a:t>Türk Dili ve Edebiyatı</a:t>
                      </a:r>
                    </a:p>
                  </a:txBody>
                  <a:tcPr marL="6998" marR="6998" marT="699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dirty="0">
                          <a:solidFill>
                            <a:srgbClr val="000000"/>
                          </a:solidFill>
                          <a:effectLst/>
                          <a:latin typeface="Calibri" panose="020F0502020204030204" pitchFamily="34" charset="0"/>
                          <a:ea typeface="+mn-ea"/>
                          <a:cs typeface="+mn-cs"/>
                        </a:rPr>
                        <a:t>TÜRK DİLİ VE EDEBİYATI (DR)</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algn="ctr" fontAlgn="b"/>
                      <a:r>
                        <a:rPr lang="tr-TR" sz="800" b="0" i="0" u="none" strike="noStrike" dirty="0">
                          <a:solidFill>
                            <a:srgbClr val="000000"/>
                          </a:solidFill>
                          <a:effectLst/>
                          <a:latin typeface="Calibri" panose="020F0502020204030204" pitchFamily="34" charset="0"/>
                        </a:rPr>
                        <a:t>2023</a:t>
                      </a:r>
                    </a:p>
                  </a:txBody>
                  <a:tcPr marL="6998" marR="6998" marT="699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698665063"/>
                  </a:ext>
                </a:extLst>
              </a:tr>
              <a:tr h="187545">
                <a:tc>
                  <a:txBody>
                    <a:bodyPr/>
                    <a:lstStyle/>
                    <a:p>
                      <a:pPr algn="l" fontAlgn="b"/>
                      <a:r>
                        <a:rPr lang="tr-TR" sz="800" b="0" i="0" u="none" strike="noStrike" dirty="0">
                          <a:solidFill>
                            <a:srgbClr val="000000"/>
                          </a:solidFill>
                          <a:effectLst/>
                          <a:latin typeface="Calibri" panose="020F0502020204030204" pitchFamily="34" charset="0"/>
                        </a:rPr>
                        <a:t>İslami Araştırmalar Enstitüsü</a:t>
                      </a:r>
                    </a:p>
                  </a:txBody>
                  <a:tcPr marL="6998" marR="6998" marT="699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algn="l" fontAlgn="b"/>
                      <a:r>
                        <a:rPr lang="tr-TR" sz="800" b="0" i="0" u="none" strike="noStrike" dirty="0">
                          <a:solidFill>
                            <a:srgbClr val="000000"/>
                          </a:solidFill>
                          <a:effectLst/>
                          <a:latin typeface="Calibri" panose="020F0502020204030204" pitchFamily="34" charset="0"/>
                        </a:rPr>
                        <a:t>İslam Hukuku</a:t>
                      </a:r>
                    </a:p>
                  </a:txBody>
                  <a:tcPr marL="6998" marR="6998" marT="699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marL="0" algn="l" defTabSz="914400" rtl="0" eaLnBrk="1" fontAlgn="b" latinLnBrk="0" hangingPunct="1"/>
                      <a:r>
                        <a:rPr lang="tr-TR" sz="800" b="0" i="0" u="none" strike="noStrike" kern="1200" dirty="0">
                          <a:solidFill>
                            <a:srgbClr val="000000"/>
                          </a:solidFill>
                          <a:effectLst/>
                          <a:latin typeface="Calibri" panose="020F0502020204030204" pitchFamily="34" charset="0"/>
                          <a:ea typeface="+mn-ea"/>
                          <a:cs typeface="+mn-cs"/>
                        </a:rPr>
                        <a:t>İSLAM HUKUKU (DR)</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0D1"/>
                    </a:solidFill>
                  </a:tcPr>
                </a:tc>
                <a:tc>
                  <a:txBody>
                    <a:bodyPr/>
                    <a:lstStyle/>
                    <a:p>
                      <a:pPr algn="ctr" fontAlgn="b"/>
                      <a:r>
                        <a:rPr lang="tr-TR" sz="800" b="0" i="0" u="none" strike="noStrike" dirty="0">
                          <a:solidFill>
                            <a:srgbClr val="000000"/>
                          </a:solidFill>
                          <a:effectLst/>
                          <a:latin typeface="Calibri" panose="020F0502020204030204" pitchFamily="34" charset="0"/>
                        </a:rPr>
                        <a:t>2023</a:t>
                      </a:r>
                    </a:p>
                  </a:txBody>
                  <a:tcPr marL="6998" marR="6998" marT="699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2002282238"/>
                  </a:ext>
                </a:extLst>
              </a:tr>
            </a:tbl>
          </a:graphicData>
        </a:graphic>
      </p:graphicFrame>
    </p:spTree>
    <p:extLst>
      <p:ext uri="{BB962C8B-B14F-4D97-AF65-F5344CB8AC3E}">
        <p14:creationId xmlns:p14="http://schemas.microsoft.com/office/powerpoint/2010/main" val="748261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39" y="263769"/>
            <a:ext cx="9157017" cy="6467079"/>
          </a:xfrm>
          <a:prstGeom prst="rect">
            <a:avLst/>
          </a:prstGeom>
        </p:spPr>
      </p:pic>
      <p:sp>
        <p:nvSpPr>
          <p:cNvPr id="5" name="Metin kutusu 4"/>
          <p:cNvSpPr txBox="1"/>
          <p:nvPr/>
        </p:nvSpPr>
        <p:spPr>
          <a:xfrm>
            <a:off x="1353842" y="1529860"/>
            <a:ext cx="7044990" cy="1626599"/>
          </a:xfrm>
          <a:prstGeom prst="rect">
            <a:avLst/>
          </a:prstGeom>
          <a:noFill/>
        </p:spPr>
        <p:txBody>
          <a:bodyPr wrap="square" rtlCol="0">
            <a:spAutoFit/>
          </a:bodyPr>
          <a:lstStyle/>
          <a:p>
            <a:pPr algn="ctr"/>
            <a:r>
              <a:rPr lang="tr-TR" sz="4985" b="1" dirty="0">
                <a:solidFill>
                  <a:srgbClr val="681D44"/>
                </a:solidFill>
              </a:rPr>
              <a:t>ÖĞRENCİ İŞLERİ DAİRESİ BAŞKANLIĞI</a:t>
            </a:r>
          </a:p>
        </p:txBody>
      </p:sp>
      <p:sp>
        <p:nvSpPr>
          <p:cNvPr id="10" name="Metin kutusu 9">
            <a:extLst>
              <a:ext uri="{FF2B5EF4-FFF2-40B4-BE49-F238E27FC236}">
                <a16:creationId xmlns:a16="http://schemas.microsoft.com/office/drawing/2014/main" id="{001F4DDF-9B60-4188-9B9C-A34D82F29A45}"/>
              </a:ext>
            </a:extLst>
          </p:cNvPr>
          <p:cNvSpPr txBox="1"/>
          <p:nvPr/>
        </p:nvSpPr>
        <p:spPr>
          <a:xfrm>
            <a:off x="3043120" y="4653627"/>
            <a:ext cx="3054699" cy="944618"/>
          </a:xfrm>
          <a:prstGeom prst="rect">
            <a:avLst/>
          </a:prstGeom>
          <a:noFill/>
        </p:spPr>
        <p:txBody>
          <a:bodyPr wrap="square" rtlCol="0">
            <a:spAutoFit/>
          </a:bodyPr>
          <a:lstStyle/>
          <a:p>
            <a:r>
              <a:rPr lang="tr-TR" sz="2769" b="1" dirty="0">
                <a:solidFill>
                  <a:srgbClr val="D1B3C2"/>
                </a:solidFill>
              </a:rPr>
              <a:t>2023-2024 AKADEMİK YILI</a:t>
            </a:r>
          </a:p>
        </p:txBody>
      </p:sp>
      <p:sp>
        <p:nvSpPr>
          <p:cNvPr id="4099" name="Dikdörtgen 1"/>
          <p:cNvSpPr>
            <a:spLocks noChangeArrowheads="1"/>
          </p:cNvSpPr>
          <p:nvPr/>
        </p:nvSpPr>
        <p:spPr bwMode="auto">
          <a:xfrm>
            <a:off x="1886832" y="974206"/>
            <a:ext cx="597900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None/>
            </a:pPr>
            <a:r>
              <a:rPr lang="tr-TR" sz="2800" b="1" cap="small" dirty="0">
                <a:solidFill>
                  <a:srgbClr val="FF0000"/>
                </a:solidFill>
              </a:rPr>
              <a:t>2023 YILI GERÇEKLEŞTİRİLEN SÜREÇLER</a:t>
            </a:r>
          </a:p>
        </p:txBody>
      </p:sp>
    </p:spTree>
    <p:extLst>
      <p:ext uri="{BB962C8B-B14F-4D97-AF65-F5344CB8AC3E}">
        <p14:creationId xmlns:p14="http://schemas.microsoft.com/office/powerpoint/2010/main" val="1834095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3769"/>
            <a:ext cx="9144000" cy="6468962"/>
          </a:xfrm>
          <a:prstGeom prst="rect">
            <a:avLst/>
          </a:prstGeom>
        </p:spPr>
      </p:pic>
      <p:sp>
        <p:nvSpPr>
          <p:cNvPr id="5" name="Metin kutusu 4"/>
          <p:cNvSpPr txBox="1"/>
          <p:nvPr/>
        </p:nvSpPr>
        <p:spPr>
          <a:xfrm>
            <a:off x="597535" y="689896"/>
            <a:ext cx="7948930" cy="4864409"/>
          </a:xfrm>
          <a:prstGeom prst="rect">
            <a:avLst/>
          </a:prstGeom>
          <a:noFill/>
        </p:spPr>
        <p:txBody>
          <a:bodyPr wrap="square" rtlCol="0">
            <a:spAutoFit/>
          </a:bodyPr>
          <a:lstStyle/>
          <a:p>
            <a:r>
              <a:rPr lang="tr-TR" sz="2215" dirty="0">
                <a:solidFill>
                  <a:srgbClr val="555557"/>
                </a:solidFill>
              </a:rPr>
              <a:t>•Lisans ve Lisansüstü mevzuat hükümlerinde bizzat </a:t>
            </a:r>
            <a:r>
              <a:rPr lang="tr-TR" sz="2215" dirty="0" err="1">
                <a:solidFill>
                  <a:srgbClr val="555557"/>
                </a:solidFill>
              </a:rPr>
              <a:t>OİDB’nin</a:t>
            </a:r>
            <a:r>
              <a:rPr lang="tr-TR" sz="2215" dirty="0">
                <a:solidFill>
                  <a:srgbClr val="555557"/>
                </a:solidFill>
              </a:rPr>
              <a:t> oluşturduğu metinlerle güncellemelere gidilmiştir. </a:t>
            </a:r>
          </a:p>
          <a:p>
            <a:r>
              <a:rPr lang="tr-TR" sz="2215" dirty="0">
                <a:solidFill>
                  <a:srgbClr val="555557"/>
                </a:solidFill>
              </a:rPr>
              <a:t>•Öğrenci ders kayıt süreçleri </a:t>
            </a:r>
            <a:r>
              <a:rPr lang="tr-TR" sz="2215" dirty="0" err="1">
                <a:solidFill>
                  <a:srgbClr val="555557"/>
                </a:solidFill>
              </a:rPr>
              <a:t>OİDB’nin</a:t>
            </a:r>
            <a:r>
              <a:rPr lang="tr-TR" sz="2215" dirty="0">
                <a:solidFill>
                  <a:srgbClr val="555557"/>
                </a:solidFill>
              </a:rPr>
              <a:t> üstün gayreti ile başarılı bir şekilde yürütüldü, ayrıca fakültelerin bu süreç içerisinde birimimize yönlendirdiği öğrencilerin sorunları giderildi ve öğrenciler ayrıntılı bir şekilde bilgilendirilmiştir.</a:t>
            </a:r>
          </a:p>
          <a:p>
            <a:r>
              <a:rPr lang="tr-TR" sz="2215" dirty="0">
                <a:solidFill>
                  <a:srgbClr val="555557"/>
                </a:solidFill>
              </a:rPr>
              <a:t>•Öğrenci otomasyon firmasına hem ASBÜ merkez yerleşke programları hem de KISBÜ programları için YÖKAS Teyitleşme talebi iletildi. Ayrıca otomasyon firmasına sürekli olarak öğrencinin menfaatine dönük talepler bildirilmiştir.</a:t>
            </a:r>
          </a:p>
          <a:p>
            <a:r>
              <a:rPr lang="tr-TR" sz="2215" dirty="0">
                <a:solidFill>
                  <a:srgbClr val="555557"/>
                </a:solidFill>
              </a:rPr>
              <a:t>•Hem ASBÜ hem de KISBÜ YÖKSİS ASAL İşlemleri için YÖK'e yazılar yazılmıştır.</a:t>
            </a:r>
          </a:p>
          <a:p>
            <a:r>
              <a:rPr lang="tr-TR" sz="2215" dirty="0">
                <a:solidFill>
                  <a:srgbClr val="555557"/>
                </a:solidFill>
              </a:rPr>
              <a:t>•Lisans ve Lisansüstü Program Listeleri OİDB personelince sürekli güncellenerek Web sayfasına yüklenmiştir.</a:t>
            </a:r>
          </a:p>
        </p:txBody>
      </p:sp>
    </p:spTree>
    <p:extLst>
      <p:ext uri="{BB962C8B-B14F-4D97-AF65-F5344CB8AC3E}">
        <p14:creationId xmlns:p14="http://schemas.microsoft.com/office/powerpoint/2010/main" val="8122003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3769"/>
            <a:ext cx="9144000" cy="6468962"/>
          </a:xfrm>
          <a:prstGeom prst="rect">
            <a:avLst/>
          </a:prstGeom>
        </p:spPr>
      </p:pic>
      <p:sp>
        <p:nvSpPr>
          <p:cNvPr id="4" name="Dikdörtgen 3">
            <a:extLst>
              <a:ext uri="{FF2B5EF4-FFF2-40B4-BE49-F238E27FC236}">
                <a16:creationId xmlns:a16="http://schemas.microsoft.com/office/drawing/2014/main" id="{B17E23F8-AACF-4B39-9785-23FD89188606}"/>
              </a:ext>
            </a:extLst>
          </p:cNvPr>
          <p:cNvSpPr/>
          <p:nvPr/>
        </p:nvSpPr>
        <p:spPr>
          <a:xfrm>
            <a:off x="172091" y="1170394"/>
            <a:ext cx="9186340" cy="4523546"/>
          </a:xfrm>
          <a:prstGeom prst="rect">
            <a:avLst/>
          </a:prstGeom>
        </p:spPr>
        <p:txBody>
          <a:bodyPr wrap="square">
            <a:spAutoFit/>
          </a:bodyPr>
          <a:lstStyle/>
          <a:p>
            <a:r>
              <a:rPr lang="tr-TR" sz="2215" dirty="0">
                <a:solidFill>
                  <a:srgbClr val="555557"/>
                </a:solidFill>
              </a:rPr>
              <a:t>•Akademik personellerden gelen sehven işlemlerine dönük talepler, çoğunlukla öğrencilere ilişkin not düzeltme işlemleri için sistem sürekli olarak açılmış ve kapatılmıştır.</a:t>
            </a:r>
          </a:p>
          <a:p>
            <a:r>
              <a:rPr lang="tr-TR" sz="2215" dirty="0">
                <a:solidFill>
                  <a:srgbClr val="555557"/>
                </a:solidFill>
              </a:rPr>
              <a:t>•OBS-Ders Açma, Ders Programları ve Danışman Atama Süreci konulu yazılar dağıtımlı olarak yazılmıştır.</a:t>
            </a:r>
          </a:p>
          <a:p>
            <a:r>
              <a:rPr lang="tr-TR" sz="2215" dirty="0">
                <a:solidFill>
                  <a:srgbClr val="555557"/>
                </a:solidFill>
              </a:rPr>
              <a:t>•Öğrencilerden gelen dilekçelere istinaden Fakültelerle sürekli olarak iletişime geçilmiş ilgili Yönetim Kurulu Kararları bağlamında işlemler yapılmıştır.</a:t>
            </a:r>
          </a:p>
          <a:p>
            <a:r>
              <a:rPr lang="tr-TR" sz="2215" dirty="0">
                <a:solidFill>
                  <a:srgbClr val="555557"/>
                </a:solidFill>
              </a:rPr>
              <a:t>•Üniversitelerin OİDB den mail yoluyla talep etmiş olduğu yatay geçiş öğrencilerinin evrakları tamamlanarak iletişime geçilmiş ilgili Yönetim Kurulu Kararları bağlamında işlemler yapılmıştır.</a:t>
            </a:r>
          </a:p>
          <a:p>
            <a:r>
              <a:rPr lang="tr-TR" sz="2215" dirty="0">
                <a:solidFill>
                  <a:srgbClr val="555557"/>
                </a:solidFill>
              </a:rPr>
              <a:t>•Fakülte sekreterlerinin talebi üzerine yarı yıl içerisinde açılan Lisans derslerinin listesi OBS den alınarak Fakülte bazında mail yoluyla gerekli mercilere iletilmiştir.</a:t>
            </a:r>
          </a:p>
        </p:txBody>
      </p:sp>
    </p:spTree>
    <p:extLst>
      <p:ext uri="{BB962C8B-B14F-4D97-AF65-F5344CB8AC3E}">
        <p14:creationId xmlns:p14="http://schemas.microsoft.com/office/powerpoint/2010/main" val="26514907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3769"/>
            <a:ext cx="9144000" cy="6468962"/>
          </a:xfrm>
          <a:prstGeom prst="rect">
            <a:avLst/>
          </a:prstGeom>
        </p:spPr>
      </p:pic>
      <p:sp>
        <p:nvSpPr>
          <p:cNvPr id="4" name="Dikdörtgen 3">
            <a:extLst>
              <a:ext uri="{FF2B5EF4-FFF2-40B4-BE49-F238E27FC236}">
                <a16:creationId xmlns:a16="http://schemas.microsoft.com/office/drawing/2014/main" id="{10436F3E-A95F-4E12-B34F-F7E603F5C4EA}"/>
              </a:ext>
            </a:extLst>
          </p:cNvPr>
          <p:cNvSpPr/>
          <p:nvPr/>
        </p:nvSpPr>
        <p:spPr>
          <a:xfrm>
            <a:off x="73753" y="845862"/>
            <a:ext cx="9186340" cy="5205271"/>
          </a:xfrm>
          <a:prstGeom prst="rect">
            <a:avLst/>
          </a:prstGeom>
        </p:spPr>
        <p:txBody>
          <a:bodyPr wrap="square">
            <a:spAutoFit/>
          </a:bodyPr>
          <a:lstStyle/>
          <a:p>
            <a:r>
              <a:rPr lang="tr-TR" sz="2215" dirty="0">
                <a:solidFill>
                  <a:srgbClr val="555557"/>
                </a:solidFill>
              </a:rPr>
              <a:t>•İç Kontrol Sistemi dönük işlemler sistemli ve başarılı bir şekilde yürütülmüş, ilgili daire başkanlığıyla yazışmalar yapılmıştır.</a:t>
            </a:r>
          </a:p>
          <a:p>
            <a:r>
              <a:rPr lang="tr-TR" sz="2215" dirty="0">
                <a:solidFill>
                  <a:srgbClr val="555557"/>
                </a:solidFill>
              </a:rPr>
              <a:t>•Fakültelerin Bologna Bilgi Paketi Güncelleme konulu yazısına istinaden değişiklik ve düzenlemeler Öğrenci Bilgi Sistemi üzerinden yapılmıştır.</a:t>
            </a:r>
          </a:p>
          <a:p>
            <a:r>
              <a:rPr lang="tr-TR" sz="2215" dirty="0">
                <a:solidFill>
                  <a:srgbClr val="555557"/>
                </a:solidFill>
              </a:rPr>
              <a:t>•Yükseköğretim Kurulu Başkanlığından gelen yazılar doğrultusunda sürekli olarak diğer birimlerle iletişime geçilmektedir.</a:t>
            </a:r>
          </a:p>
          <a:p>
            <a:r>
              <a:rPr lang="tr-TR" sz="2215" dirty="0">
                <a:solidFill>
                  <a:srgbClr val="555557"/>
                </a:solidFill>
              </a:rPr>
              <a:t>•ASBÜ Senatosunda alınan kararlar devamlı olarak Yükseköğretim Kurulu Başkanlığına bildirilmiştir.</a:t>
            </a:r>
          </a:p>
          <a:p>
            <a:r>
              <a:rPr lang="tr-TR" sz="2215" dirty="0">
                <a:solidFill>
                  <a:srgbClr val="555557"/>
                </a:solidFill>
              </a:rPr>
              <a:t>•Üniversitelerden gelen yazılar doğrultusunda ilgili öğrencilerin çıkarma cezası, Mezuniyet İptali, Diploma İptali gibi işlemleri tamamlanmıştır.</a:t>
            </a:r>
          </a:p>
          <a:p>
            <a:r>
              <a:rPr lang="tr-TR" sz="2215" dirty="0">
                <a:solidFill>
                  <a:srgbClr val="555557"/>
                </a:solidFill>
              </a:rPr>
              <a:t>•Öğrenci özlük dosyalarının tarama işlemleri yapılmıştır.</a:t>
            </a:r>
          </a:p>
          <a:p>
            <a:r>
              <a:rPr lang="tr-TR" sz="2215" dirty="0">
                <a:solidFill>
                  <a:srgbClr val="555557"/>
                </a:solidFill>
              </a:rPr>
              <a:t>•Bahar ve güz dönemlerine ait interaktif ders kayıt ilanı WEB sayfasına OİDB personelinin özverisiyle yüklenmiştir.</a:t>
            </a:r>
          </a:p>
          <a:p>
            <a:endParaRPr lang="tr-TR" sz="2215" dirty="0">
              <a:solidFill>
                <a:srgbClr val="555557"/>
              </a:solidFill>
            </a:endParaRPr>
          </a:p>
          <a:p>
            <a:endParaRPr lang="tr-TR" sz="2215" dirty="0">
              <a:solidFill>
                <a:srgbClr val="555557"/>
              </a:solidFill>
            </a:endParaRPr>
          </a:p>
        </p:txBody>
      </p:sp>
    </p:spTree>
    <p:extLst>
      <p:ext uri="{BB962C8B-B14F-4D97-AF65-F5344CB8AC3E}">
        <p14:creationId xmlns:p14="http://schemas.microsoft.com/office/powerpoint/2010/main" val="28236262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3769"/>
            <a:ext cx="9144000" cy="6468962"/>
          </a:xfrm>
          <a:prstGeom prst="rect">
            <a:avLst/>
          </a:prstGeom>
        </p:spPr>
      </p:pic>
      <p:sp>
        <p:nvSpPr>
          <p:cNvPr id="3" name="Dikdörtgen 2">
            <a:extLst>
              <a:ext uri="{FF2B5EF4-FFF2-40B4-BE49-F238E27FC236}">
                <a16:creationId xmlns:a16="http://schemas.microsoft.com/office/drawing/2014/main" id="{5CA3511B-B043-432B-9C89-AF855E6B9DDF}"/>
              </a:ext>
            </a:extLst>
          </p:cNvPr>
          <p:cNvSpPr/>
          <p:nvPr/>
        </p:nvSpPr>
        <p:spPr>
          <a:xfrm>
            <a:off x="0" y="829208"/>
            <a:ext cx="9186340" cy="4523546"/>
          </a:xfrm>
          <a:prstGeom prst="rect">
            <a:avLst/>
          </a:prstGeom>
        </p:spPr>
        <p:txBody>
          <a:bodyPr wrap="square">
            <a:spAutoFit/>
          </a:bodyPr>
          <a:lstStyle/>
          <a:p>
            <a:r>
              <a:rPr lang="tr-TR" sz="2215" dirty="0">
                <a:solidFill>
                  <a:srgbClr val="555557"/>
                </a:solidFill>
              </a:rPr>
              <a:t>•2023 yılı Performans Göstergesi Gerçekleşmeleri İzleme Formları Ocak-Şubat-Mart-Nisan- Mayıs- Haziran-Eylül-Ekim-Kasım-Aralık ayı verileri bağlamında doldurularak ilgili daire Başkanlığına üst yazı ve mail ile gönderilmiştir.</a:t>
            </a:r>
          </a:p>
          <a:p>
            <a:r>
              <a:rPr lang="tr-TR" sz="2215" dirty="0">
                <a:solidFill>
                  <a:srgbClr val="555557"/>
                </a:solidFill>
              </a:rPr>
              <a:t>•Yönerge ve yönetmelik taslaklarını içeren Eğitim Komisyonu kararları ilgili birimlere yazılmıştır.</a:t>
            </a:r>
          </a:p>
          <a:p>
            <a:r>
              <a:rPr lang="tr-TR" sz="2215" dirty="0">
                <a:solidFill>
                  <a:srgbClr val="555557"/>
                </a:solidFill>
              </a:rPr>
              <a:t>•Fakültelerin bünyesinde açılan veya açılması planlanan bölüm/program bilgileri </a:t>
            </a:r>
            <a:r>
              <a:rPr lang="tr-TR" sz="2215" dirty="0" err="1">
                <a:solidFill>
                  <a:srgbClr val="555557"/>
                </a:solidFill>
              </a:rPr>
              <a:t>ABAYS'a</a:t>
            </a:r>
            <a:r>
              <a:rPr lang="tr-TR" sz="2215" dirty="0">
                <a:solidFill>
                  <a:srgbClr val="555557"/>
                </a:solidFill>
              </a:rPr>
              <a:t> yüklenmiş ve ABAYS klasörü oluşturularak bunlarla ilgili sunum hazırlanarak ilgili birimlerle paylaşılmıştır.</a:t>
            </a:r>
          </a:p>
          <a:p>
            <a:r>
              <a:rPr lang="tr-TR" sz="2215" dirty="0">
                <a:solidFill>
                  <a:srgbClr val="555557"/>
                </a:solidFill>
              </a:rPr>
              <a:t>•YÖK'ten gelen 100/2000 YÖK Doktora Bursu bağlamında öğrencilere dönük işlemler yürütülmüştür.</a:t>
            </a:r>
          </a:p>
          <a:p>
            <a:r>
              <a:rPr lang="tr-TR" sz="2215" dirty="0">
                <a:solidFill>
                  <a:srgbClr val="555557"/>
                </a:solidFill>
              </a:rPr>
              <a:t>•Program tanıtım broşürleri güncellenmiştir ve tasarım yapılması için ilgili birimlere mail yoluyla bildirilmiştir.</a:t>
            </a:r>
          </a:p>
          <a:p>
            <a:endParaRPr lang="tr-TR" sz="2215" dirty="0">
              <a:solidFill>
                <a:srgbClr val="555557"/>
              </a:solidFill>
            </a:endParaRPr>
          </a:p>
        </p:txBody>
      </p:sp>
    </p:spTree>
    <p:extLst>
      <p:ext uri="{BB962C8B-B14F-4D97-AF65-F5344CB8AC3E}">
        <p14:creationId xmlns:p14="http://schemas.microsoft.com/office/powerpoint/2010/main" val="290914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Screen Shot 2016-04-22 at 11.10.5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4624"/>
            <a:ext cx="9144000" cy="6965950"/>
          </a:xfrm>
          <a:prstGeom prst="rect">
            <a:avLst/>
          </a:prstGeom>
          <a:noFill/>
          <a:ln>
            <a:noFill/>
          </a:ln>
        </p:spPr>
      </p:pic>
      <p:sp>
        <p:nvSpPr>
          <p:cNvPr id="4099" name="Dikdörtgen 1"/>
          <p:cNvSpPr>
            <a:spLocks noChangeArrowheads="1"/>
          </p:cNvSpPr>
          <p:nvPr/>
        </p:nvSpPr>
        <p:spPr bwMode="auto">
          <a:xfrm>
            <a:off x="2763588" y="582650"/>
            <a:ext cx="36168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None/>
            </a:pPr>
            <a:r>
              <a:rPr lang="tr-TR" sz="1800" cap="small" dirty="0"/>
              <a:t>ÖĞRENCİ İŞLERİ DAİRESİ BAŞKANLIĞI</a:t>
            </a:r>
          </a:p>
        </p:txBody>
      </p:sp>
      <p:sp>
        <p:nvSpPr>
          <p:cNvPr id="3" name="Metin kutusu 2">
            <a:extLst>
              <a:ext uri="{FF2B5EF4-FFF2-40B4-BE49-F238E27FC236}">
                <a16:creationId xmlns:a16="http://schemas.microsoft.com/office/drawing/2014/main" id="{48E0B293-976D-1B33-247E-397228E85093}"/>
              </a:ext>
            </a:extLst>
          </p:cNvPr>
          <p:cNvSpPr txBox="1"/>
          <p:nvPr/>
        </p:nvSpPr>
        <p:spPr>
          <a:xfrm>
            <a:off x="1331640" y="1859339"/>
            <a:ext cx="6912768" cy="3416320"/>
          </a:xfrm>
          <a:prstGeom prst="rect">
            <a:avLst/>
          </a:prstGeom>
          <a:noFill/>
        </p:spPr>
        <p:txBody>
          <a:bodyPr wrap="square">
            <a:spAutoFit/>
          </a:bodyPr>
          <a:lstStyle/>
          <a:p>
            <a:pPr algn="ctr"/>
            <a:r>
              <a:rPr lang="tr-TR" b="1" i="0" dirty="0">
                <a:solidFill>
                  <a:srgbClr val="FF0000"/>
                </a:solidFill>
                <a:effectLst/>
                <a:latin typeface="Raleway" panose="020F0502020204030204" pitchFamily="2" charset="-94"/>
              </a:rPr>
              <a:t>Misyon &amp; Vizyon</a:t>
            </a:r>
          </a:p>
          <a:p>
            <a:pPr algn="just"/>
            <a:r>
              <a:rPr lang="tr-TR" b="1" i="0" dirty="0">
                <a:solidFill>
                  <a:srgbClr val="3B3E43"/>
                </a:solidFill>
                <a:effectLst/>
                <a:latin typeface="Raleway" panose="020F0502020204030204" pitchFamily="2" charset="-94"/>
              </a:rPr>
              <a:t>Misyonumuz;</a:t>
            </a:r>
          </a:p>
          <a:p>
            <a:pPr algn="just"/>
            <a:r>
              <a:rPr lang="tr-TR" b="1" i="0" dirty="0">
                <a:solidFill>
                  <a:srgbClr val="3B3E43"/>
                </a:solidFill>
                <a:effectLst/>
                <a:latin typeface="Raleway" panose="020F0502020204030204" pitchFamily="2" charset="-94"/>
              </a:rPr>
              <a:t>Öğrenci İşleri Daire Başkanlığı; bilgiye ulaşmayı ve bilgi üretmeyi kendine görev edinmiş bireyler yetiştirmek amacıyla eğitim-öğretim faaliyetlerini ilgili birimlerle koordine içinde, evrensel standartlarda yürütmektedir.</a:t>
            </a:r>
          </a:p>
          <a:p>
            <a:pPr algn="just"/>
            <a:endParaRPr lang="tr-TR" b="1" i="0" dirty="0">
              <a:solidFill>
                <a:srgbClr val="3B3E43"/>
              </a:solidFill>
              <a:effectLst/>
              <a:latin typeface="Raleway" panose="020F0502020204030204" pitchFamily="2" charset="-94"/>
            </a:endParaRPr>
          </a:p>
          <a:p>
            <a:pPr algn="just"/>
            <a:r>
              <a:rPr lang="tr-TR" b="1" i="0" dirty="0">
                <a:solidFill>
                  <a:srgbClr val="3B3E43"/>
                </a:solidFill>
                <a:effectLst/>
                <a:latin typeface="Raleway" panose="020F0502020204030204" pitchFamily="2" charset="-94"/>
              </a:rPr>
              <a:t>Vizyonumuz;</a:t>
            </a:r>
          </a:p>
          <a:p>
            <a:pPr algn="just"/>
            <a:r>
              <a:rPr lang="tr-TR" b="1" i="0" dirty="0">
                <a:solidFill>
                  <a:srgbClr val="3B3E43"/>
                </a:solidFill>
                <a:effectLst/>
                <a:latin typeface="Raleway" panose="020F0502020204030204" pitchFamily="2" charset="-94"/>
              </a:rPr>
              <a:t>Öğrenim kazanımlarını kaliteli olarak geliştirip ulusal ve uluslararası standartlarda öğrenci yetiştirmek için ilgili birimlerle uyum içerisinde eğitim-öğretim faaliyetlerini gerçekleştirmektir.</a:t>
            </a:r>
          </a:p>
        </p:txBody>
      </p:sp>
    </p:spTree>
    <p:extLst>
      <p:ext uri="{BB962C8B-B14F-4D97-AF65-F5344CB8AC3E}">
        <p14:creationId xmlns:p14="http://schemas.microsoft.com/office/powerpoint/2010/main" val="29112001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3769"/>
            <a:ext cx="9144000" cy="6468962"/>
          </a:xfrm>
          <a:prstGeom prst="rect">
            <a:avLst/>
          </a:prstGeom>
        </p:spPr>
      </p:pic>
      <p:sp>
        <p:nvSpPr>
          <p:cNvPr id="3" name="Dikdörtgen 2">
            <a:extLst>
              <a:ext uri="{FF2B5EF4-FFF2-40B4-BE49-F238E27FC236}">
                <a16:creationId xmlns:a16="http://schemas.microsoft.com/office/drawing/2014/main" id="{BFA11618-6032-4BED-8932-A043A6B2FE60}"/>
              </a:ext>
            </a:extLst>
          </p:cNvPr>
          <p:cNvSpPr/>
          <p:nvPr/>
        </p:nvSpPr>
        <p:spPr>
          <a:xfrm>
            <a:off x="81948" y="999933"/>
            <a:ext cx="9186340" cy="4182683"/>
          </a:xfrm>
          <a:prstGeom prst="rect">
            <a:avLst/>
          </a:prstGeom>
        </p:spPr>
        <p:txBody>
          <a:bodyPr wrap="square">
            <a:spAutoFit/>
          </a:bodyPr>
          <a:lstStyle/>
          <a:p>
            <a:r>
              <a:rPr lang="tr-TR" sz="2215" dirty="0">
                <a:solidFill>
                  <a:srgbClr val="555557"/>
                </a:solidFill>
              </a:rPr>
              <a:t>•Akademik personelin talebi üzerine personelin üzerinde bulunan derslerin not giriş ekranları istenilen tarihine kadar açılarak aktif hale getirilmektedir.</a:t>
            </a:r>
          </a:p>
          <a:p>
            <a:r>
              <a:rPr lang="tr-TR" sz="2215" dirty="0">
                <a:solidFill>
                  <a:srgbClr val="555557"/>
                </a:solidFill>
              </a:rPr>
              <a:t>•</a:t>
            </a:r>
            <a:r>
              <a:rPr lang="tr-TR" sz="2215" dirty="0" err="1">
                <a:solidFill>
                  <a:srgbClr val="555557"/>
                </a:solidFill>
              </a:rPr>
              <a:t>OİDB’nin</a:t>
            </a:r>
            <a:r>
              <a:rPr lang="tr-TR" sz="2215" dirty="0">
                <a:solidFill>
                  <a:srgbClr val="555557"/>
                </a:solidFill>
              </a:rPr>
              <a:t> üstün gayreti ile güz ve bahar dönemine ait akademik takvim hazırlanmış, ilgili birimlerle paylaşılmış ve </a:t>
            </a:r>
            <a:r>
              <a:rPr lang="tr-TR" sz="2215" dirty="0" err="1">
                <a:solidFill>
                  <a:srgbClr val="555557"/>
                </a:solidFill>
              </a:rPr>
              <a:t>OBS’ye</a:t>
            </a:r>
            <a:r>
              <a:rPr lang="tr-TR" sz="2215" dirty="0">
                <a:solidFill>
                  <a:srgbClr val="555557"/>
                </a:solidFill>
              </a:rPr>
              <a:t> işlenmiştir.</a:t>
            </a:r>
          </a:p>
          <a:p>
            <a:r>
              <a:rPr lang="tr-TR" sz="2215" dirty="0">
                <a:solidFill>
                  <a:srgbClr val="555557"/>
                </a:solidFill>
              </a:rPr>
              <a:t>•İlgili birimlerin ve öğrencilerin talebi üzerine OBS de ders saydırma işlemleri yapılmıştır.</a:t>
            </a:r>
          </a:p>
          <a:p>
            <a:r>
              <a:rPr lang="tr-TR" sz="2215" dirty="0">
                <a:solidFill>
                  <a:srgbClr val="555557"/>
                </a:solidFill>
              </a:rPr>
              <a:t>•İlgili akademik personellere idari kullanıcı tanımlaması yapılmıştır.</a:t>
            </a:r>
          </a:p>
          <a:p>
            <a:r>
              <a:rPr lang="tr-TR" sz="2215" dirty="0">
                <a:solidFill>
                  <a:srgbClr val="555557"/>
                </a:solidFill>
              </a:rPr>
              <a:t>•Malzeme talebine ilişkin ilgili daire başkanlığıyla yazışmalar yapılmıştır.</a:t>
            </a:r>
          </a:p>
          <a:p>
            <a:r>
              <a:rPr lang="tr-TR" sz="2215" dirty="0">
                <a:solidFill>
                  <a:srgbClr val="555557"/>
                </a:solidFill>
              </a:rPr>
              <a:t>•Çift Ana dal ve Yan dal Bahar dönemi başvuruları için WEB sayfasında duyuru hazırlanmış ve bütün akademik personele </a:t>
            </a:r>
            <a:r>
              <a:rPr lang="tr-TR" sz="2215" dirty="0" err="1">
                <a:solidFill>
                  <a:srgbClr val="555557"/>
                </a:solidFill>
              </a:rPr>
              <a:t>sms</a:t>
            </a:r>
            <a:r>
              <a:rPr lang="tr-TR" sz="2215" dirty="0">
                <a:solidFill>
                  <a:srgbClr val="555557"/>
                </a:solidFill>
              </a:rPr>
              <a:t> ve mail gönderilmiştir.</a:t>
            </a:r>
          </a:p>
          <a:p>
            <a:r>
              <a:rPr lang="tr-TR" sz="2215" dirty="0">
                <a:solidFill>
                  <a:srgbClr val="555557"/>
                </a:solidFill>
              </a:rPr>
              <a:t>•Öğrenci Bilgi Sisteminde YÖKSİS Toplu Transkript gönderme işlemi yapılmıştır.</a:t>
            </a:r>
          </a:p>
          <a:p>
            <a:endParaRPr lang="tr-TR" sz="2215" dirty="0">
              <a:solidFill>
                <a:srgbClr val="555557"/>
              </a:solidFill>
            </a:endParaRPr>
          </a:p>
        </p:txBody>
      </p:sp>
    </p:spTree>
    <p:extLst>
      <p:ext uri="{BB962C8B-B14F-4D97-AF65-F5344CB8AC3E}">
        <p14:creationId xmlns:p14="http://schemas.microsoft.com/office/powerpoint/2010/main" val="27287349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3769"/>
            <a:ext cx="9144000" cy="6468962"/>
          </a:xfrm>
          <a:prstGeom prst="rect">
            <a:avLst/>
          </a:prstGeom>
        </p:spPr>
      </p:pic>
      <p:sp>
        <p:nvSpPr>
          <p:cNvPr id="3" name="Dikdörtgen 2">
            <a:extLst>
              <a:ext uri="{FF2B5EF4-FFF2-40B4-BE49-F238E27FC236}">
                <a16:creationId xmlns:a16="http://schemas.microsoft.com/office/drawing/2014/main" id="{EEDEDA36-0570-480D-9546-1894E8AF2B64}"/>
              </a:ext>
            </a:extLst>
          </p:cNvPr>
          <p:cNvSpPr/>
          <p:nvPr/>
        </p:nvSpPr>
        <p:spPr>
          <a:xfrm>
            <a:off x="188479" y="943935"/>
            <a:ext cx="8631993" cy="4523546"/>
          </a:xfrm>
          <a:prstGeom prst="rect">
            <a:avLst/>
          </a:prstGeom>
        </p:spPr>
        <p:txBody>
          <a:bodyPr wrap="square">
            <a:spAutoFit/>
          </a:bodyPr>
          <a:lstStyle/>
          <a:p>
            <a:r>
              <a:rPr lang="tr-TR" sz="2215" dirty="0">
                <a:solidFill>
                  <a:srgbClr val="555557"/>
                </a:solidFill>
              </a:rPr>
              <a:t>•İdari ve akademik personele Öğrenci Bilgi Sistemi bağlamında eğitim verilmiştir.</a:t>
            </a:r>
          </a:p>
          <a:p>
            <a:r>
              <a:rPr lang="tr-TR" sz="2215" dirty="0">
                <a:solidFill>
                  <a:srgbClr val="555557"/>
                </a:solidFill>
              </a:rPr>
              <a:t>•Öğrenci Bilgi sistemi üzerinden ÇAP ve YANDAL başvurularını online yapan öğrenciler değerlendirilmiştir.</a:t>
            </a:r>
          </a:p>
          <a:p>
            <a:r>
              <a:rPr lang="tr-TR" sz="2215" dirty="0">
                <a:solidFill>
                  <a:srgbClr val="555557"/>
                </a:solidFill>
              </a:rPr>
              <a:t>•İlgili yarıyıllara ait harç tanımlama ve ikinci aktif üniversite işlemleri Öğrenci bilgi sistemi üzerinden güncellenmektedir.</a:t>
            </a:r>
          </a:p>
          <a:p>
            <a:r>
              <a:rPr lang="tr-TR" sz="2215" dirty="0">
                <a:solidFill>
                  <a:srgbClr val="555557"/>
                </a:solidFill>
              </a:rPr>
              <a:t>•İlgili fakültelere bahar ve güz dönemlerinde açılan tüm derslerin listesi </a:t>
            </a:r>
            <a:r>
              <a:rPr lang="tr-TR" sz="2215" dirty="0" err="1">
                <a:solidFill>
                  <a:srgbClr val="555557"/>
                </a:solidFill>
              </a:rPr>
              <a:t>excel</a:t>
            </a:r>
            <a:r>
              <a:rPr lang="tr-TR" sz="2215" dirty="0">
                <a:solidFill>
                  <a:srgbClr val="555557"/>
                </a:solidFill>
              </a:rPr>
              <a:t> tablo olarak hazırlanıp, mail gönderilmiştir.</a:t>
            </a:r>
          </a:p>
          <a:p>
            <a:r>
              <a:rPr lang="tr-TR" sz="2215" dirty="0">
                <a:solidFill>
                  <a:srgbClr val="555557"/>
                </a:solidFill>
              </a:rPr>
              <a:t>•Bahar dönemi Maliye Bakanlığı Katkı Payları raporları </a:t>
            </a:r>
            <a:r>
              <a:rPr lang="tr-TR" sz="2215" dirty="0" err="1">
                <a:solidFill>
                  <a:srgbClr val="555557"/>
                </a:solidFill>
              </a:rPr>
              <a:t>YÖKSİS'ten</a:t>
            </a:r>
            <a:r>
              <a:rPr lang="tr-TR" sz="2215" dirty="0">
                <a:solidFill>
                  <a:srgbClr val="555557"/>
                </a:solidFill>
              </a:rPr>
              <a:t> indirilerek Enstitülere ilişkin rapor ilgili birimlerle elektronik posta yoluyla paylaşılmıştır. Gerekli kontroller yapılarak güncellenen rapor </a:t>
            </a:r>
            <a:r>
              <a:rPr lang="tr-TR" sz="2215" dirty="0" err="1">
                <a:solidFill>
                  <a:srgbClr val="555557"/>
                </a:solidFill>
              </a:rPr>
              <a:t>YÖKSİS'e</a:t>
            </a:r>
            <a:r>
              <a:rPr lang="tr-TR" sz="2215" dirty="0">
                <a:solidFill>
                  <a:srgbClr val="555557"/>
                </a:solidFill>
              </a:rPr>
              <a:t> yüklenmiştir.</a:t>
            </a:r>
          </a:p>
          <a:p>
            <a:r>
              <a:rPr lang="tr-TR" sz="2215" dirty="0">
                <a:solidFill>
                  <a:srgbClr val="555557"/>
                </a:solidFill>
              </a:rPr>
              <a:t>•</a:t>
            </a:r>
            <a:r>
              <a:rPr lang="tr-TR" sz="2215" dirty="0" err="1">
                <a:solidFill>
                  <a:srgbClr val="555557"/>
                </a:solidFill>
              </a:rPr>
              <a:t>OİDB'ye</a:t>
            </a:r>
            <a:r>
              <a:rPr lang="tr-TR" sz="2215" dirty="0">
                <a:solidFill>
                  <a:srgbClr val="555557"/>
                </a:solidFill>
              </a:rPr>
              <a:t> gelen maillere cevap verilmiştir.</a:t>
            </a:r>
          </a:p>
        </p:txBody>
      </p:sp>
    </p:spTree>
    <p:extLst>
      <p:ext uri="{BB962C8B-B14F-4D97-AF65-F5344CB8AC3E}">
        <p14:creationId xmlns:p14="http://schemas.microsoft.com/office/powerpoint/2010/main" val="2249707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3769"/>
            <a:ext cx="9144000" cy="6468962"/>
          </a:xfrm>
          <a:prstGeom prst="rect">
            <a:avLst/>
          </a:prstGeom>
        </p:spPr>
      </p:pic>
      <p:sp>
        <p:nvSpPr>
          <p:cNvPr id="3" name="Dikdörtgen 2">
            <a:extLst>
              <a:ext uri="{FF2B5EF4-FFF2-40B4-BE49-F238E27FC236}">
                <a16:creationId xmlns:a16="http://schemas.microsoft.com/office/drawing/2014/main" id="{1E24D985-CEDE-4D20-8343-011247B176D2}"/>
              </a:ext>
            </a:extLst>
          </p:cNvPr>
          <p:cNvSpPr/>
          <p:nvPr/>
        </p:nvSpPr>
        <p:spPr>
          <a:xfrm>
            <a:off x="278621" y="902962"/>
            <a:ext cx="8685867" cy="4523546"/>
          </a:xfrm>
          <a:prstGeom prst="rect">
            <a:avLst/>
          </a:prstGeom>
        </p:spPr>
        <p:txBody>
          <a:bodyPr wrap="square">
            <a:spAutoFit/>
          </a:bodyPr>
          <a:lstStyle/>
          <a:p>
            <a:r>
              <a:rPr lang="tr-TR" sz="2215" dirty="0">
                <a:solidFill>
                  <a:srgbClr val="555557"/>
                </a:solidFill>
              </a:rPr>
              <a:t>•Maliye Bakanlığı katkı payı öğrenci sayıları </a:t>
            </a:r>
            <a:r>
              <a:rPr lang="tr-TR" sz="2215" dirty="0" err="1">
                <a:solidFill>
                  <a:srgbClr val="555557"/>
                </a:solidFill>
              </a:rPr>
              <a:t>OBS'de</a:t>
            </a:r>
            <a:r>
              <a:rPr lang="tr-TR" sz="2215" dirty="0">
                <a:solidFill>
                  <a:srgbClr val="555557"/>
                </a:solidFill>
              </a:rPr>
              <a:t> harç raporları kontrol edilerek gerekli işlemler yapılmıştır.</a:t>
            </a:r>
          </a:p>
          <a:p>
            <a:r>
              <a:rPr lang="tr-TR" sz="2215" dirty="0">
                <a:solidFill>
                  <a:srgbClr val="555557"/>
                </a:solidFill>
              </a:rPr>
              <a:t>•Hizmet İçi Eğitim Planı çerçevesinde birimimiz online olarak düzenlenen programlara katılım sağlamıştır.</a:t>
            </a:r>
          </a:p>
          <a:p>
            <a:r>
              <a:rPr lang="tr-TR" sz="2215" dirty="0">
                <a:solidFill>
                  <a:srgbClr val="555557"/>
                </a:solidFill>
              </a:rPr>
              <a:t>•Yabancı uyruklu öğrencilerin özlük dosyalarında bulunan evrakları kontrol edilerek eksik evrakı olan öğrenciler tespit edilmiş ve evrakını tamamlayan öğrencilerin evrakları Göç İdaresine teslim edilmiştir.</a:t>
            </a:r>
          </a:p>
          <a:p>
            <a:r>
              <a:rPr lang="tr-TR" sz="2215" dirty="0">
                <a:solidFill>
                  <a:srgbClr val="555557"/>
                </a:solidFill>
              </a:rPr>
              <a:t>•Öğrencilerin kimlik basımı için ilgili datalar FTP alanına bırakılmış ve kısa bir süre içerisinde işlem tamamlanmıştır.</a:t>
            </a:r>
          </a:p>
          <a:p>
            <a:r>
              <a:rPr lang="tr-TR" sz="2215" dirty="0">
                <a:solidFill>
                  <a:srgbClr val="555557"/>
                </a:solidFill>
              </a:rPr>
              <a:t>•WEB sayfamızdaki lisan ve lisansüstü programların güncellemesi yapılmıştır.</a:t>
            </a:r>
          </a:p>
          <a:p>
            <a:r>
              <a:rPr lang="tr-TR" sz="2215" dirty="0">
                <a:solidFill>
                  <a:srgbClr val="555557"/>
                </a:solidFill>
              </a:rPr>
              <a:t>•Kurumsal İstatistik sayfasında bulunan personel sayıları ve diğer veriler güncellenmiştir.</a:t>
            </a:r>
          </a:p>
        </p:txBody>
      </p:sp>
    </p:spTree>
    <p:extLst>
      <p:ext uri="{BB962C8B-B14F-4D97-AF65-F5344CB8AC3E}">
        <p14:creationId xmlns:p14="http://schemas.microsoft.com/office/powerpoint/2010/main" val="2065615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3769"/>
            <a:ext cx="9144000" cy="6468962"/>
          </a:xfrm>
          <a:prstGeom prst="rect">
            <a:avLst/>
          </a:prstGeom>
        </p:spPr>
      </p:pic>
      <p:sp>
        <p:nvSpPr>
          <p:cNvPr id="3" name="Dikdörtgen 2">
            <a:extLst>
              <a:ext uri="{FF2B5EF4-FFF2-40B4-BE49-F238E27FC236}">
                <a16:creationId xmlns:a16="http://schemas.microsoft.com/office/drawing/2014/main" id="{B982A776-4D65-424A-A386-8D20A9E9FB7B}"/>
              </a:ext>
            </a:extLst>
          </p:cNvPr>
          <p:cNvSpPr/>
          <p:nvPr/>
        </p:nvSpPr>
        <p:spPr>
          <a:xfrm>
            <a:off x="188480" y="788235"/>
            <a:ext cx="9186340" cy="4523546"/>
          </a:xfrm>
          <a:prstGeom prst="rect">
            <a:avLst/>
          </a:prstGeom>
        </p:spPr>
        <p:txBody>
          <a:bodyPr wrap="square">
            <a:spAutoFit/>
          </a:bodyPr>
          <a:lstStyle/>
          <a:p>
            <a:r>
              <a:rPr lang="tr-TR" sz="2215" dirty="0">
                <a:solidFill>
                  <a:srgbClr val="555557"/>
                </a:solidFill>
              </a:rPr>
              <a:t>•Yurtiçi Türkler ve Akraba Toplulukları Bütçesinden Karşılanacak Katkı Payları ile ilgili öğrenci listeleri oluşturulmuştur.</a:t>
            </a:r>
          </a:p>
          <a:p>
            <a:r>
              <a:rPr lang="tr-TR" sz="2215" dirty="0">
                <a:solidFill>
                  <a:srgbClr val="555557"/>
                </a:solidFill>
              </a:rPr>
              <a:t>•ASBÜ 2023 İzleme ve Değerlendirme Kriterleri bağlamında Kalite Koordinasyon Birimiyle yazışmalarda bulunulmuştur.</a:t>
            </a:r>
          </a:p>
          <a:p>
            <a:r>
              <a:rPr lang="tr-TR" sz="2215" dirty="0">
                <a:solidFill>
                  <a:srgbClr val="555557"/>
                </a:solidFill>
              </a:rPr>
              <a:t>•Sürekli surette fakültelerden gelen müfredat değişikliği talepleri OİDB personelinin özverisiyle karşılanmıştır.</a:t>
            </a:r>
          </a:p>
          <a:p>
            <a:r>
              <a:rPr lang="tr-TR" sz="2215" dirty="0">
                <a:solidFill>
                  <a:srgbClr val="555557"/>
                </a:solidFill>
              </a:rPr>
              <a:t>•Mezun öğrencilerin diploma işlemleri başarılı bir şekilde (Diploması ve Diploma eki, Diploma defteri, Diploma Kontrol Formu ve Diploma Teslim Tutanağı) tamamlanmıştır.</a:t>
            </a:r>
          </a:p>
          <a:p>
            <a:r>
              <a:rPr lang="tr-TR" sz="2215" dirty="0">
                <a:solidFill>
                  <a:srgbClr val="555557"/>
                </a:solidFill>
              </a:rPr>
              <a:t>•Devamlı surette Eğitim Komisyonu gündemi hazırlanmış ve Eğitim Komisyonu kararları ASBÜ Senatosuna sunulmuştur.</a:t>
            </a:r>
          </a:p>
          <a:p>
            <a:r>
              <a:rPr lang="tr-TR" sz="2215" dirty="0">
                <a:solidFill>
                  <a:srgbClr val="555557"/>
                </a:solidFill>
              </a:rPr>
              <a:t>•Üst merciler tarafından istenilen Üniversitemize ait istatistiki veriler tablolar halinde hazırlanmıştır.</a:t>
            </a:r>
          </a:p>
        </p:txBody>
      </p:sp>
    </p:spTree>
    <p:extLst>
      <p:ext uri="{BB962C8B-B14F-4D97-AF65-F5344CB8AC3E}">
        <p14:creationId xmlns:p14="http://schemas.microsoft.com/office/powerpoint/2010/main" val="21206861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39" y="263769"/>
            <a:ext cx="9157017" cy="6467079"/>
          </a:xfrm>
          <a:prstGeom prst="rect">
            <a:avLst/>
          </a:prstGeom>
        </p:spPr>
      </p:pic>
      <p:sp>
        <p:nvSpPr>
          <p:cNvPr id="10" name="Metin kutusu 9">
            <a:extLst>
              <a:ext uri="{FF2B5EF4-FFF2-40B4-BE49-F238E27FC236}">
                <a16:creationId xmlns:a16="http://schemas.microsoft.com/office/drawing/2014/main" id="{001F4DDF-9B60-4188-9B9C-A34D82F29A45}"/>
              </a:ext>
            </a:extLst>
          </p:cNvPr>
          <p:cNvSpPr txBox="1"/>
          <p:nvPr/>
        </p:nvSpPr>
        <p:spPr>
          <a:xfrm>
            <a:off x="3043120" y="4653627"/>
            <a:ext cx="3054699" cy="944618"/>
          </a:xfrm>
          <a:prstGeom prst="rect">
            <a:avLst/>
          </a:prstGeom>
          <a:noFill/>
        </p:spPr>
        <p:txBody>
          <a:bodyPr wrap="square" rtlCol="0">
            <a:spAutoFit/>
          </a:bodyPr>
          <a:lstStyle/>
          <a:p>
            <a:r>
              <a:rPr lang="tr-TR" sz="2769" b="1" dirty="0">
                <a:solidFill>
                  <a:srgbClr val="D1B3C2"/>
                </a:solidFill>
              </a:rPr>
              <a:t>2024-2025 AKADEMİK YILI</a:t>
            </a:r>
          </a:p>
        </p:txBody>
      </p:sp>
      <p:sp>
        <p:nvSpPr>
          <p:cNvPr id="2" name="Dikdörtgen 1">
            <a:extLst>
              <a:ext uri="{FF2B5EF4-FFF2-40B4-BE49-F238E27FC236}">
                <a16:creationId xmlns:a16="http://schemas.microsoft.com/office/drawing/2014/main" id="{819E3547-9893-F5F2-3A2D-23D19E3AB6CF}"/>
              </a:ext>
            </a:extLst>
          </p:cNvPr>
          <p:cNvSpPr>
            <a:spLocks noChangeArrowheads="1"/>
          </p:cNvSpPr>
          <p:nvPr/>
        </p:nvSpPr>
        <p:spPr bwMode="auto">
          <a:xfrm>
            <a:off x="611560" y="1259755"/>
            <a:ext cx="83445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None/>
            </a:pPr>
            <a:r>
              <a:rPr lang="tr-TR" sz="2800" b="1" cap="small" dirty="0">
                <a:solidFill>
                  <a:srgbClr val="FF0000"/>
                </a:solidFill>
              </a:rPr>
              <a:t>2024 YILI HEDEFLER VE GERÇEKLEŞTİRİLECEK SÜREÇLER</a:t>
            </a:r>
          </a:p>
        </p:txBody>
      </p:sp>
      <p:sp>
        <p:nvSpPr>
          <p:cNvPr id="3" name="Metin kutusu 2">
            <a:extLst>
              <a:ext uri="{FF2B5EF4-FFF2-40B4-BE49-F238E27FC236}">
                <a16:creationId xmlns:a16="http://schemas.microsoft.com/office/drawing/2014/main" id="{0BBCA68D-E1FE-44AE-8B8B-7B52C809E6E7}"/>
              </a:ext>
            </a:extLst>
          </p:cNvPr>
          <p:cNvSpPr txBox="1"/>
          <p:nvPr/>
        </p:nvSpPr>
        <p:spPr>
          <a:xfrm>
            <a:off x="1331640" y="1700808"/>
            <a:ext cx="7044990" cy="1626599"/>
          </a:xfrm>
          <a:prstGeom prst="rect">
            <a:avLst/>
          </a:prstGeom>
          <a:noFill/>
        </p:spPr>
        <p:txBody>
          <a:bodyPr wrap="square" rtlCol="0">
            <a:spAutoFit/>
          </a:bodyPr>
          <a:lstStyle/>
          <a:p>
            <a:pPr algn="ctr"/>
            <a:r>
              <a:rPr lang="tr-TR" sz="4985" b="1" dirty="0">
                <a:solidFill>
                  <a:srgbClr val="681D44"/>
                </a:solidFill>
              </a:rPr>
              <a:t>ÖĞRENCİ İŞLERİ DAİRESİ BAŞKANLIĞI</a:t>
            </a:r>
          </a:p>
        </p:txBody>
      </p:sp>
    </p:spTree>
    <p:extLst>
      <p:ext uri="{BB962C8B-B14F-4D97-AF65-F5344CB8AC3E}">
        <p14:creationId xmlns:p14="http://schemas.microsoft.com/office/powerpoint/2010/main" val="17996272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3769"/>
            <a:ext cx="9144000" cy="6468962"/>
          </a:xfrm>
          <a:prstGeom prst="rect">
            <a:avLst/>
          </a:prstGeom>
        </p:spPr>
      </p:pic>
      <p:sp>
        <p:nvSpPr>
          <p:cNvPr id="3" name="Dikdörtgen 2">
            <a:extLst>
              <a:ext uri="{FF2B5EF4-FFF2-40B4-BE49-F238E27FC236}">
                <a16:creationId xmlns:a16="http://schemas.microsoft.com/office/drawing/2014/main" id="{199135EE-EA6C-4509-A19E-3EA01360170E}"/>
              </a:ext>
            </a:extLst>
          </p:cNvPr>
          <p:cNvSpPr/>
          <p:nvPr/>
        </p:nvSpPr>
        <p:spPr>
          <a:xfrm>
            <a:off x="221259" y="935741"/>
            <a:ext cx="8743229" cy="4864409"/>
          </a:xfrm>
          <a:prstGeom prst="rect">
            <a:avLst/>
          </a:prstGeom>
        </p:spPr>
        <p:txBody>
          <a:bodyPr wrap="square">
            <a:spAutoFit/>
          </a:bodyPr>
          <a:lstStyle/>
          <a:p>
            <a:pPr defTabSz="844083">
              <a:defRPr/>
            </a:pPr>
            <a:r>
              <a:rPr lang="tr-TR" sz="2215" dirty="0">
                <a:solidFill>
                  <a:srgbClr val="555557"/>
                </a:solidFill>
                <a:latin typeface="Calibri" panose="020F0502020204030204"/>
              </a:rPr>
              <a:t>•Lisans ve Lisansüstü mevzuat hükümlerinde bizzat </a:t>
            </a:r>
            <a:r>
              <a:rPr lang="tr-TR" sz="2215" dirty="0" err="1">
                <a:solidFill>
                  <a:srgbClr val="555557"/>
                </a:solidFill>
                <a:latin typeface="Calibri" panose="020F0502020204030204"/>
              </a:rPr>
              <a:t>OİDB’nin</a:t>
            </a:r>
            <a:r>
              <a:rPr lang="tr-TR" sz="2215" dirty="0">
                <a:solidFill>
                  <a:srgbClr val="555557"/>
                </a:solidFill>
                <a:latin typeface="Calibri" panose="020F0502020204030204"/>
              </a:rPr>
              <a:t> oluşturduğu metinlerle güncellemelere gidilecektir. </a:t>
            </a:r>
          </a:p>
          <a:p>
            <a:pPr defTabSz="844083">
              <a:defRPr/>
            </a:pPr>
            <a:r>
              <a:rPr lang="tr-TR" sz="2215" dirty="0">
                <a:solidFill>
                  <a:srgbClr val="555557"/>
                </a:solidFill>
                <a:latin typeface="Calibri" panose="020F0502020204030204"/>
              </a:rPr>
              <a:t>•Öğrenci ders kayıt süreçleri </a:t>
            </a:r>
            <a:r>
              <a:rPr lang="tr-TR" sz="2215" dirty="0" err="1">
                <a:solidFill>
                  <a:srgbClr val="555557"/>
                </a:solidFill>
                <a:latin typeface="Calibri" panose="020F0502020204030204"/>
              </a:rPr>
              <a:t>OİDB’nin</a:t>
            </a:r>
            <a:r>
              <a:rPr lang="tr-TR" sz="2215" dirty="0">
                <a:solidFill>
                  <a:srgbClr val="555557"/>
                </a:solidFill>
                <a:latin typeface="Calibri" panose="020F0502020204030204"/>
              </a:rPr>
              <a:t> üstün gayreti ile başarılı bir şekilde yürütüldü, ayrıca fakültelerin bu süreç içerisinde birimimize yönlendirdiği öğrencilerin sorunları giderilecek ve öğrenciler ayrıntılı bir şekilde bilgilendirilecektir.</a:t>
            </a:r>
          </a:p>
          <a:p>
            <a:pPr defTabSz="844083">
              <a:defRPr/>
            </a:pPr>
            <a:r>
              <a:rPr lang="tr-TR" sz="2215" dirty="0">
                <a:solidFill>
                  <a:srgbClr val="555557"/>
                </a:solidFill>
                <a:latin typeface="Calibri" panose="020F0502020204030204"/>
              </a:rPr>
              <a:t>•Öğrenci otomasyon firmasına hem ASBÜ merkez yerleşke programları hem de KISBÜ programları için YÖKAS Teyitleşme talebi iletilecek. Ayrıca otomasyon firmasına sürekli olarak öğrencinin menfaatine dönük talepler bildirilecektir.</a:t>
            </a:r>
          </a:p>
          <a:p>
            <a:pPr defTabSz="844083">
              <a:defRPr/>
            </a:pPr>
            <a:r>
              <a:rPr lang="tr-TR" sz="2215" dirty="0">
                <a:solidFill>
                  <a:srgbClr val="555557"/>
                </a:solidFill>
                <a:latin typeface="Calibri" panose="020F0502020204030204"/>
              </a:rPr>
              <a:t>•Hem ASBÜ hem de KISBÜ YÖKSİS ASAL İşlemleri için YÖK'e yazılar yazılacaktır.</a:t>
            </a:r>
          </a:p>
          <a:p>
            <a:pPr defTabSz="844083">
              <a:defRPr/>
            </a:pPr>
            <a:r>
              <a:rPr lang="tr-TR" sz="2215" dirty="0">
                <a:solidFill>
                  <a:srgbClr val="555557"/>
                </a:solidFill>
                <a:latin typeface="Calibri" panose="020F0502020204030204"/>
              </a:rPr>
              <a:t>•Lisans ve Lisansüstü Program Listeleri OİDB personelince sürekli güncellenerek Web sayfasına yüklenecektir.</a:t>
            </a:r>
          </a:p>
        </p:txBody>
      </p:sp>
    </p:spTree>
    <p:extLst>
      <p:ext uri="{BB962C8B-B14F-4D97-AF65-F5344CB8AC3E}">
        <p14:creationId xmlns:p14="http://schemas.microsoft.com/office/powerpoint/2010/main" val="9177460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3769"/>
            <a:ext cx="9144000" cy="6468962"/>
          </a:xfrm>
          <a:prstGeom prst="rect">
            <a:avLst/>
          </a:prstGeom>
        </p:spPr>
      </p:pic>
      <p:sp>
        <p:nvSpPr>
          <p:cNvPr id="3" name="Dikdörtgen 2">
            <a:extLst>
              <a:ext uri="{FF2B5EF4-FFF2-40B4-BE49-F238E27FC236}">
                <a16:creationId xmlns:a16="http://schemas.microsoft.com/office/drawing/2014/main" id="{5224B883-99BD-4B31-B762-9713449DC30F}"/>
              </a:ext>
            </a:extLst>
          </p:cNvPr>
          <p:cNvSpPr/>
          <p:nvPr/>
        </p:nvSpPr>
        <p:spPr>
          <a:xfrm>
            <a:off x="0" y="902962"/>
            <a:ext cx="9186340" cy="4523546"/>
          </a:xfrm>
          <a:prstGeom prst="rect">
            <a:avLst/>
          </a:prstGeom>
        </p:spPr>
        <p:txBody>
          <a:bodyPr wrap="square">
            <a:spAutoFit/>
          </a:bodyPr>
          <a:lstStyle/>
          <a:p>
            <a:pPr defTabSz="844083">
              <a:defRPr/>
            </a:pPr>
            <a:r>
              <a:rPr lang="tr-TR" sz="2215" dirty="0">
                <a:solidFill>
                  <a:srgbClr val="555557"/>
                </a:solidFill>
                <a:latin typeface="Calibri" panose="020F0502020204030204"/>
              </a:rPr>
              <a:t>•Akademik personellerden gelen sehven işlemlerine dönük talepler, çoğunlukla öğrencilere ilişkin not düzeltme işlemleri için sistem sürekli olarak açılacak ve kapatılacaktır.</a:t>
            </a:r>
          </a:p>
          <a:p>
            <a:pPr defTabSz="844083">
              <a:defRPr/>
            </a:pPr>
            <a:r>
              <a:rPr lang="tr-TR" sz="2215" dirty="0">
                <a:solidFill>
                  <a:srgbClr val="555557"/>
                </a:solidFill>
                <a:latin typeface="Calibri" panose="020F0502020204030204"/>
              </a:rPr>
              <a:t>•OBS-Ders Açma, Ders Programları ve Danışman Atama Süreci konulu yazılar dağıtımlı olarak yazılacaktır.</a:t>
            </a:r>
          </a:p>
          <a:p>
            <a:pPr defTabSz="844083">
              <a:defRPr/>
            </a:pPr>
            <a:r>
              <a:rPr lang="tr-TR" sz="2215" dirty="0">
                <a:solidFill>
                  <a:srgbClr val="555557"/>
                </a:solidFill>
                <a:latin typeface="Calibri" panose="020F0502020204030204"/>
              </a:rPr>
              <a:t>•Öğrencilerden gelen dilekçelere istinaden Fakültelerle sürekli olarak iletişime geçilmiş ilgili Yönetim Kurulu Kararları bağlamında işlemler yapılacaktır.</a:t>
            </a:r>
          </a:p>
          <a:p>
            <a:pPr defTabSz="844083">
              <a:defRPr/>
            </a:pPr>
            <a:r>
              <a:rPr lang="tr-TR" sz="2215" dirty="0">
                <a:solidFill>
                  <a:srgbClr val="555557"/>
                </a:solidFill>
                <a:latin typeface="Calibri" panose="020F0502020204030204"/>
              </a:rPr>
              <a:t>•Üniversitelerin OİDB den mail yoluyla talep etmiş olduğu yatay geçiş öğrencilerinin evrakları tamamlanarak iletişime geçilecek ve ilgili Yönetim Kurulu Kararları bağlamında işlemler yapılacaktır.</a:t>
            </a:r>
          </a:p>
          <a:p>
            <a:pPr defTabSz="844083">
              <a:defRPr/>
            </a:pPr>
            <a:r>
              <a:rPr lang="tr-TR" sz="2215" dirty="0">
                <a:solidFill>
                  <a:srgbClr val="555557"/>
                </a:solidFill>
                <a:latin typeface="Calibri" panose="020F0502020204030204"/>
              </a:rPr>
              <a:t>•Fakülte sekreterlerinin talebi üzerine yarı yıl içerisinde açılan Lisans derslerinin listesi OBS den alınarak Fakülte bazında mail yoluyla gerekli mercilere iletilecektir.</a:t>
            </a:r>
          </a:p>
        </p:txBody>
      </p:sp>
    </p:spTree>
    <p:extLst>
      <p:ext uri="{BB962C8B-B14F-4D97-AF65-F5344CB8AC3E}">
        <p14:creationId xmlns:p14="http://schemas.microsoft.com/office/powerpoint/2010/main" val="9658248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3769"/>
            <a:ext cx="9144000" cy="6468962"/>
          </a:xfrm>
          <a:prstGeom prst="rect">
            <a:avLst/>
          </a:prstGeom>
        </p:spPr>
      </p:pic>
      <p:sp>
        <p:nvSpPr>
          <p:cNvPr id="3" name="Dikdörtgen 2">
            <a:extLst>
              <a:ext uri="{FF2B5EF4-FFF2-40B4-BE49-F238E27FC236}">
                <a16:creationId xmlns:a16="http://schemas.microsoft.com/office/drawing/2014/main" id="{F2308C13-CCA4-4396-870A-9574F9CDA446}"/>
              </a:ext>
            </a:extLst>
          </p:cNvPr>
          <p:cNvSpPr/>
          <p:nvPr/>
        </p:nvSpPr>
        <p:spPr>
          <a:xfrm>
            <a:off x="155700" y="739066"/>
            <a:ext cx="9186340" cy="4523546"/>
          </a:xfrm>
          <a:prstGeom prst="rect">
            <a:avLst/>
          </a:prstGeom>
        </p:spPr>
        <p:txBody>
          <a:bodyPr wrap="square">
            <a:spAutoFit/>
          </a:bodyPr>
          <a:lstStyle/>
          <a:p>
            <a:pPr lvl="0"/>
            <a:r>
              <a:rPr lang="tr-TR" sz="2215" dirty="0">
                <a:solidFill>
                  <a:srgbClr val="555557"/>
                </a:solidFill>
              </a:rPr>
              <a:t>•İç Kontrol Sistemi dönük işlemler sistemli ve başarılı bir şekilde yürütülecek, ilgili daire başkanlığıyla yazışmalar yapılacaktır.</a:t>
            </a:r>
          </a:p>
          <a:p>
            <a:pPr lvl="0"/>
            <a:r>
              <a:rPr lang="tr-TR" sz="2215" dirty="0">
                <a:solidFill>
                  <a:srgbClr val="555557"/>
                </a:solidFill>
              </a:rPr>
              <a:t>•Fakültelerin Bologna Bilgi Paketi Güncelleme konulu yazısına istinaden değişiklik ve düzenlemeler Öğrenci Bilgi Sistemi üzerinden yapılacaktır.</a:t>
            </a:r>
          </a:p>
          <a:p>
            <a:pPr lvl="0"/>
            <a:r>
              <a:rPr lang="tr-TR" sz="2215" dirty="0">
                <a:solidFill>
                  <a:srgbClr val="555557"/>
                </a:solidFill>
              </a:rPr>
              <a:t>•Yükseköğretim Kurulu Başkanlığından gelen yazılar doğrultusunda sürekli olarak diğer birimlerle iletişime geçilecektir.</a:t>
            </a:r>
          </a:p>
          <a:p>
            <a:pPr lvl="0"/>
            <a:r>
              <a:rPr lang="tr-TR" sz="2215" dirty="0">
                <a:solidFill>
                  <a:srgbClr val="555557"/>
                </a:solidFill>
              </a:rPr>
              <a:t>•ASBÜ Senatosunda alınan kararlar devamlı olarak Yükseköğretim Kurulu Başkanlığına bildirilecektir.</a:t>
            </a:r>
          </a:p>
          <a:p>
            <a:pPr lvl="0"/>
            <a:r>
              <a:rPr lang="tr-TR" sz="2215" dirty="0">
                <a:solidFill>
                  <a:srgbClr val="555557"/>
                </a:solidFill>
              </a:rPr>
              <a:t>•Üniversitelerden gelen yazılar doğrultusunda ilgili öğrencilerin çıkarma cezası, Mezuniyet İptali, Diploma İptali gibi işlemler tamamlayacaktır.</a:t>
            </a:r>
          </a:p>
          <a:p>
            <a:pPr lvl="0"/>
            <a:r>
              <a:rPr lang="tr-TR" sz="2215" dirty="0">
                <a:solidFill>
                  <a:srgbClr val="555557"/>
                </a:solidFill>
              </a:rPr>
              <a:t>•Öğrenci özlük dosyalarının tarama işlemleri devam edecektir.</a:t>
            </a:r>
          </a:p>
          <a:p>
            <a:pPr lvl="0"/>
            <a:r>
              <a:rPr lang="tr-TR" sz="2215" dirty="0">
                <a:solidFill>
                  <a:srgbClr val="555557"/>
                </a:solidFill>
              </a:rPr>
              <a:t>•Bahar ve güz dönemlerine ait interaktif ders kayıt ilanı WEB sayfasına OİDB personelinin özverisiyle yüklenecektir.</a:t>
            </a:r>
          </a:p>
        </p:txBody>
      </p:sp>
    </p:spTree>
    <p:extLst>
      <p:ext uri="{BB962C8B-B14F-4D97-AF65-F5344CB8AC3E}">
        <p14:creationId xmlns:p14="http://schemas.microsoft.com/office/powerpoint/2010/main" val="16265134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3769"/>
            <a:ext cx="9144000" cy="6468962"/>
          </a:xfrm>
          <a:prstGeom prst="rect">
            <a:avLst/>
          </a:prstGeom>
        </p:spPr>
      </p:pic>
      <p:sp>
        <p:nvSpPr>
          <p:cNvPr id="3" name="Dikdörtgen 2">
            <a:extLst>
              <a:ext uri="{FF2B5EF4-FFF2-40B4-BE49-F238E27FC236}">
                <a16:creationId xmlns:a16="http://schemas.microsoft.com/office/drawing/2014/main" id="{A2DAA146-C2FE-42BA-86D0-7FD3BB8FDF36}"/>
              </a:ext>
            </a:extLst>
          </p:cNvPr>
          <p:cNvSpPr/>
          <p:nvPr/>
        </p:nvSpPr>
        <p:spPr>
          <a:xfrm>
            <a:off x="0" y="984910"/>
            <a:ext cx="9186340" cy="4182683"/>
          </a:xfrm>
          <a:prstGeom prst="rect">
            <a:avLst/>
          </a:prstGeom>
        </p:spPr>
        <p:txBody>
          <a:bodyPr wrap="square">
            <a:spAutoFit/>
          </a:bodyPr>
          <a:lstStyle/>
          <a:p>
            <a:pPr lvl="0"/>
            <a:r>
              <a:rPr lang="tr-TR" sz="2215" dirty="0">
                <a:solidFill>
                  <a:srgbClr val="555557"/>
                </a:solidFill>
              </a:rPr>
              <a:t>•2024 yılı Performans Göstergesi Gerçekleşmeleri İzleme Formları Ocak-Şubat-Mart-Nisan- Mayıs- Haziran-Eylül-Ekim-Kasım-Aralık ayı verileri bağlamında doldurularak ilgili daire Başkanlığına üst yazı ve mail ile gönderilecektir.</a:t>
            </a:r>
          </a:p>
          <a:p>
            <a:pPr lvl="0"/>
            <a:r>
              <a:rPr lang="tr-TR" sz="2215" dirty="0">
                <a:solidFill>
                  <a:srgbClr val="555557"/>
                </a:solidFill>
              </a:rPr>
              <a:t>•Yönerge ve yönetmelik taslaklarını içeren Eğitim Komisyonu kararları ilgili birimlere yazılacaktır.</a:t>
            </a:r>
          </a:p>
          <a:p>
            <a:pPr lvl="0"/>
            <a:r>
              <a:rPr lang="tr-TR" sz="2215" dirty="0">
                <a:solidFill>
                  <a:srgbClr val="555557"/>
                </a:solidFill>
              </a:rPr>
              <a:t>•Fakültelerin bünyesinde açılan veya açılması planlanan bölüm/program bilgileri </a:t>
            </a:r>
            <a:r>
              <a:rPr lang="tr-TR" sz="2215" dirty="0" err="1">
                <a:solidFill>
                  <a:srgbClr val="555557"/>
                </a:solidFill>
              </a:rPr>
              <a:t>ABAYS'a</a:t>
            </a:r>
            <a:r>
              <a:rPr lang="tr-TR" sz="2215" dirty="0">
                <a:solidFill>
                  <a:srgbClr val="555557"/>
                </a:solidFill>
              </a:rPr>
              <a:t> yüklenecek ve ABAYS klasörü oluşturularak bunlarla ilgili sunum hazırlanarak ilgili birimlerle paylaşılacaktır.</a:t>
            </a:r>
          </a:p>
          <a:p>
            <a:pPr lvl="0"/>
            <a:r>
              <a:rPr lang="tr-TR" sz="2215" dirty="0">
                <a:solidFill>
                  <a:srgbClr val="555557"/>
                </a:solidFill>
              </a:rPr>
              <a:t>•YÖK'ten gelen 100/2000 YÖK Doktora Bursu bağlamında öğrencilere dönük işlemler yürütülecektir.</a:t>
            </a:r>
          </a:p>
          <a:p>
            <a:pPr lvl="0"/>
            <a:r>
              <a:rPr lang="tr-TR" sz="2215" dirty="0">
                <a:solidFill>
                  <a:srgbClr val="555557"/>
                </a:solidFill>
              </a:rPr>
              <a:t>•Program tanıtım broşürleri </a:t>
            </a:r>
            <a:r>
              <a:rPr lang="tr-TR" sz="2215" dirty="0" err="1">
                <a:solidFill>
                  <a:srgbClr val="555557"/>
                </a:solidFill>
              </a:rPr>
              <a:t>güncellenek</a:t>
            </a:r>
            <a:r>
              <a:rPr lang="tr-TR" sz="2215" dirty="0">
                <a:solidFill>
                  <a:srgbClr val="555557"/>
                </a:solidFill>
              </a:rPr>
              <a:t> ve tasarım yapılması için ilgili birimlere mail yoluyla bildirimde bulunulacaktır.</a:t>
            </a:r>
          </a:p>
        </p:txBody>
      </p:sp>
    </p:spTree>
    <p:extLst>
      <p:ext uri="{BB962C8B-B14F-4D97-AF65-F5344CB8AC3E}">
        <p14:creationId xmlns:p14="http://schemas.microsoft.com/office/powerpoint/2010/main" val="13708991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3769"/>
            <a:ext cx="9144000" cy="6468962"/>
          </a:xfrm>
          <a:prstGeom prst="rect">
            <a:avLst/>
          </a:prstGeom>
        </p:spPr>
      </p:pic>
      <p:sp>
        <p:nvSpPr>
          <p:cNvPr id="3" name="Dikdörtgen 2">
            <a:extLst>
              <a:ext uri="{FF2B5EF4-FFF2-40B4-BE49-F238E27FC236}">
                <a16:creationId xmlns:a16="http://schemas.microsoft.com/office/drawing/2014/main" id="{40FD87E6-17C7-490C-869A-49DBD7C2254D}"/>
              </a:ext>
            </a:extLst>
          </p:cNvPr>
          <p:cNvSpPr/>
          <p:nvPr/>
        </p:nvSpPr>
        <p:spPr>
          <a:xfrm>
            <a:off x="73753" y="1140610"/>
            <a:ext cx="9186340" cy="4182683"/>
          </a:xfrm>
          <a:prstGeom prst="rect">
            <a:avLst/>
          </a:prstGeom>
        </p:spPr>
        <p:txBody>
          <a:bodyPr wrap="square">
            <a:spAutoFit/>
          </a:bodyPr>
          <a:lstStyle/>
          <a:p>
            <a:pPr lvl="0"/>
            <a:r>
              <a:rPr lang="tr-TR" sz="2215" dirty="0">
                <a:solidFill>
                  <a:srgbClr val="555557"/>
                </a:solidFill>
              </a:rPr>
              <a:t>•Akademik personelin talebi üzerine personelin üzerinde bulunan derslerin not giriş ekranları istenilen tarihine kadar açılarak aktif hale getirilecektir.</a:t>
            </a:r>
          </a:p>
          <a:p>
            <a:pPr lvl="0"/>
            <a:r>
              <a:rPr lang="tr-TR" sz="2215" dirty="0">
                <a:solidFill>
                  <a:srgbClr val="555557"/>
                </a:solidFill>
              </a:rPr>
              <a:t>•</a:t>
            </a:r>
            <a:r>
              <a:rPr lang="tr-TR" sz="2215" dirty="0" err="1">
                <a:solidFill>
                  <a:srgbClr val="555557"/>
                </a:solidFill>
              </a:rPr>
              <a:t>OİDB’nin</a:t>
            </a:r>
            <a:r>
              <a:rPr lang="tr-TR" sz="2215" dirty="0">
                <a:solidFill>
                  <a:srgbClr val="555557"/>
                </a:solidFill>
              </a:rPr>
              <a:t> üstün gayreti ile güz ve bahar dönemine ait akademik takvim hazırlanacak, ilgili birimlerle paylaşılacak ve </a:t>
            </a:r>
            <a:r>
              <a:rPr lang="tr-TR" sz="2215" dirty="0" err="1">
                <a:solidFill>
                  <a:srgbClr val="555557"/>
                </a:solidFill>
              </a:rPr>
              <a:t>OBS’ye</a:t>
            </a:r>
            <a:r>
              <a:rPr lang="tr-TR" sz="2215" dirty="0">
                <a:solidFill>
                  <a:srgbClr val="555557"/>
                </a:solidFill>
              </a:rPr>
              <a:t> işlenecektir.</a:t>
            </a:r>
          </a:p>
          <a:p>
            <a:pPr lvl="0"/>
            <a:r>
              <a:rPr lang="tr-TR" sz="2215" dirty="0">
                <a:solidFill>
                  <a:srgbClr val="555557"/>
                </a:solidFill>
              </a:rPr>
              <a:t>•İlgili birimlerin ve öğrencilerin talebi üzerine OBS de ders saydırma işlemleri yapılacaktır.</a:t>
            </a:r>
          </a:p>
          <a:p>
            <a:pPr lvl="0"/>
            <a:r>
              <a:rPr lang="tr-TR" sz="2215" dirty="0">
                <a:solidFill>
                  <a:srgbClr val="555557"/>
                </a:solidFill>
              </a:rPr>
              <a:t>•İlgili akademik personellere idari kullanıcı tanımlaması yapılacaktır.</a:t>
            </a:r>
          </a:p>
          <a:p>
            <a:pPr lvl="0"/>
            <a:r>
              <a:rPr lang="tr-TR" sz="2215" dirty="0">
                <a:solidFill>
                  <a:srgbClr val="555557"/>
                </a:solidFill>
              </a:rPr>
              <a:t>•Malzeme talebine ilişkin ilgili daire başkanlığıyla yazışmalar yapılacaktır.</a:t>
            </a:r>
          </a:p>
          <a:p>
            <a:pPr lvl="0"/>
            <a:r>
              <a:rPr lang="tr-TR" sz="2215" dirty="0">
                <a:solidFill>
                  <a:srgbClr val="555557"/>
                </a:solidFill>
              </a:rPr>
              <a:t>•Çift Ana dal ve Yan dal Bahar dönemi başvuruları için WEB sayfasında duyuru hazırlanacak ve bütün akademik personele </a:t>
            </a:r>
            <a:r>
              <a:rPr lang="tr-TR" sz="2215" dirty="0" err="1">
                <a:solidFill>
                  <a:srgbClr val="555557"/>
                </a:solidFill>
              </a:rPr>
              <a:t>sms</a:t>
            </a:r>
            <a:r>
              <a:rPr lang="tr-TR" sz="2215" dirty="0">
                <a:solidFill>
                  <a:srgbClr val="555557"/>
                </a:solidFill>
              </a:rPr>
              <a:t> ve mail gönderilecektir.</a:t>
            </a:r>
          </a:p>
          <a:p>
            <a:pPr lvl="0"/>
            <a:r>
              <a:rPr lang="tr-TR" sz="2215" dirty="0">
                <a:solidFill>
                  <a:srgbClr val="555557"/>
                </a:solidFill>
              </a:rPr>
              <a:t>•Öğrenci Bilgi Sisteminde YÖKSİS Toplu Transkript gönderme işlemi yapılacaktır.</a:t>
            </a:r>
          </a:p>
        </p:txBody>
      </p:sp>
    </p:spTree>
    <p:extLst>
      <p:ext uri="{BB962C8B-B14F-4D97-AF65-F5344CB8AC3E}">
        <p14:creationId xmlns:p14="http://schemas.microsoft.com/office/powerpoint/2010/main" val="3979946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Screen Shot 2016-04-22 at 11.10.5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4624"/>
            <a:ext cx="9144000" cy="6965950"/>
          </a:xfrm>
          <a:prstGeom prst="rect">
            <a:avLst/>
          </a:prstGeom>
          <a:noFill/>
          <a:ln>
            <a:noFill/>
          </a:ln>
        </p:spPr>
      </p:pic>
      <p:sp>
        <p:nvSpPr>
          <p:cNvPr id="4099" name="Dikdörtgen 1"/>
          <p:cNvSpPr>
            <a:spLocks noChangeArrowheads="1"/>
          </p:cNvSpPr>
          <p:nvPr/>
        </p:nvSpPr>
        <p:spPr bwMode="auto">
          <a:xfrm>
            <a:off x="2763588" y="582650"/>
            <a:ext cx="36168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None/>
            </a:pPr>
            <a:r>
              <a:rPr lang="tr-TR" sz="1800" cap="small" dirty="0"/>
              <a:t>ÖĞRENCİ İŞLERİ DAİRESİ BAŞKANLIĞI</a:t>
            </a:r>
          </a:p>
        </p:txBody>
      </p:sp>
      <p:sp>
        <p:nvSpPr>
          <p:cNvPr id="6" name="Metin kutusu 5">
            <a:extLst>
              <a:ext uri="{FF2B5EF4-FFF2-40B4-BE49-F238E27FC236}">
                <a16:creationId xmlns:a16="http://schemas.microsoft.com/office/drawing/2014/main" id="{7F5F1884-384C-A4A8-A83B-FD53A6936A73}"/>
              </a:ext>
            </a:extLst>
          </p:cNvPr>
          <p:cNvSpPr txBox="1"/>
          <p:nvPr/>
        </p:nvSpPr>
        <p:spPr>
          <a:xfrm>
            <a:off x="1331640" y="1628800"/>
            <a:ext cx="6624736" cy="4154984"/>
          </a:xfrm>
          <a:prstGeom prst="rect">
            <a:avLst/>
          </a:prstGeom>
          <a:noFill/>
        </p:spPr>
        <p:txBody>
          <a:bodyPr wrap="square">
            <a:spAutoFit/>
          </a:bodyPr>
          <a:lstStyle/>
          <a:p>
            <a:pPr algn="just">
              <a:spcAft>
                <a:spcPts val="0"/>
              </a:spcAft>
            </a:pPr>
            <a:r>
              <a:rPr lang="tr-TR" sz="1600" b="1" i="0" dirty="0">
                <a:solidFill>
                  <a:srgbClr val="FF0000"/>
                </a:solidFill>
                <a:effectLst/>
                <a:latin typeface="Times New Roman, serif"/>
              </a:rPr>
              <a:t>Öğrenci İşleri Daire Başkanlığı,</a:t>
            </a:r>
          </a:p>
          <a:p>
            <a:pPr algn="just">
              <a:spcAft>
                <a:spcPts val="0"/>
              </a:spcAft>
            </a:pPr>
            <a:endParaRPr lang="tr-TR" sz="1600" b="1" i="0" dirty="0">
              <a:solidFill>
                <a:srgbClr val="424242"/>
              </a:solidFill>
              <a:effectLst/>
              <a:latin typeface="Times New Roman, serif"/>
            </a:endParaRPr>
          </a:p>
          <a:p>
            <a:pPr algn="just">
              <a:spcAft>
                <a:spcPts val="0"/>
              </a:spcAft>
            </a:pPr>
            <a:r>
              <a:rPr lang="tr-TR" sz="1600" b="1" i="0" dirty="0">
                <a:solidFill>
                  <a:srgbClr val="424242"/>
                </a:solidFill>
                <a:effectLst/>
                <a:latin typeface="Times New Roman, serif"/>
              </a:rPr>
              <a:t>Öğrenci merkezli bir üniversite olmanın bilinciyle hareket ederek akademik ve idari birimler ile uyum içerisinde çalışmakta, gelişen bilgi teknolojilerini kullanarak planlanan eğitim öğretim sürecinin düzenli yürütülmesini sağlamaktadır. Daire Başkanlığımız adaylara, öğrencilere, mezunlara, öğretim elemanlarına ve hizmet vermekte olduğumuz kurumlara, güvenli ve hızlı bilgi belge hizmeti sunarak öğrenci, öğretim elemanı ve çalışanların memnuniyetini ön plana çıkarmaya çalışan bir birim olma çabası içindedir. </a:t>
            </a:r>
            <a:endParaRPr lang="tr-TR" sz="2400" b="1" i="0" dirty="0">
              <a:solidFill>
                <a:srgbClr val="3B3E43"/>
              </a:solidFill>
              <a:effectLst/>
              <a:latin typeface="Raleway" pitchFamily="2" charset="-94"/>
            </a:endParaRPr>
          </a:p>
          <a:p>
            <a:pPr algn="just">
              <a:spcAft>
                <a:spcPts val="0"/>
              </a:spcAft>
            </a:pPr>
            <a:r>
              <a:rPr lang="tr-TR" sz="2400" b="1" i="0" dirty="0">
                <a:solidFill>
                  <a:srgbClr val="3B3E43"/>
                </a:solidFill>
                <a:effectLst/>
                <a:latin typeface="Raleway" pitchFamily="2" charset="-94"/>
              </a:rPr>
              <a:t> </a:t>
            </a:r>
          </a:p>
          <a:p>
            <a:pPr algn="just">
              <a:spcAft>
                <a:spcPts val="0"/>
              </a:spcAft>
            </a:pPr>
            <a:r>
              <a:rPr lang="tr-TR" sz="1600" b="1" i="0" dirty="0">
                <a:solidFill>
                  <a:srgbClr val="424242"/>
                </a:solidFill>
                <a:effectLst/>
                <a:latin typeface="Times New Roman" panose="02020603050405020304" pitchFamily="18" charset="0"/>
              </a:rPr>
              <a:t>Temel değerlere saygılı, ekip çalışmasına önem veren, kalite standartlarından </a:t>
            </a:r>
            <a:r>
              <a:rPr lang="tr-TR" sz="1600" b="1" i="0" dirty="0">
                <a:solidFill>
                  <a:srgbClr val="3B3E43"/>
                </a:solidFill>
                <a:effectLst/>
                <a:latin typeface="Times New Roman" panose="02020603050405020304" pitchFamily="18" charset="0"/>
              </a:rPr>
              <a:t>ö</a:t>
            </a:r>
            <a:r>
              <a:rPr lang="tr-TR" sz="1600" b="1" i="0" dirty="0">
                <a:solidFill>
                  <a:srgbClr val="3B3E43"/>
                </a:solidFill>
                <a:effectLst/>
                <a:latin typeface="inherit"/>
              </a:rPr>
              <a:t>dün</a:t>
            </a:r>
            <a:r>
              <a:rPr lang="tr-TR" sz="1600" b="1" i="0" dirty="0">
                <a:solidFill>
                  <a:srgbClr val="3B3E43"/>
                </a:solidFill>
                <a:effectLst/>
                <a:latin typeface="Times New Roman" panose="02020603050405020304" pitchFamily="18" charset="0"/>
              </a:rPr>
              <a:t> </a:t>
            </a:r>
            <a:r>
              <a:rPr lang="tr-TR" sz="1600" b="1" i="0" dirty="0">
                <a:solidFill>
                  <a:srgbClr val="424242"/>
                </a:solidFill>
                <a:effectLst/>
                <a:latin typeface="Times New Roman" panose="02020603050405020304" pitchFamily="18" charset="0"/>
              </a:rPr>
              <a:t>vermeyen, toplam kalite anlayışını benimsemiş, öğrenci, personel ve dış paydaş memnuniyetini ön planda tutan, sürdürülebilir kalkınmaya destek veren ve hesap verebilir bir çalışma anlayışını sürdürmekteyiz</a:t>
            </a:r>
            <a:r>
              <a:rPr lang="tr-TR" sz="1600" b="1" i="0" u="none" strike="noStrike" dirty="0">
                <a:solidFill>
                  <a:srgbClr val="424242"/>
                </a:solidFill>
                <a:effectLst/>
                <a:latin typeface="inherit"/>
              </a:rPr>
              <a:t>.</a:t>
            </a:r>
            <a:endParaRPr lang="tr-TR" sz="2400" b="1" i="0" dirty="0">
              <a:solidFill>
                <a:srgbClr val="3B3E43"/>
              </a:solidFill>
              <a:effectLst/>
              <a:latin typeface="Raleway" pitchFamily="2" charset="-94"/>
            </a:endParaRPr>
          </a:p>
        </p:txBody>
      </p:sp>
    </p:spTree>
    <p:extLst>
      <p:ext uri="{BB962C8B-B14F-4D97-AF65-F5344CB8AC3E}">
        <p14:creationId xmlns:p14="http://schemas.microsoft.com/office/powerpoint/2010/main" val="25392394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3769"/>
            <a:ext cx="9144000" cy="6468962"/>
          </a:xfrm>
          <a:prstGeom prst="rect">
            <a:avLst/>
          </a:prstGeom>
        </p:spPr>
      </p:pic>
      <p:sp>
        <p:nvSpPr>
          <p:cNvPr id="3" name="Dikdörtgen 2">
            <a:extLst>
              <a:ext uri="{FF2B5EF4-FFF2-40B4-BE49-F238E27FC236}">
                <a16:creationId xmlns:a16="http://schemas.microsoft.com/office/drawing/2014/main" id="{E3519B09-C35A-4680-B5D8-9485A965CFF4}"/>
              </a:ext>
            </a:extLst>
          </p:cNvPr>
          <p:cNvSpPr/>
          <p:nvPr/>
        </p:nvSpPr>
        <p:spPr>
          <a:xfrm>
            <a:off x="73753" y="976715"/>
            <a:ext cx="9186340" cy="4182683"/>
          </a:xfrm>
          <a:prstGeom prst="rect">
            <a:avLst/>
          </a:prstGeom>
        </p:spPr>
        <p:txBody>
          <a:bodyPr wrap="square">
            <a:spAutoFit/>
          </a:bodyPr>
          <a:lstStyle/>
          <a:p>
            <a:pPr lvl="0"/>
            <a:r>
              <a:rPr lang="tr-TR" sz="2215" dirty="0">
                <a:solidFill>
                  <a:srgbClr val="555557"/>
                </a:solidFill>
              </a:rPr>
              <a:t>•İdari ve akademik personele Öğrenci Bilgi Sistemi bağlamında eğitim verilecektir.</a:t>
            </a:r>
          </a:p>
          <a:p>
            <a:pPr lvl="0"/>
            <a:r>
              <a:rPr lang="tr-TR" sz="2215" dirty="0">
                <a:solidFill>
                  <a:srgbClr val="555557"/>
                </a:solidFill>
              </a:rPr>
              <a:t>•Öğrenci Bilgi sistemi üzerinden ÇAP ve YANDAL başvurularını online yapan öğrenciler değerlendirilecektir.</a:t>
            </a:r>
          </a:p>
          <a:p>
            <a:pPr lvl="0"/>
            <a:r>
              <a:rPr lang="tr-TR" sz="2215" dirty="0">
                <a:solidFill>
                  <a:srgbClr val="555557"/>
                </a:solidFill>
              </a:rPr>
              <a:t>•İlgili yarıyıllara ait harç tanımlama ve ikinci aktif üniversite işlemleri Öğrenci bilgi sistemi üzerinden güncellenecektir.</a:t>
            </a:r>
          </a:p>
          <a:p>
            <a:pPr lvl="0"/>
            <a:r>
              <a:rPr lang="tr-TR" sz="2215" dirty="0">
                <a:solidFill>
                  <a:srgbClr val="555557"/>
                </a:solidFill>
              </a:rPr>
              <a:t>•İlgili fakültelere bahar ve güz dönemlerinde açılan tüm derslerin listesi </a:t>
            </a:r>
            <a:r>
              <a:rPr lang="tr-TR" sz="2215" dirty="0" err="1">
                <a:solidFill>
                  <a:srgbClr val="555557"/>
                </a:solidFill>
              </a:rPr>
              <a:t>excel</a:t>
            </a:r>
            <a:r>
              <a:rPr lang="tr-TR" sz="2215" dirty="0">
                <a:solidFill>
                  <a:srgbClr val="555557"/>
                </a:solidFill>
              </a:rPr>
              <a:t> tablo olarak hazırlanıp, mail gönderilecektir.</a:t>
            </a:r>
          </a:p>
          <a:p>
            <a:pPr lvl="0"/>
            <a:r>
              <a:rPr lang="tr-TR" sz="2215" dirty="0">
                <a:solidFill>
                  <a:srgbClr val="555557"/>
                </a:solidFill>
              </a:rPr>
              <a:t>•Bahar dönemi Maliye Bakanlığı Katkı Payları raporları </a:t>
            </a:r>
            <a:r>
              <a:rPr lang="tr-TR" sz="2215" dirty="0" err="1">
                <a:solidFill>
                  <a:srgbClr val="555557"/>
                </a:solidFill>
              </a:rPr>
              <a:t>YÖKSİS'ten</a:t>
            </a:r>
            <a:r>
              <a:rPr lang="tr-TR" sz="2215" dirty="0">
                <a:solidFill>
                  <a:srgbClr val="555557"/>
                </a:solidFill>
              </a:rPr>
              <a:t> indirilerek Enstitülere ilişkin rapor ilgili birimlerle elektronik posta yoluyla paylaşılacaktır. Gerekli kontroller yapılarak güncellenen rapor </a:t>
            </a:r>
            <a:r>
              <a:rPr lang="tr-TR" sz="2215" dirty="0" err="1">
                <a:solidFill>
                  <a:srgbClr val="555557"/>
                </a:solidFill>
              </a:rPr>
              <a:t>YÖKSİS'e</a:t>
            </a:r>
            <a:r>
              <a:rPr lang="tr-TR" sz="2215" dirty="0">
                <a:solidFill>
                  <a:srgbClr val="555557"/>
                </a:solidFill>
              </a:rPr>
              <a:t> yüklenecektir.</a:t>
            </a:r>
          </a:p>
          <a:p>
            <a:pPr lvl="0"/>
            <a:r>
              <a:rPr lang="tr-TR" sz="2215" dirty="0">
                <a:solidFill>
                  <a:srgbClr val="555557"/>
                </a:solidFill>
              </a:rPr>
              <a:t>•</a:t>
            </a:r>
            <a:r>
              <a:rPr lang="tr-TR" sz="2215" dirty="0" err="1">
                <a:solidFill>
                  <a:srgbClr val="555557"/>
                </a:solidFill>
              </a:rPr>
              <a:t>OİDB'ye</a:t>
            </a:r>
            <a:r>
              <a:rPr lang="tr-TR" sz="2215" dirty="0">
                <a:solidFill>
                  <a:srgbClr val="555557"/>
                </a:solidFill>
              </a:rPr>
              <a:t> gelen maillere yine en doğru şekilde cevap verilecektir.</a:t>
            </a:r>
          </a:p>
        </p:txBody>
      </p:sp>
    </p:spTree>
    <p:extLst>
      <p:ext uri="{BB962C8B-B14F-4D97-AF65-F5344CB8AC3E}">
        <p14:creationId xmlns:p14="http://schemas.microsoft.com/office/powerpoint/2010/main" val="23107812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3769"/>
            <a:ext cx="9144000" cy="6468962"/>
          </a:xfrm>
          <a:prstGeom prst="rect">
            <a:avLst/>
          </a:prstGeom>
        </p:spPr>
      </p:pic>
      <p:sp>
        <p:nvSpPr>
          <p:cNvPr id="3" name="Dikdörtgen 2">
            <a:extLst>
              <a:ext uri="{FF2B5EF4-FFF2-40B4-BE49-F238E27FC236}">
                <a16:creationId xmlns:a16="http://schemas.microsoft.com/office/drawing/2014/main" id="{23CE039F-533A-4EDC-9243-E303B314F0AA}"/>
              </a:ext>
            </a:extLst>
          </p:cNvPr>
          <p:cNvSpPr/>
          <p:nvPr/>
        </p:nvSpPr>
        <p:spPr>
          <a:xfrm>
            <a:off x="163895" y="1050468"/>
            <a:ext cx="9186340" cy="4182683"/>
          </a:xfrm>
          <a:prstGeom prst="rect">
            <a:avLst/>
          </a:prstGeom>
        </p:spPr>
        <p:txBody>
          <a:bodyPr wrap="square">
            <a:spAutoFit/>
          </a:bodyPr>
          <a:lstStyle/>
          <a:p>
            <a:pPr lvl="0"/>
            <a:r>
              <a:rPr lang="tr-TR" sz="2215" dirty="0">
                <a:solidFill>
                  <a:srgbClr val="555557"/>
                </a:solidFill>
              </a:rPr>
              <a:t>•Maliye Bakanlığı katkı payı öğrenci sayıları </a:t>
            </a:r>
            <a:r>
              <a:rPr lang="tr-TR" sz="2215" dirty="0" err="1">
                <a:solidFill>
                  <a:srgbClr val="555557"/>
                </a:solidFill>
              </a:rPr>
              <a:t>OBS'de</a:t>
            </a:r>
            <a:r>
              <a:rPr lang="tr-TR" sz="2215" dirty="0">
                <a:solidFill>
                  <a:srgbClr val="555557"/>
                </a:solidFill>
              </a:rPr>
              <a:t> harç raporları kontrol edilerek gerekli işlemler yapılacaktır.</a:t>
            </a:r>
          </a:p>
          <a:p>
            <a:pPr lvl="0"/>
            <a:r>
              <a:rPr lang="tr-TR" sz="2215" dirty="0">
                <a:solidFill>
                  <a:srgbClr val="555557"/>
                </a:solidFill>
              </a:rPr>
              <a:t>•Hizmet İçi Eğitim Planı çerçevesinde birimimiz online olarak düzenlenen programlara katılım sağlanacaktır.</a:t>
            </a:r>
          </a:p>
          <a:p>
            <a:pPr lvl="0"/>
            <a:r>
              <a:rPr lang="tr-TR" sz="2215" dirty="0">
                <a:solidFill>
                  <a:srgbClr val="555557"/>
                </a:solidFill>
              </a:rPr>
              <a:t>•Yabancı uyruklu öğrencilerin özlük dosyalarında bulunan evrakları kontrol edilerek eksik evrakı olan öğrenciler tespit edilecek ve evrakını tamamlayan öğrencilerin evrakları Göç İdaresine teslim edilecektir.</a:t>
            </a:r>
          </a:p>
          <a:p>
            <a:pPr lvl="0"/>
            <a:r>
              <a:rPr lang="tr-TR" sz="2215" dirty="0">
                <a:solidFill>
                  <a:srgbClr val="555557"/>
                </a:solidFill>
              </a:rPr>
              <a:t>•Öğrencilerin kimlik basımı için ilgili datalar FTP alanına bırakılacak ve kısa bir süre içerisinde işlem tamamlanacaktır.</a:t>
            </a:r>
          </a:p>
          <a:p>
            <a:pPr lvl="0"/>
            <a:r>
              <a:rPr lang="tr-TR" sz="2215" dirty="0">
                <a:solidFill>
                  <a:srgbClr val="555557"/>
                </a:solidFill>
              </a:rPr>
              <a:t>•WEB sayfamızdaki lisan ve lisansüstü programların güncellemesi yapılacaktır.</a:t>
            </a:r>
          </a:p>
          <a:p>
            <a:pPr lvl="0"/>
            <a:r>
              <a:rPr lang="tr-TR" sz="2215" dirty="0">
                <a:solidFill>
                  <a:srgbClr val="555557"/>
                </a:solidFill>
              </a:rPr>
              <a:t>•Kurumsal İstatistik sayfasında bulunan personel sayıları ve diğer veriler güncellenecektir.</a:t>
            </a:r>
          </a:p>
        </p:txBody>
      </p:sp>
    </p:spTree>
    <p:extLst>
      <p:ext uri="{BB962C8B-B14F-4D97-AF65-F5344CB8AC3E}">
        <p14:creationId xmlns:p14="http://schemas.microsoft.com/office/powerpoint/2010/main" val="4890565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3769"/>
            <a:ext cx="9144000" cy="6468962"/>
          </a:xfrm>
          <a:prstGeom prst="rect">
            <a:avLst/>
          </a:prstGeom>
        </p:spPr>
      </p:pic>
      <p:sp>
        <p:nvSpPr>
          <p:cNvPr id="3" name="Dikdörtgen 2">
            <a:extLst>
              <a:ext uri="{FF2B5EF4-FFF2-40B4-BE49-F238E27FC236}">
                <a16:creationId xmlns:a16="http://schemas.microsoft.com/office/drawing/2014/main" id="{C9D27363-3D6F-42E3-A16C-8096372968AB}"/>
              </a:ext>
            </a:extLst>
          </p:cNvPr>
          <p:cNvSpPr/>
          <p:nvPr/>
        </p:nvSpPr>
        <p:spPr>
          <a:xfrm>
            <a:off x="0" y="894766"/>
            <a:ext cx="9186340" cy="4523546"/>
          </a:xfrm>
          <a:prstGeom prst="rect">
            <a:avLst/>
          </a:prstGeom>
        </p:spPr>
        <p:txBody>
          <a:bodyPr wrap="square">
            <a:spAutoFit/>
          </a:bodyPr>
          <a:lstStyle/>
          <a:p>
            <a:pPr lvl="0"/>
            <a:r>
              <a:rPr lang="tr-TR" sz="2215" dirty="0">
                <a:solidFill>
                  <a:srgbClr val="555557"/>
                </a:solidFill>
              </a:rPr>
              <a:t>•Yurtiçi Türkler ve Akraba Toplulukları Bütçesinden Karşılanacak Katkı Payları ile ilgili öğrenci listeleri oluşturulacaktır.</a:t>
            </a:r>
          </a:p>
          <a:p>
            <a:pPr lvl="0"/>
            <a:r>
              <a:rPr lang="tr-TR" sz="2215" dirty="0">
                <a:solidFill>
                  <a:srgbClr val="555557"/>
                </a:solidFill>
              </a:rPr>
              <a:t>•ASBÜ 2023 İzleme ve Değerlendirme Kriterleri bağlamında Kalite Koordinasyon Birimiyle yazışmalarda bulunulacaktır.</a:t>
            </a:r>
          </a:p>
          <a:p>
            <a:pPr lvl="0"/>
            <a:r>
              <a:rPr lang="tr-TR" sz="2215" dirty="0">
                <a:solidFill>
                  <a:srgbClr val="555557"/>
                </a:solidFill>
              </a:rPr>
              <a:t>•Sürekli surette fakültelerden gelen müfredat değişikliği talepleri OİDB personelinin özverisiyle karşılanacaktır.</a:t>
            </a:r>
          </a:p>
          <a:p>
            <a:pPr lvl="0"/>
            <a:r>
              <a:rPr lang="tr-TR" sz="2215" dirty="0">
                <a:solidFill>
                  <a:srgbClr val="555557"/>
                </a:solidFill>
              </a:rPr>
              <a:t>•Mezun öğrencilerin diploma işlemleri başarılı bir şekilde (Diploması ve Diploma eki, Diploma defteri, Diploma Kontrol Formu ve Diploma Teslim Tutanağı) tamamlanacaktır.</a:t>
            </a:r>
          </a:p>
          <a:p>
            <a:pPr lvl="0"/>
            <a:r>
              <a:rPr lang="tr-TR" sz="2215" dirty="0">
                <a:solidFill>
                  <a:srgbClr val="555557"/>
                </a:solidFill>
              </a:rPr>
              <a:t>•Devamlı surette Eğitim Komisyonu gündemi hazırlanacak ve Eğitim Komisyonu kararları ASBÜ Senatosuna sunulacaktır.</a:t>
            </a:r>
          </a:p>
          <a:p>
            <a:pPr lvl="0"/>
            <a:r>
              <a:rPr lang="tr-TR" sz="2215" dirty="0">
                <a:solidFill>
                  <a:srgbClr val="555557"/>
                </a:solidFill>
              </a:rPr>
              <a:t>•Üst merciler tarafından istenilen Üniversitemize ait istatistiki veriler tablolar halinde hazırlanacaktır.</a:t>
            </a:r>
          </a:p>
        </p:txBody>
      </p:sp>
    </p:spTree>
    <p:extLst>
      <p:ext uri="{BB962C8B-B14F-4D97-AF65-F5344CB8AC3E}">
        <p14:creationId xmlns:p14="http://schemas.microsoft.com/office/powerpoint/2010/main" val="19068367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39" y="263769"/>
            <a:ext cx="9157017" cy="6467079"/>
          </a:xfrm>
          <a:prstGeom prst="rect">
            <a:avLst/>
          </a:prstGeom>
        </p:spPr>
      </p:pic>
      <p:sp>
        <p:nvSpPr>
          <p:cNvPr id="2" name="Dikdörtgen 1">
            <a:extLst>
              <a:ext uri="{FF2B5EF4-FFF2-40B4-BE49-F238E27FC236}">
                <a16:creationId xmlns:a16="http://schemas.microsoft.com/office/drawing/2014/main" id="{819E3547-9893-F5F2-3A2D-23D19E3AB6CF}"/>
              </a:ext>
            </a:extLst>
          </p:cNvPr>
          <p:cNvSpPr>
            <a:spLocks noChangeArrowheads="1"/>
          </p:cNvSpPr>
          <p:nvPr/>
        </p:nvSpPr>
        <p:spPr bwMode="auto">
          <a:xfrm>
            <a:off x="3192755" y="1259755"/>
            <a:ext cx="31822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None/>
            </a:pPr>
            <a:r>
              <a:rPr lang="tr-TR" sz="2800" b="1" cap="small" dirty="0">
                <a:solidFill>
                  <a:srgbClr val="FF0000"/>
                </a:solidFill>
              </a:rPr>
              <a:t>TEŞEKKÜR EDERİZ!!!</a:t>
            </a:r>
          </a:p>
        </p:txBody>
      </p:sp>
      <p:sp>
        <p:nvSpPr>
          <p:cNvPr id="3" name="Metin kutusu 2">
            <a:extLst>
              <a:ext uri="{FF2B5EF4-FFF2-40B4-BE49-F238E27FC236}">
                <a16:creationId xmlns:a16="http://schemas.microsoft.com/office/drawing/2014/main" id="{0BBCA68D-E1FE-44AE-8B8B-7B52C809E6E7}"/>
              </a:ext>
            </a:extLst>
          </p:cNvPr>
          <p:cNvSpPr txBox="1"/>
          <p:nvPr/>
        </p:nvSpPr>
        <p:spPr>
          <a:xfrm>
            <a:off x="1331640" y="1700808"/>
            <a:ext cx="7044990" cy="1626599"/>
          </a:xfrm>
          <a:prstGeom prst="rect">
            <a:avLst/>
          </a:prstGeom>
          <a:noFill/>
        </p:spPr>
        <p:txBody>
          <a:bodyPr wrap="square" rtlCol="0">
            <a:spAutoFit/>
          </a:bodyPr>
          <a:lstStyle/>
          <a:p>
            <a:pPr algn="ctr"/>
            <a:r>
              <a:rPr lang="tr-TR" sz="4985" b="1" dirty="0">
                <a:solidFill>
                  <a:srgbClr val="681D44"/>
                </a:solidFill>
              </a:rPr>
              <a:t>ÖĞRENCİ İŞLERİ DAİRESİ BAŞKANLIĞI</a:t>
            </a:r>
          </a:p>
        </p:txBody>
      </p:sp>
    </p:spTree>
    <p:extLst>
      <p:ext uri="{BB962C8B-B14F-4D97-AF65-F5344CB8AC3E}">
        <p14:creationId xmlns:p14="http://schemas.microsoft.com/office/powerpoint/2010/main" val="135084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Screen Shot 2016-04-22 at 11.10.5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4624"/>
            <a:ext cx="9144000" cy="6965950"/>
          </a:xfrm>
          <a:prstGeom prst="rect">
            <a:avLst/>
          </a:prstGeom>
          <a:noFill/>
          <a:ln>
            <a:noFill/>
          </a:ln>
        </p:spPr>
      </p:pic>
      <p:sp>
        <p:nvSpPr>
          <p:cNvPr id="4099" name="Dikdörtgen 1"/>
          <p:cNvSpPr>
            <a:spLocks noChangeArrowheads="1"/>
          </p:cNvSpPr>
          <p:nvPr/>
        </p:nvSpPr>
        <p:spPr bwMode="auto">
          <a:xfrm>
            <a:off x="2763588" y="128971"/>
            <a:ext cx="36168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None/>
            </a:pPr>
            <a:r>
              <a:rPr lang="tr-TR" sz="1800" cap="small" dirty="0"/>
              <a:t>ÖĞRENCİ İŞLERİ DAİRESİ BAŞKANLIĞI</a:t>
            </a:r>
          </a:p>
        </p:txBody>
      </p:sp>
      <p:sp>
        <p:nvSpPr>
          <p:cNvPr id="4" name="Metin kutusu 3">
            <a:extLst>
              <a:ext uri="{FF2B5EF4-FFF2-40B4-BE49-F238E27FC236}">
                <a16:creationId xmlns:a16="http://schemas.microsoft.com/office/drawing/2014/main" id="{30677014-88EC-1F08-91F9-719F73BF4A5D}"/>
              </a:ext>
            </a:extLst>
          </p:cNvPr>
          <p:cNvSpPr txBox="1"/>
          <p:nvPr/>
        </p:nvSpPr>
        <p:spPr>
          <a:xfrm>
            <a:off x="467544" y="951982"/>
            <a:ext cx="8424936" cy="5632311"/>
          </a:xfrm>
          <a:prstGeom prst="rect">
            <a:avLst/>
          </a:prstGeom>
          <a:noFill/>
        </p:spPr>
        <p:txBody>
          <a:bodyPr wrap="square" rtlCol="0">
            <a:spAutoFit/>
          </a:bodyPr>
          <a:lstStyle/>
          <a:p>
            <a:pPr algn="ctr"/>
            <a:r>
              <a:rPr lang="tr-TR" sz="1200" b="1" i="0" dirty="0">
                <a:solidFill>
                  <a:srgbClr val="FF0000"/>
                </a:solidFill>
                <a:effectLst/>
                <a:latin typeface="Open Sans" panose="020B0606030504020204" pitchFamily="34" charset="0"/>
              </a:rPr>
              <a:t>Öğrenci İşleri Daire Başkanlığının Görev, Yetki ve Sorumlulukları</a:t>
            </a:r>
          </a:p>
          <a:p>
            <a:pPr algn="ctr"/>
            <a:r>
              <a:rPr lang="tr-TR" sz="900" b="0" i="0" dirty="0">
                <a:solidFill>
                  <a:srgbClr val="333333"/>
                </a:solidFill>
                <a:effectLst/>
                <a:latin typeface="Open Sans" panose="020B0606030504020204" pitchFamily="34" charset="0"/>
              </a:rPr>
              <a:t>Öğrenci İşleri Daire Başkanlığı, 2547 sayılı Yükseköğretim Kanunu'nun 51/a maddesi gereği genel hükümlere göre kurulmuştur. </a:t>
            </a:r>
          </a:p>
          <a:p>
            <a:pPr algn="ctr"/>
            <a:r>
              <a:rPr lang="tr-TR" sz="900" b="1" i="0" dirty="0">
                <a:solidFill>
                  <a:srgbClr val="333333"/>
                </a:solidFill>
                <a:effectLst/>
                <a:latin typeface="Open Sans" panose="020B0606030504020204" pitchFamily="34" charset="0"/>
              </a:rPr>
              <a:t>Öğrenci İşleri Daire Başkanlığının temel görevleri:</a:t>
            </a:r>
          </a:p>
          <a:p>
            <a:pPr algn="ctr"/>
            <a:r>
              <a:rPr lang="tr-TR" sz="900" b="1" i="0" dirty="0">
                <a:solidFill>
                  <a:srgbClr val="333333"/>
                </a:solidFill>
                <a:effectLst/>
                <a:latin typeface="Open Sans" panose="020B0606030504020204" pitchFamily="34" charset="0"/>
              </a:rPr>
              <a:t>a)</a:t>
            </a:r>
            <a:r>
              <a:rPr lang="tr-TR" sz="900" b="0" i="0" dirty="0">
                <a:solidFill>
                  <a:srgbClr val="333333"/>
                </a:solidFill>
                <a:effectLst/>
                <a:latin typeface="Open Sans" panose="020B0606030504020204" pitchFamily="34" charset="0"/>
              </a:rPr>
              <a:t> Öğrencilerin yeni kayıt, kabul ve ders durumları ile ilgili gerekli işleri yapmak,</a:t>
            </a:r>
          </a:p>
          <a:p>
            <a:pPr algn="ctr"/>
            <a:r>
              <a:rPr lang="tr-TR" sz="900" b="1" i="0" dirty="0">
                <a:solidFill>
                  <a:srgbClr val="333333"/>
                </a:solidFill>
                <a:effectLst/>
                <a:latin typeface="Open Sans" panose="020B0606030504020204" pitchFamily="34" charset="0"/>
              </a:rPr>
              <a:t>b)</a:t>
            </a:r>
            <a:r>
              <a:rPr lang="tr-TR" sz="900" b="0" i="0" dirty="0">
                <a:solidFill>
                  <a:srgbClr val="333333"/>
                </a:solidFill>
                <a:effectLst/>
                <a:latin typeface="Open Sans" panose="020B0606030504020204" pitchFamily="34" charset="0"/>
              </a:rPr>
              <a:t> Mezuniyet, kimlik, burs, mezunların izlenmesi işlemlerini yürütmek,</a:t>
            </a:r>
          </a:p>
          <a:p>
            <a:pPr algn="ctr"/>
            <a:r>
              <a:rPr lang="tr-TR" sz="900" b="1" i="0" dirty="0">
                <a:solidFill>
                  <a:srgbClr val="333333"/>
                </a:solidFill>
                <a:effectLst/>
                <a:latin typeface="Open Sans" panose="020B0606030504020204" pitchFamily="34" charset="0"/>
              </a:rPr>
              <a:t>c)</a:t>
            </a:r>
            <a:r>
              <a:rPr lang="tr-TR" sz="900" b="0" i="0" dirty="0">
                <a:solidFill>
                  <a:srgbClr val="333333"/>
                </a:solidFill>
                <a:effectLst/>
                <a:latin typeface="Open Sans" panose="020B0606030504020204" pitchFamily="34" charset="0"/>
              </a:rPr>
              <a:t> Benzeri diğer görevleri yerine getirmektir.</a:t>
            </a:r>
          </a:p>
          <a:p>
            <a:pPr algn="ctr"/>
            <a:r>
              <a:rPr lang="tr-TR" sz="900" b="0" i="0" dirty="0">
                <a:solidFill>
                  <a:srgbClr val="333333"/>
                </a:solidFill>
                <a:effectLst/>
                <a:latin typeface="Open Sans" panose="020B0606030504020204" pitchFamily="34" charset="0"/>
              </a:rPr>
              <a:t>Bu çerçevede Öğrenci İşleri Daire Başkanlığımız;</a:t>
            </a:r>
          </a:p>
          <a:p>
            <a:pPr algn="ctr"/>
            <a:r>
              <a:rPr lang="tr-TR" sz="900" b="0" i="0" dirty="0">
                <a:solidFill>
                  <a:srgbClr val="333333"/>
                </a:solidFill>
                <a:effectLst/>
                <a:latin typeface="Open Sans" panose="020B0606030504020204" pitchFamily="34" charset="0"/>
              </a:rPr>
              <a:t>• Öğrenci işleri kapsamındaki mevzuatların hazırlanması ile ilgili çalışmaları yürütür, yıl sonunda yürürlükte olan mevzuatın değişiklik önerilerini takip eder ve değerlendirir.</a:t>
            </a:r>
          </a:p>
          <a:p>
            <a:pPr algn="ctr"/>
            <a:r>
              <a:rPr lang="tr-TR" sz="900" b="0" i="0" dirty="0">
                <a:solidFill>
                  <a:srgbClr val="333333"/>
                </a:solidFill>
                <a:effectLst/>
                <a:latin typeface="Open Sans" panose="020B0606030504020204" pitchFamily="34" charset="0"/>
              </a:rPr>
              <a:t>• Eğitim öğretim sürecine ilişkin esasların belirlenmesini ve uygulanmasını sağlar.</a:t>
            </a:r>
          </a:p>
          <a:p>
            <a:pPr algn="ctr"/>
            <a:r>
              <a:rPr lang="tr-TR" sz="900" b="0" i="0" dirty="0">
                <a:solidFill>
                  <a:srgbClr val="333333"/>
                </a:solidFill>
                <a:effectLst/>
                <a:latin typeface="Open Sans" panose="020B0606030504020204" pitchFamily="34" charset="0"/>
              </a:rPr>
              <a:t>• Eğitim komisyonu kararlarını takip eder ve </a:t>
            </a:r>
            <a:r>
              <a:rPr lang="tr-TR" sz="900" b="0" i="0" dirty="0" err="1">
                <a:solidFill>
                  <a:srgbClr val="333333"/>
                </a:solidFill>
                <a:effectLst/>
                <a:latin typeface="Open Sans" panose="020B0606030504020204" pitchFamily="34" charset="0"/>
              </a:rPr>
              <a:t>sekreteryalığını</a:t>
            </a:r>
            <a:r>
              <a:rPr lang="tr-TR" sz="900" b="0" i="0" dirty="0">
                <a:solidFill>
                  <a:srgbClr val="333333"/>
                </a:solidFill>
                <a:effectLst/>
                <a:latin typeface="Open Sans" panose="020B0606030504020204" pitchFamily="34" charset="0"/>
              </a:rPr>
              <a:t> yapar.</a:t>
            </a:r>
          </a:p>
          <a:p>
            <a:pPr algn="ctr"/>
            <a:r>
              <a:rPr lang="tr-TR" sz="900" b="0" i="0" dirty="0">
                <a:solidFill>
                  <a:srgbClr val="333333"/>
                </a:solidFill>
                <a:effectLst/>
                <a:latin typeface="Open Sans" panose="020B0606030504020204" pitchFamily="34" charset="0"/>
              </a:rPr>
              <a:t>• Birim, bölüm, program açılma taleplerini alır, ilgili kararlar için süreci ve yazışmaları takip eder.</a:t>
            </a:r>
          </a:p>
          <a:p>
            <a:pPr algn="ctr"/>
            <a:r>
              <a:rPr lang="tr-TR" sz="900" b="0" i="0" dirty="0">
                <a:solidFill>
                  <a:srgbClr val="333333"/>
                </a:solidFill>
                <a:effectLst/>
                <a:latin typeface="Open Sans" panose="020B0606030504020204" pitchFamily="34" charset="0"/>
              </a:rPr>
              <a:t>• Öğrenci kontenjanları ile ilgili gerekli takibi ve yazışmaları yapar.</a:t>
            </a:r>
          </a:p>
          <a:p>
            <a:pPr algn="ctr"/>
            <a:r>
              <a:rPr lang="tr-TR" sz="900" b="0" i="0" dirty="0">
                <a:solidFill>
                  <a:srgbClr val="333333"/>
                </a:solidFill>
                <a:effectLst/>
                <a:latin typeface="Open Sans" panose="020B0606030504020204" pitchFamily="34" charset="0"/>
              </a:rPr>
              <a:t>• Akademik takvim süreçlerinin planlanmasını, uygulanmasını ve yayınlanmasını sağlar.</a:t>
            </a:r>
          </a:p>
          <a:p>
            <a:pPr algn="ctr"/>
            <a:r>
              <a:rPr lang="tr-TR" sz="900" b="0" i="0" dirty="0">
                <a:solidFill>
                  <a:srgbClr val="333333"/>
                </a:solidFill>
                <a:effectLst/>
                <a:latin typeface="Open Sans" panose="020B0606030504020204" pitchFamily="34" charset="0"/>
              </a:rPr>
              <a:t>• Öğrenci işleri Web sayfası ile ilgili güncellemeleri yapar.</a:t>
            </a:r>
          </a:p>
          <a:p>
            <a:pPr algn="ctr"/>
            <a:r>
              <a:rPr lang="tr-TR" sz="900" b="0" i="0" dirty="0">
                <a:solidFill>
                  <a:srgbClr val="333333"/>
                </a:solidFill>
                <a:effectLst/>
                <a:latin typeface="Open Sans" panose="020B0606030504020204" pitchFamily="34" charset="0"/>
              </a:rPr>
              <a:t>• Stratejik plan, faaliyet raporu, performans raporu vb. rapor ve sunumları hazırlar.</a:t>
            </a:r>
          </a:p>
          <a:p>
            <a:pPr algn="ctr"/>
            <a:r>
              <a:rPr lang="tr-TR" sz="900" b="0" i="0" dirty="0">
                <a:solidFill>
                  <a:srgbClr val="333333"/>
                </a:solidFill>
                <a:effectLst/>
                <a:latin typeface="Open Sans" panose="020B0606030504020204" pitchFamily="34" charset="0"/>
              </a:rPr>
              <a:t>• İç kontrol standartlarını planlar ve uygulanmasını sağlar.</a:t>
            </a:r>
          </a:p>
          <a:p>
            <a:pPr algn="ctr"/>
            <a:r>
              <a:rPr lang="tr-TR" sz="900" b="0" i="0" dirty="0">
                <a:solidFill>
                  <a:srgbClr val="333333"/>
                </a:solidFill>
                <a:effectLst/>
                <a:latin typeface="Open Sans" panose="020B0606030504020204" pitchFamily="34" charset="0"/>
              </a:rPr>
              <a:t>• Faaliyet alanındaki işlerin iş akış şemalarını hazırlar ve günceller.</a:t>
            </a:r>
          </a:p>
          <a:p>
            <a:pPr algn="ctr"/>
            <a:r>
              <a:rPr lang="tr-TR" sz="900" b="0" i="0" dirty="0">
                <a:solidFill>
                  <a:srgbClr val="333333"/>
                </a:solidFill>
                <a:effectLst/>
                <a:latin typeface="Open Sans" panose="020B0606030504020204" pitchFamily="34" charset="0"/>
              </a:rPr>
              <a:t>• Satın alma ve tahakkuk işlemlerini yürütür.</a:t>
            </a:r>
          </a:p>
          <a:p>
            <a:pPr algn="ctr"/>
            <a:r>
              <a:rPr lang="tr-TR" sz="900" b="0" i="0" dirty="0">
                <a:solidFill>
                  <a:srgbClr val="333333"/>
                </a:solidFill>
                <a:effectLst/>
                <a:latin typeface="Open Sans" panose="020B0606030504020204" pitchFamily="34" charset="0"/>
              </a:rPr>
              <a:t>• Sınavlar, notlar, değerlendirme esasları, AKTS esaslarının uygulanmasını sağlar.</a:t>
            </a:r>
          </a:p>
          <a:p>
            <a:pPr algn="ctr"/>
            <a:r>
              <a:rPr lang="tr-TR" sz="900" b="0" i="0" dirty="0">
                <a:solidFill>
                  <a:srgbClr val="333333"/>
                </a:solidFill>
                <a:effectLst/>
                <a:latin typeface="Open Sans" panose="020B0606030504020204" pitchFamily="34" charset="0"/>
              </a:rPr>
              <a:t>• Değişim Programları (Bologna, Farabi, Mevlana, Erasmus) iş ve işlemlerini yürütür.</a:t>
            </a:r>
          </a:p>
          <a:p>
            <a:pPr algn="ctr"/>
            <a:r>
              <a:rPr lang="tr-TR" sz="900" b="0" i="0" dirty="0">
                <a:solidFill>
                  <a:srgbClr val="333333"/>
                </a:solidFill>
                <a:effectLst/>
                <a:latin typeface="Open Sans" panose="020B0606030504020204" pitchFamily="34" charset="0"/>
              </a:rPr>
              <a:t>• Taşınır mal yönetmeliğinin esaslarını uygular.</a:t>
            </a:r>
          </a:p>
          <a:p>
            <a:pPr algn="ctr"/>
            <a:r>
              <a:rPr lang="tr-TR" sz="900" b="0" i="0" dirty="0">
                <a:solidFill>
                  <a:srgbClr val="333333"/>
                </a:solidFill>
                <a:effectLst/>
                <a:latin typeface="Open Sans" panose="020B0606030504020204" pitchFamily="34" charset="0"/>
              </a:rPr>
              <a:t>• Öğrenci konseyi esaslarını hazırlar ve uygulanmasını sağlar.</a:t>
            </a:r>
          </a:p>
          <a:p>
            <a:pPr algn="ctr"/>
            <a:r>
              <a:rPr lang="tr-TR" sz="900" b="0" i="0" dirty="0">
                <a:solidFill>
                  <a:srgbClr val="333333"/>
                </a:solidFill>
                <a:effectLst/>
                <a:latin typeface="Open Sans" panose="020B0606030504020204" pitchFamily="34" charset="0"/>
              </a:rPr>
              <a:t>• Aday memurlarla ilgili iş ve işlemleri yürütür.</a:t>
            </a:r>
          </a:p>
          <a:p>
            <a:pPr algn="ctr"/>
            <a:r>
              <a:rPr lang="tr-TR" sz="900" b="0" i="0" dirty="0">
                <a:solidFill>
                  <a:srgbClr val="333333"/>
                </a:solidFill>
                <a:effectLst/>
                <a:latin typeface="Open Sans" panose="020B0606030504020204" pitchFamily="34" charset="0"/>
              </a:rPr>
              <a:t>• Birimindeki hizmetlerin etkili, verimli ve süratli uygulanmasını sağlar.</a:t>
            </a:r>
          </a:p>
          <a:p>
            <a:pPr algn="ctr"/>
            <a:r>
              <a:rPr lang="tr-TR" sz="900" b="0" i="0" dirty="0">
                <a:solidFill>
                  <a:srgbClr val="333333"/>
                </a:solidFill>
                <a:effectLst/>
                <a:latin typeface="Open Sans" panose="020B0606030504020204" pitchFamily="34" charset="0"/>
              </a:rPr>
              <a:t>• İlk kayıt, ders kayıt, ekle bırak ve kesin kayıt işlemlerini yürütür.</a:t>
            </a:r>
          </a:p>
          <a:p>
            <a:pPr algn="ctr"/>
            <a:r>
              <a:rPr lang="tr-TR" sz="900" b="0" i="0" dirty="0">
                <a:solidFill>
                  <a:srgbClr val="333333"/>
                </a:solidFill>
                <a:effectLst/>
                <a:latin typeface="Open Sans" panose="020B0606030504020204" pitchFamily="34" charset="0"/>
              </a:rPr>
              <a:t>• Yatay ve dikey geçişlerde kontenjan ve esasların belirlenmesini sağlar.</a:t>
            </a:r>
          </a:p>
          <a:p>
            <a:pPr algn="ctr"/>
            <a:r>
              <a:rPr lang="tr-TR" sz="900" b="0" i="0" dirty="0">
                <a:solidFill>
                  <a:srgbClr val="333333"/>
                </a:solidFill>
                <a:effectLst/>
                <a:latin typeface="Open Sans" panose="020B0606030504020204" pitchFamily="34" charset="0"/>
              </a:rPr>
              <a:t>• Öğrenci burs, kredi, katkı payı işlemlerini yürütür.</a:t>
            </a:r>
          </a:p>
          <a:p>
            <a:pPr algn="ctr"/>
            <a:r>
              <a:rPr lang="tr-TR" sz="900" b="0" i="0" dirty="0">
                <a:solidFill>
                  <a:srgbClr val="333333"/>
                </a:solidFill>
                <a:effectLst/>
                <a:latin typeface="Open Sans" panose="020B0606030504020204" pitchFamily="34" charset="0"/>
              </a:rPr>
              <a:t>• Yabancı uyruklu öğrencilerin başvuru ve kayıt esaslarını belirler, ilgili işlemleri yürütür.</a:t>
            </a:r>
          </a:p>
          <a:p>
            <a:pPr algn="ctr"/>
            <a:r>
              <a:rPr lang="tr-TR" sz="900" b="0" i="0" dirty="0">
                <a:solidFill>
                  <a:srgbClr val="333333"/>
                </a:solidFill>
                <a:effectLst/>
                <a:latin typeface="Open Sans" panose="020B0606030504020204" pitchFamily="34" charset="0"/>
              </a:rPr>
              <a:t>• Çift anadal ve </a:t>
            </a:r>
            <a:r>
              <a:rPr lang="tr-TR" sz="900" b="0" i="0" dirty="0" err="1">
                <a:solidFill>
                  <a:srgbClr val="333333"/>
                </a:solidFill>
                <a:effectLst/>
                <a:latin typeface="Open Sans" panose="020B0606030504020204" pitchFamily="34" charset="0"/>
              </a:rPr>
              <a:t>yandal</a:t>
            </a:r>
            <a:r>
              <a:rPr lang="tr-TR" sz="900" b="0" i="0" dirty="0">
                <a:solidFill>
                  <a:srgbClr val="333333"/>
                </a:solidFill>
                <a:effectLst/>
                <a:latin typeface="Open Sans" panose="020B0606030504020204" pitchFamily="34" charset="0"/>
              </a:rPr>
              <a:t> esaslarının belirlenmesini sağlar, bunlarla ilgili iş işlemleri yürütür.</a:t>
            </a:r>
          </a:p>
          <a:p>
            <a:pPr algn="ctr"/>
            <a:r>
              <a:rPr lang="tr-TR" sz="900" b="0" i="0" dirty="0">
                <a:solidFill>
                  <a:srgbClr val="333333"/>
                </a:solidFill>
                <a:effectLst/>
                <a:latin typeface="Open Sans" panose="020B0606030504020204" pitchFamily="34" charset="0"/>
              </a:rPr>
              <a:t>• Mezuniyet, diploma ve diploma eki işlemlerini takip eder.</a:t>
            </a:r>
          </a:p>
          <a:p>
            <a:pPr algn="ctr"/>
            <a:r>
              <a:rPr lang="tr-TR" sz="900" b="0" i="0" dirty="0">
                <a:solidFill>
                  <a:srgbClr val="333333"/>
                </a:solidFill>
                <a:effectLst/>
                <a:latin typeface="Open Sans" panose="020B0606030504020204" pitchFamily="34" charset="0"/>
              </a:rPr>
              <a:t>• Öğrenci kimlikleri ile ilgili işlemleri yürütür.</a:t>
            </a:r>
          </a:p>
          <a:p>
            <a:pPr algn="ctr"/>
            <a:r>
              <a:rPr lang="tr-TR" sz="900" b="0" i="0" dirty="0">
                <a:solidFill>
                  <a:srgbClr val="333333"/>
                </a:solidFill>
                <a:effectLst/>
                <a:latin typeface="Open Sans" panose="020B0606030504020204" pitchFamily="34" charset="0"/>
              </a:rPr>
              <a:t>• ÖSYM istatistikleri, YÖKSİS veri tabanı ve öğrenci bilgi sistemi girişlerinin yapılmasını, çeşitli kurumlardan gelen öğrenci sorgulaması yazılarının takibini sağlar ve talep edilen istatistiki verileri hazırlar.</a:t>
            </a:r>
          </a:p>
          <a:p>
            <a:pPr algn="ctr"/>
            <a:r>
              <a:rPr lang="tr-TR" sz="900" b="0" i="0" dirty="0">
                <a:solidFill>
                  <a:srgbClr val="333333"/>
                </a:solidFill>
                <a:effectLst/>
                <a:latin typeface="Open Sans" panose="020B0606030504020204" pitchFamily="34" charset="0"/>
              </a:rPr>
              <a:t>• Kalite politikası, kalite hedefleri ve ilgili prosedürler uyarınca kalite yönetim sisteminin kurulması, geliştirilmesi ve uygulanması çalışmalarına katılır.</a:t>
            </a:r>
          </a:p>
          <a:p>
            <a:pPr algn="ctr"/>
            <a:r>
              <a:rPr lang="tr-TR" sz="900" b="0" i="0" dirty="0">
                <a:solidFill>
                  <a:srgbClr val="333333"/>
                </a:solidFill>
                <a:effectLst/>
                <a:latin typeface="Open Sans" panose="020B0606030504020204" pitchFamily="34" charset="0"/>
              </a:rPr>
              <a:t>• Öğrenci Bilgi Sistemini (ÖBS) işlevsel olarak kullanıma hazır hâlde tutar, geliştirilmesi için önerilerde bulunur.</a:t>
            </a:r>
          </a:p>
          <a:p>
            <a:pPr algn="ctr"/>
            <a:r>
              <a:rPr lang="tr-TR" sz="900" b="0" i="0" dirty="0">
                <a:solidFill>
                  <a:srgbClr val="333333"/>
                </a:solidFill>
                <a:effectLst/>
                <a:latin typeface="Open Sans" panose="020B0606030504020204" pitchFamily="34" charset="0"/>
              </a:rPr>
              <a:t>• Öğrenci disiplin mevzuatını uygular.</a:t>
            </a:r>
          </a:p>
          <a:p>
            <a:pPr algn="ctr"/>
            <a:r>
              <a:rPr lang="tr-TR" sz="900" b="0" i="0" dirty="0">
                <a:solidFill>
                  <a:srgbClr val="333333"/>
                </a:solidFill>
                <a:effectLst/>
                <a:latin typeface="Open Sans" panose="020B0606030504020204" pitchFamily="34" charset="0"/>
              </a:rPr>
              <a:t>• Mezun takip modülünün hazırlanmasını ve gerekli bilgilerin depolanmasını sağlar.</a:t>
            </a:r>
          </a:p>
          <a:p>
            <a:pPr algn="ctr"/>
            <a:r>
              <a:rPr lang="tr-TR" sz="900" b="0" i="0" dirty="0">
                <a:solidFill>
                  <a:srgbClr val="333333"/>
                </a:solidFill>
                <a:effectLst/>
                <a:latin typeface="Open Sans" panose="020B0606030504020204" pitchFamily="34" charset="0"/>
              </a:rPr>
              <a:t>• Bilgi edinme veya Web sitesi vasıtasıyla gelen öğrenci işleri ile ilgili sorulara cevap verir.</a:t>
            </a:r>
          </a:p>
          <a:p>
            <a:pPr algn="ctr"/>
            <a:endParaRPr lang="tr-TR" sz="900" dirty="0"/>
          </a:p>
        </p:txBody>
      </p:sp>
    </p:spTree>
    <p:extLst>
      <p:ext uri="{BB962C8B-B14F-4D97-AF65-F5344CB8AC3E}">
        <p14:creationId xmlns:p14="http://schemas.microsoft.com/office/powerpoint/2010/main" val="3267216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Screen Shot 2016-04-22 at 11.10.5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4624"/>
            <a:ext cx="9144000" cy="6965950"/>
          </a:xfrm>
          <a:prstGeom prst="rect">
            <a:avLst/>
          </a:prstGeom>
          <a:noFill/>
          <a:ln>
            <a:noFill/>
          </a:ln>
        </p:spPr>
      </p:pic>
      <p:sp>
        <p:nvSpPr>
          <p:cNvPr id="4099" name="Dikdörtgen 1"/>
          <p:cNvSpPr>
            <a:spLocks noChangeArrowheads="1"/>
          </p:cNvSpPr>
          <p:nvPr/>
        </p:nvSpPr>
        <p:spPr bwMode="auto">
          <a:xfrm>
            <a:off x="2763588" y="614910"/>
            <a:ext cx="3616824"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None/>
            </a:pPr>
            <a:r>
              <a:rPr lang="tr-TR" sz="2800" b="1" cap="small" dirty="0">
                <a:solidFill>
                  <a:srgbClr val="FF0000"/>
                </a:solidFill>
              </a:rPr>
              <a:t>PERSONEL DURUMU</a:t>
            </a:r>
          </a:p>
          <a:p>
            <a:pPr algn="ctr">
              <a:spcBef>
                <a:spcPct val="0"/>
              </a:spcBef>
              <a:buNone/>
            </a:pPr>
            <a:r>
              <a:rPr lang="tr-TR" sz="1800" cap="small" dirty="0"/>
              <a:t>ÖĞRENCİ İŞLERİ DAİRESİ BAŞKANLIĞI</a:t>
            </a:r>
          </a:p>
        </p:txBody>
      </p:sp>
      <p:graphicFrame>
        <p:nvGraphicFramePr>
          <p:cNvPr id="11" name="Diyagram 10">
            <a:extLst>
              <a:ext uri="{FF2B5EF4-FFF2-40B4-BE49-F238E27FC236}">
                <a16:creationId xmlns:a16="http://schemas.microsoft.com/office/drawing/2014/main" id="{36C602BF-7B4B-D428-F5FD-88CB26E9F57D}"/>
              </a:ext>
            </a:extLst>
          </p:cNvPr>
          <p:cNvGraphicFramePr/>
          <p:nvPr>
            <p:extLst>
              <p:ext uri="{D42A27DB-BD31-4B8C-83A1-F6EECF244321}">
                <p14:modId xmlns:p14="http://schemas.microsoft.com/office/powerpoint/2010/main" val="2525501763"/>
              </p:ext>
            </p:extLst>
          </p:nvPr>
        </p:nvGraphicFramePr>
        <p:xfrm>
          <a:off x="683568" y="1397000"/>
          <a:ext cx="770485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Metin kutusu 12">
            <a:extLst>
              <a:ext uri="{FF2B5EF4-FFF2-40B4-BE49-F238E27FC236}">
                <a16:creationId xmlns:a16="http://schemas.microsoft.com/office/drawing/2014/main" id="{140DF25B-1989-7F9B-9E49-19367A3407D9}"/>
              </a:ext>
            </a:extLst>
          </p:cNvPr>
          <p:cNvSpPr txBox="1"/>
          <p:nvPr/>
        </p:nvSpPr>
        <p:spPr>
          <a:xfrm>
            <a:off x="1583110" y="4801234"/>
            <a:ext cx="2988890" cy="1477328"/>
          </a:xfrm>
          <a:prstGeom prst="rect">
            <a:avLst/>
          </a:prstGeom>
          <a:noFill/>
        </p:spPr>
        <p:txBody>
          <a:bodyPr wrap="square" rtlCol="0">
            <a:spAutoFit/>
          </a:bodyPr>
          <a:lstStyle/>
          <a:p>
            <a:r>
              <a:rPr lang="tr-TR" dirty="0">
                <a:solidFill>
                  <a:srgbClr val="FF0000"/>
                </a:solidFill>
              </a:rPr>
              <a:t>2024 Yılı Mevcut Durum: </a:t>
            </a:r>
          </a:p>
          <a:p>
            <a:r>
              <a:rPr lang="tr-TR" dirty="0"/>
              <a:t>1 Şube Müdürü,  </a:t>
            </a:r>
          </a:p>
          <a:p>
            <a:r>
              <a:rPr lang="tr-TR" dirty="0"/>
              <a:t>1 Şef (Şube Müdür V.), </a:t>
            </a:r>
          </a:p>
          <a:p>
            <a:r>
              <a:rPr lang="tr-TR" dirty="0"/>
              <a:t>5 Personel (</a:t>
            </a:r>
            <a:r>
              <a:rPr lang="tr-TR" dirty="0" err="1"/>
              <a:t>Bilg</a:t>
            </a:r>
            <a:r>
              <a:rPr lang="tr-TR" dirty="0"/>
              <a:t>. İşl.-Memur) </a:t>
            </a:r>
          </a:p>
          <a:p>
            <a:r>
              <a:rPr lang="tr-TR" dirty="0"/>
              <a:t>TOPLAM: </a:t>
            </a:r>
            <a:r>
              <a:rPr lang="tr-TR" dirty="0">
                <a:solidFill>
                  <a:srgbClr val="FF0000"/>
                </a:solidFill>
              </a:rPr>
              <a:t>7</a:t>
            </a:r>
            <a:r>
              <a:rPr lang="tr-TR" dirty="0"/>
              <a:t> Personel</a:t>
            </a:r>
          </a:p>
        </p:txBody>
      </p:sp>
    </p:spTree>
    <p:extLst>
      <p:ext uri="{BB962C8B-B14F-4D97-AF65-F5344CB8AC3E}">
        <p14:creationId xmlns:p14="http://schemas.microsoft.com/office/powerpoint/2010/main" val="2424971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Screen Shot 2016-04-22 at 11.10.5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30175"/>
            <a:ext cx="9144000" cy="6965950"/>
          </a:xfrm>
          <a:prstGeom prst="rect">
            <a:avLst/>
          </a:prstGeom>
          <a:noFill/>
          <a:ln>
            <a:noFill/>
          </a:ln>
        </p:spPr>
      </p:pic>
      <p:sp>
        <p:nvSpPr>
          <p:cNvPr id="4099" name="Dikdörtgen 1"/>
          <p:cNvSpPr>
            <a:spLocks noChangeArrowheads="1"/>
          </p:cNvSpPr>
          <p:nvPr/>
        </p:nvSpPr>
        <p:spPr bwMode="auto">
          <a:xfrm>
            <a:off x="2763588" y="614910"/>
            <a:ext cx="3616824"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None/>
            </a:pPr>
            <a:r>
              <a:rPr lang="tr-TR" sz="2800" b="1" cap="small" dirty="0">
                <a:solidFill>
                  <a:srgbClr val="FF0000"/>
                </a:solidFill>
              </a:rPr>
              <a:t>SAYISAL VERİLER</a:t>
            </a:r>
          </a:p>
          <a:p>
            <a:pPr algn="ctr">
              <a:spcBef>
                <a:spcPct val="0"/>
              </a:spcBef>
              <a:buNone/>
            </a:pPr>
            <a:r>
              <a:rPr lang="tr-TR" sz="1800" cap="small" dirty="0"/>
              <a:t>ÖĞRENCİ İŞLERİ DAİRESİ BAŞKANLIĞI</a:t>
            </a:r>
          </a:p>
        </p:txBody>
      </p:sp>
      <p:sp>
        <p:nvSpPr>
          <p:cNvPr id="3" name="Dikdörtgen 2"/>
          <p:cNvSpPr/>
          <p:nvPr/>
        </p:nvSpPr>
        <p:spPr>
          <a:xfrm>
            <a:off x="1331640" y="3617831"/>
            <a:ext cx="3960440" cy="307777"/>
          </a:xfrm>
          <a:prstGeom prst="rect">
            <a:avLst/>
          </a:prstGeom>
        </p:spPr>
        <p:txBody>
          <a:bodyPr wrap="square">
            <a:spAutoFit/>
          </a:bodyPr>
          <a:lstStyle/>
          <a:p>
            <a:pPr algn="ctr"/>
            <a:r>
              <a:rPr lang="tr-TR" sz="1400" b="1" dirty="0"/>
              <a:t>Tablo 1.</a:t>
            </a:r>
            <a:r>
              <a:rPr lang="tr-TR" sz="1400" dirty="0"/>
              <a:t> Yıllara Göre Öğrenci Sayıları</a:t>
            </a:r>
          </a:p>
        </p:txBody>
      </p:sp>
      <p:sp>
        <p:nvSpPr>
          <p:cNvPr id="6" name="Dikdörtgen 1"/>
          <p:cNvSpPr>
            <a:spLocks noChangeArrowheads="1"/>
          </p:cNvSpPr>
          <p:nvPr/>
        </p:nvSpPr>
        <p:spPr bwMode="auto">
          <a:xfrm>
            <a:off x="2526252" y="1481124"/>
            <a:ext cx="410490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None/>
            </a:pPr>
            <a:r>
              <a:rPr lang="tr-TR" sz="1600" dirty="0">
                <a:latin typeface="+mn-lt"/>
              </a:rPr>
              <a:t>1. </a:t>
            </a:r>
            <a:r>
              <a:rPr lang="tr-TR" sz="1400" dirty="0">
                <a:latin typeface="+mn-lt"/>
                <a:ea typeface="+mn-ea"/>
              </a:rPr>
              <a:t>Lisans Ve Lisansüstü Programların Öğrenci Sayıları</a:t>
            </a:r>
          </a:p>
        </p:txBody>
      </p:sp>
      <p:graphicFrame>
        <p:nvGraphicFramePr>
          <p:cNvPr id="4" name="Tablo 3"/>
          <p:cNvGraphicFramePr>
            <a:graphicFrameLocks noGrp="1"/>
          </p:cNvGraphicFramePr>
          <p:nvPr/>
        </p:nvGraphicFramePr>
        <p:xfrm>
          <a:off x="1331640" y="1951667"/>
          <a:ext cx="6494130" cy="1534175"/>
        </p:xfrm>
        <a:graphic>
          <a:graphicData uri="http://schemas.openxmlformats.org/drawingml/2006/table">
            <a:tbl>
              <a:tblPr firstRow="1" firstCol="1" bandRow="1"/>
              <a:tblGrid>
                <a:gridCol w="649413">
                  <a:extLst>
                    <a:ext uri="{9D8B030D-6E8A-4147-A177-3AD203B41FA5}">
                      <a16:colId xmlns:a16="http://schemas.microsoft.com/office/drawing/2014/main" val="2288920724"/>
                    </a:ext>
                  </a:extLst>
                </a:gridCol>
                <a:gridCol w="649413">
                  <a:extLst>
                    <a:ext uri="{9D8B030D-6E8A-4147-A177-3AD203B41FA5}">
                      <a16:colId xmlns:a16="http://schemas.microsoft.com/office/drawing/2014/main" val="1855458540"/>
                    </a:ext>
                  </a:extLst>
                </a:gridCol>
                <a:gridCol w="649413">
                  <a:extLst>
                    <a:ext uri="{9D8B030D-6E8A-4147-A177-3AD203B41FA5}">
                      <a16:colId xmlns:a16="http://schemas.microsoft.com/office/drawing/2014/main" val="899304875"/>
                    </a:ext>
                  </a:extLst>
                </a:gridCol>
                <a:gridCol w="649413">
                  <a:extLst>
                    <a:ext uri="{9D8B030D-6E8A-4147-A177-3AD203B41FA5}">
                      <a16:colId xmlns:a16="http://schemas.microsoft.com/office/drawing/2014/main" val="1264118550"/>
                    </a:ext>
                  </a:extLst>
                </a:gridCol>
                <a:gridCol w="649413">
                  <a:extLst>
                    <a:ext uri="{9D8B030D-6E8A-4147-A177-3AD203B41FA5}">
                      <a16:colId xmlns:a16="http://schemas.microsoft.com/office/drawing/2014/main" val="2061222231"/>
                    </a:ext>
                  </a:extLst>
                </a:gridCol>
                <a:gridCol w="649413">
                  <a:extLst>
                    <a:ext uri="{9D8B030D-6E8A-4147-A177-3AD203B41FA5}">
                      <a16:colId xmlns:a16="http://schemas.microsoft.com/office/drawing/2014/main" val="918841900"/>
                    </a:ext>
                  </a:extLst>
                </a:gridCol>
                <a:gridCol w="649413">
                  <a:extLst>
                    <a:ext uri="{9D8B030D-6E8A-4147-A177-3AD203B41FA5}">
                      <a16:colId xmlns:a16="http://schemas.microsoft.com/office/drawing/2014/main" val="428478635"/>
                    </a:ext>
                  </a:extLst>
                </a:gridCol>
                <a:gridCol w="649413">
                  <a:extLst>
                    <a:ext uri="{9D8B030D-6E8A-4147-A177-3AD203B41FA5}">
                      <a16:colId xmlns:a16="http://schemas.microsoft.com/office/drawing/2014/main" val="3856357688"/>
                    </a:ext>
                  </a:extLst>
                </a:gridCol>
                <a:gridCol w="649413">
                  <a:extLst>
                    <a:ext uri="{9D8B030D-6E8A-4147-A177-3AD203B41FA5}">
                      <a16:colId xmlns:a16="http://schemas.microsoft.com/office/drawing/2014/main" val="20005"/>
                    </a:ext>
                  </a:extLst>
                </a:gridCol>
                <a:gridCol w="649413">
                  <a:extLst>
                    <a:ext uri="{9D8B030D-6E8A-4147-A177-3AD203B41FA5}">
                      <a16:colId xmlns:a16="http://schemas.microsoft.com/office/drawing/2014/main" val="2085501706"/>
                    </a:ext>
                  </a:extLst>
                </a:gridCol>
              </a:tblGrid>
              <a:tr h="391175">
                <a:tc>
                  <a:txBody>
                    <a:bodyPr/>
                    <a:lstStyle/>
                    <a:p>
                      <a:pPr algn="ctr" rtl="0" fontAlgn="ctr"/>
                      <a:r>
                        <a:rPr lang="tr-TR" sz="1200" b="1" i="0" u="none" strike="noStrike" dirty="0">
                          <a:solidFill>
                            <a:srgbClr val="FFFFFF"/>
                          </a:solidFill>
                          <a:effectLst/>
                          <a:latin typeface="Times New Roman" panose="02020603050405020304" pitchFamily="18" charset="0"/>
                        </a:rPr>
                        <a:t>Birimler</a:t>
                      </a:r>
                    </a:p>
                  </a:txBody>
                  <a:tcPr marL="9525" marR="9525" marT="9525" marB="0" anchor="ctr">
                    <a:lnL w="12700" cap="flat" cmpd="sng" algn="ctr">
                      <a:solidFill>
                        <a:srgbClr val="4472C4"/>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781E46"/>
                    </a:solidFill>
                  </a:tcPr>
                </a:tc>
                <a:tc>
                  <a:txBody>
                    <a:bodyPr/>
                    <a:lstStyle/>
                    <a:p>
                      <a:pPr algn="ctr" rtl="0" fontAlgn="ctr"/>
                      <a:r>
                        <a:rPr lang="tr-TR" sz="1200" b="1" i="0" u="none" strike="noStrike" dirty="0">
                          <a:solidFill>
                            <a:srgbClr val="FFFFFF"/>
                          </a:solidFill>
                          <a:effectLst/>
                          <a:latin typeface="Times New Roman" panose="02020603050405020304" pitchFamily="18" charset="0"/>
                        </a:rPr>
                        <a:t>2016</a:t>
                      </a:r>
                    </a:p>
                  </a:txBody>
                  <a:tcPr marL="9525" marR="9525" marT="9525"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781E46"/>
                    </a:solidFill>
                  </a:tcPr>
                </a:tc>
                <a:tc>
                  <a:txBody>
                    <a:bodyPr/>
                    <a:lstStyle/>
                    <a:p>
                      <a:pPr algn="ctr" rtl="0" fontAlgn="ctr"/>
                      <a:r>
                        <a:rPr lang="tr-TR" sz="1200" b="1" i="0" u="none" strike="noStrike" dirty="0">
                          <a:solidFill>
                            <a:srgbClr val="FFFFFF"/>
                          </a:solidFill>
                          <a:effectLst/>
                          <a:latin typeface="Times New Roman" panose="02020603050405020304" pitchFamily="18" charset="0"/>
                        </a:rPr>
                        <a:t>2017</a:t>
                      </a:r>
                    </a:p>
                  </a:txBody>
                  <a:tcPr marL="9525" marR="9525" marT="9525"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781E46"/>
                    </a:solidFill>
                  </a:tcPr>
                </a:tc>
                <a:tc>
                  <a:txBody>
                    <a:bodyPr/>
                    <a:lstStyle/>
                    <a:p>
                      <a:pPr algn="ctr" rtl="0" fontAlgn="ctr"/>
                      <a:r>
                        <a:rPr lang="tr-TR" sz="1200" b="1" i="0" u="none" strike="noStrike" dirty="0">
                          <a:solidFill>
                            <a:srgbClr val="FFFFFF"/>
                          </a:solidFill>
                          <a:effectLst/>
                          <a:latin typeface="Times New Roman" panose="02020603050405020304" pitchFamily="18" charset="0"/>
                        </a:rPr>
                        <a:t>2018</a:t>
                      </a:r>
                    </a:p>
                  </a:txBody>
                  <a:tcPr marL="9525" marR="9525" marT="9525"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781E46"/>
                    </a:solidFill>
                  </a:tcPr>
                </a:tc>
                <a:tc>
                  <a:txBody>
                    <a:bodyPr/>
                    <a:lstStyle/>
                    <a:p>
                      <a:pPr algn="ctr" rtl="0" fontAlgn="ctr"/>
                      <a:r>
                        <a:rPr lang="tr-TR" sz="1200" b="1" i="0" u="none" strike="noStrike" dirty="0">
                          <a:solidFill>
                            <a:srgbClr val="FFFFFF"/>
                          </a:solidFill>
                          <a:effectLst/>
                          <a:latin typeface="Times New Roman" panose="02020603050405020304" pitchFamily="18" charset="0"/>
                        </a:rPr>
                        <a:t>2019</a:t>
                      </a:r>
                    </a:p>
                  </a:txBody>
                  <a:tcPr marL="9525" marR="9525" marT="9525"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781E46"/>
                    </a:solidFill>
                  </a:tcPr>
                </a:tc>
                <a:tc>
                  <a:txBody>
                    <a:bodyPr/>
                    <a:lstStyle/>
                    <a:p>
                      <a:pPr algn="ctr" rtl="0" fontAlgn="ctr"/>
                      <a:r>
                        <a:rPr lang="tr-TR" sz="1200" b="1" i="0" u="none" strike="noStrike" dirty="0">
                          <a:solidFill>
                            <a:srgbClr val="FFFFFF"/>
                          </a:solidFill>
                          <a:effectLst/>
                          <a:latin typeface="Times New Roman" panose="02020603050405020304" pitchFamily="18" charset="0"/>
                        </a:rPr>
                        <a:t>2020</a:t>
                      </a:r>
                    </a:p>
                  </a:txBody>
                  <a:tcPr marL="9525" marR="9525" marT="9525"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781E46"/>
                    </a:solidFill>
                  </a:tcPr>
                </a:tc>
                <a:tc>
                  <a:txBody>
                    <a:bodyPr/>
                    <a:lstStyle/>
                    <a:p>
                      <a:pPr algn="ctr" rtl="0" fontAlgn="ctr"/>
                      <a:r>
                        <a:rPr lang="tr-TR" sz="1200" b="1" i="0" u="none" strike="noStrike" dirty="0">
                          <a:solidFill>
                            <a:srgbClr val="FFFFFF"/>
                          </a:solidFill>
                          <a:effectLst/>
                          <a:latin typeface="Times New Roman" panose="02020603050405020304" pitchFamily="18" charset="0"/>
                        </a:rPr>
                        <a:t>2021</a:t>
                      </a:r>
                    </a:p>
                  </a:txBody>
                  <a:tcPr marL="9525" marR="9525" marT="9525" marB="0" anchor="ctr">
                    <a:lnL>
                      <a:no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781E46"/>
                    </a:solidFill>
                  </a:tcPr>
                </a:tc>
                <a:tc>
                  <a:txBody>
                    <a:bodyPr/>
                    <a:lstStyle/>
                    <a:p>
                      <a:pPr algn="ctr" rtl="0" fontAlgn="ctr"/>
                      <a:r>
                        <a:rPr lang="tr-TR" sz="1200" b="1" i="0" u="none" strike="noStrike" dirty="0">
                          <a:solidFill>
                            <a:srgbClr val="FFFFFF"/>
                          </a:solidFill>
                          <a:effectLst/>
                          <a:latin typeface="Times New Roman" panose="02020603050405020304" pitchFamily="18" charset="0"/>
                        </a:rPr>
                        <a:t>2022</a:t>
                      </a: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781E46"/>
                    </a:solidFill>
                  </a:tcPr>
                </a:tc>
                <a:tc>
                  <a:txBody>
                    <a:bodyPr/>
                    <a:lstStyle/>
                    <a:p>
                      <a:pPr algn="ctr" rtl="0" fontAlgn="ctr"/>
                      <a:r>
                        <a:rPr lang="tr-TR" sz="1200" b="1" i="0" u="none" strike="noStrike" dirty="0">
                          <a:solidFill>
                            <a:srgbClr val="FFFFFF"/>
                          </a:solidFill>
                          <a:effectLst/>
                          <a:latin typeface="Times New Roman" panose="02020603050405020304" pitchFamily="18" charset="0"/>
                        </a:rPr>
                        <a:t>2023</a:t>
                      </a: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781E46"/>
                    </a:solidFill>
                  </a:tcPr>
                </a:tc>
                <a:tc>
                  <a:txBody>
                    <a:bodyPr/>
                    <a:lstStyle/>
                    <a:p>
                      <a:pPr algn="ctr" rtl="0" fontAlgn="ctr"/>
                      <a:r>
                        <a:rPr lang="tr-TR" sz="1200" b="1" i="0" u="none" strike="noStrike" dirty="0">
                          <a:solidFill>
                            <a:srgbClr val="FFFFFF"/>
                          </a:solidFill>
                          <a:effectLst/>
                          <a:latin typeface="Times New Roman" panose="02020603050405020304" pitchFamily="18" charset="0"/>
                        </a:rPr>
                        <a:t>2024</a:t>
                      </a: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781E46"/>
                    </a:solidFill>
                  </a:tcPr>
                </a:tc>
                <a:extLst>
                  <a:ext uri="{0D108BD9-81ED-4DB2-BD59-A6C34878D82A}">
                    <a16:rowId xmlns:a16="http://schemas.microsoft.com/office/drawing/2014/main" val="1064454033"/>
                  </a:ext>
                </a:extLst>
              </a:tr>
              <a:tr h="381000">
                <a:tc>
                  <a:txBody>
                    <a:bodyPr/>
                    <a:lstStyle/>
                    <a:p>
                      <a:pPr algn="ctr" rtl="0" fontAlgn="ctr"/>
                      <a:r>
                        <a:rPr lang="tr-TR" sz="1200" b="0" i="0" u="none" strike="noStrike">
                          <a:solidFill>
                            <a:srgbClr val="000000"/>
                          </a:solidFill>
                          <a:effectLst/>
                          <a:latin typeface="Times New Roman" panose="02020603050405020304" pitchFamily="18" charset="0"/>
                        </a:rPr>
                        <a:t>Fakülteler</a:t>
                      </a: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ctr"/>
                      <a:r>
                        <a:rPr lang="tr-TR" sz="1200" b="0" i="0" u="none" strike="noStrike" dirty="0">
                          <a:solidFill>
                            <a:srgbClr val="000000"/>
                          </a:solidFill>
                          <a:effectLst/>
                          <a:latin typeface="Times New Roman" panose="02020603050405020304" pitchFamily="18" charset="0"/>
                        </a:rPr>
                        <a:t>231</a:t>
                      </a: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ctr"/>
                      <a:r>
                        <a:rPr lang="tr-TR" sz="1200" b="0" i="0" u="none" strike="noStrike" dirty="0">
                          <a:solidFill>
                            <a:srgbClr val="000000"/>
                          </a:solidFill>
                          <a:effectLst/>
                          <a:latin typeface="Times New Roman" panose="02020603050405020304" pitchFamily="18" charset="0"/>
                        </a:rPr>
                        <a:t>405</a:t>
                      </a: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ctr"/>
                      <a:r>
                        <a:rPr lang="tr-TR" sz="1200" b="0" i="0" u="none" strike="noStrike" dirty="0">
                          <a:solidFill>
                            <a:srgbClr val="000000"/>
                          </a:solidFill>
                          <a:effectLst/>
                          <a:latin typeface="Times New Roman" panose="02020603050405020304" pitchFamily="18" charset="0"/>
                        </a:rPr>
                        <a:t>602</a:t>
                      </a: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ctr"/>
                      <a:r>
                        <a:rPr lang="tr-TR" sz="1200" b="0" i="0" u="none" strike="noStrike" dirty="0">
                          <a:solidFill>
                            <a:srgbClr val="000000"/>
                          </a:solidFill>
                          <a:effectLst/>
                          <a:latin typeface="Times New Roman" panose="02020603050405020304" pitchFamily="18" charset="0"/>
                        </a:rPr>
                        <a:t>1204</a:t>
                      </a: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ctr"/>
                      <a:r>
                        <a:rPr lang="tr-TR" sz="1200" b="0" i="0" u="none" strike="noStrike" dirty="0">
                          <a:solidFill>
                            <a:srgbClr val="000000"/>
                          </a:solidFill>
                          <a:effectLst/>
                          <a:latin typeface="Times New Roman" panose="02020603050405020304" pitchFamily="18" charset="0"/>
                        </a:rPr>
                        <a:t>2057</a:t>
                      </a: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ctr"/>
                      <a:r>
                        <a:rPr lang="tr-TR" sz="1200" b="0" i="0" u="none" strike="noStrike" dirty="0">
                          <a:solidFill>
                            <a:srgbClr val="000000"/>
                          </a:solidFill>
                          <a:effectLst/>
                          <a:latin typeface="Times New Roman" panose="02020603050405020304" pitchFamily="18" charset="0"/>
                        </a:rPr>
                        <a:t>2470</a:t>
                      </a: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ctr"/>
                      <a:r>
                        <a:rPr lang="tr-TR" sz="1200" b="0" i="0" u="none" strike="noStrike" dirty="0">
                          <a:solidFill>
                            <a:srgbClr val="000000"/>
                          </a:solidFill>
                          <a:effectLst/>
                          <a:latin typeface="Times New Roman" panose="02020603050405020304" pitchFamily="18" charset="0"/>
                        </a:rPr>
                        <a:t>3068</a:t>
                      </a: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ctr"/>
                      <a:r>
                        <a:rPr lang="tr-TR" sz="1200" b="0" i="0" u="none" strike="noStrike" dirty="0">
                          <a:solidFill>
                            <a:srgbClr val="000000"/>
                          </a:solidFill>
                          <a:effectLst/>
                          <a:latin typeface="Times New Roman" panose="02020603050405020304" pitchFamily="18" charset="0"/>
                        </a:rPr>
                        <a:t>3736</a:t>
                      </a: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ctr"/>
                      <a:r>
                        <a:rPr lang="tr-TR" sz="1200" b="0" i="0" u="none" strike="noStrike" dirty="0">
                          <a:solidFill>
                            <a:srgbClr val="000000"/>
                          </a:solidFill>
                          <a:effectLst/>
                          <a:latin typeface="Times New Roman" panose="02020603050405020304" pitchFamily="18" charset="0"/>
                        </a:rPr>
                        <a:t>3925</a:t>
                      </a: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4014619474"/>
                  </a:ext>
                </a:extLst>
              </a:tr>
              <a:tr h="381000">
                <a:tc>
                  <a:txBody>
                    <a:bodyPr/>
                    <a:lstStyle/>
                    <a:p>
                      <a:pPr algn="ctr" rtl="0" fontAlgn="ctr"/>
                      <a:r>
                        <a:rPr lang="tr-TR" sz="1200" b="0" i="0" u="none" strike="noStrike">
                          <a:solidFill>
                            <a:srgbClr val="000000"/>
                          </a:solidFill>
                          <a:effectLst/>
                          <a:latin typeface="Times New Roman" panose="02020603050405020304" pitchFamily="18" charset="0"/>
                        </a:rPr>
                        <a:t>Enstitüler</a:t>
                      </a: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ctr"/>
                      <a:r>
                        <a:rPr lang="tr-TR" sz="1200" b="0" i="0" u="none" strike="noStrike" dirty="0">
                          <a:solidFill>
                            <a:srgbClr val="000000"/>
                          </a:solidFill>
                          <a:effectLst/>
                          <a:latin typeface="Times New Roman" panose="02020603050405020304" pitchFamily="18" charset="0"/>
                        </a:rPr>
                        <a:t>58</a:t>
                      </a: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ctr"/>
                      <a:r>
                        <a:rPr lang="tr-TR" sz="1200" b="0" i="0" u="none" strike="noStrike" dirty="0">
                          <a:solidFill>
                            <a:srgbClr val="000000"/>
                          </a:solidFill>
                          <a:effectLst/>
                          <a:latin typeface="Times New Roman" panose="02020603050405020304" pitchFamily="18" charset="0"/>
                        </a:rPr>
                        <a:t>214</a:t>
                      </a: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ctr"/>
                      <a:r>
                        <a:rPr lang="tr-TR" sz="1200" b="0" i="0" u="none" strike="noStrike" dirty="0">
                          <a:solidFill>
                            <a:srgbClr val="000000"/>
                          </a:solidFill>
                          <a:effectLst/>
                          <a:latin typeface="Times New Roman" panose="02020603050405020304" pitchFamily="18" charset="0"/>
                        </a:rPr>
                        <a:t>437</a:t>
                      </a: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ctr"/>
                      <a:r>
                        <a:rPr lang="tr-TR" sz="1200" b="0" i="0" u="none" strike="noStrike" dirty="0">
                          <a:solidFill>
                            <a:srgbClr val="000000"/>
                          </a:solidFill>
                          <a:effectLst/>
                          <a:latin typeface="Times New Roman" panose="02020603050405020304" pitchFamily="18" charset="0"/>
                        </a:rPr>
                        <a:t>849</a:t>
                      </a: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ctr"/>
                      <a:r>
                        <a:rPr lang="tr-TR" sz="1200" b="0" i="0" u="none" strike="noStrike" dirty="0">
                          <a:solidFill>
                            <a:srgbClr val="000000"/>
                          </a:solidFill>
                          <a:effectLst/>
                          <a:latin typeface="Times New Roman" panose="02020603050405020304" pitchFamily="18" charset="0"/>
                        </a:rPr>
                        <a:t>1127</a:t>
                      </a: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ctr"/>
                      <a:r>
                        <a:rPr lang="tr-TR" sz="1200" b="0" i="0" u="none" strike="noStrike" dirty="0">
                          <a:solidFill>
                            <a:srgbClr val="000000"/>
                          </a:solidFill>
                          <a:effectLst/>
                          <a:latin typeface="Times New Roman" panose="02020603050405020304" pitchFamily="18" charset="0"/>
                        </a:rPr>
                        <a:t>1274</a:t>
                      </a: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ctr"/>
                      <a:r>
                        <a:rPr lang="tr-TR" sz="1200" b="0" i="0" u="none" strike="noStrike" dirty="0">
                          <a:solidFill>
                            <a:srgbClr val="000000"/>
                          </a:solidFill>
                          <a:effectLst/>
                          <a:latin typeface="Times New Roman" panose="02020603050405020304" pitchFamily="18" charset="0"/>
                        </a:rPr>
                        <a:t>1644</a:t>
                      </a: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ctr"/>
                      <a:r>
                        <a:rPr lang="tr-TR" sz="1200" b="0" i="0" u="none" strike="noStrike" dirty="0">
                          <a:solidFill>
                            <a:srgbClr val="000000"/>
                          </a:solidFill>
                          <a:effectLst/>
                          <a:latin typeface="Times New Roman" panose="02020603050405020304" pitchFamily="18" charset="0"/>
                        </a:rPr>
                        <a:t>1828</a:t>
                      </a: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ctr"/>
                      <a:r>
                        <a:rPr lang="tr-TR" sz="1200" b="0" i="0" u="none" strike="noStrike" dirty="0">
                          <a:solidFill>
                            <a:srgbClr val="000000"/>
                          </a:solidFill>
                          <a:effectLst/>
                          <a:latin typeface="Times New Roman" panose="02020603050405020304" pitchFamily="18" charset="0"/>
                        </a:rPr>
                        <a:t>1803</a:t>
                      </a: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965477571"/>
                  </a:ext>
                </a:extLst>
              </a:tr>
              <a:tr h="381000">
                <a:tc>
                  <a:txBody>
                    <a:bodyPr/>
                    <a:lstStyle/>
                    <a:p>
                      <a:pPr algn="ctr" rtl="0" fontAlgn="ctr"/>
                      <a:r>
                        <a:rPr lang="tr-TR" sz="1200" b="1" i="0" u="none" strike="noStrike">
                          <a:solidFill>
                            <a:srgbClr val="551334"/>
                          </a:solidFill>
                          <a:effectLst/>
                          <a:latin typeface="Times New Roman" panose="02020603050405020304" pitchFamily="18" charset="0"/>
                        </a:rPr>
                        <a:t>TOPLAM</a:t>
                      </a: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F9D1A9"/>
                    </a:solidFill>
                  </a:tcPr>
                </a:tc>
                <a:tc>
                  <a:txBody>
                    <a:bodyPr/>
                    <a:lstStyle/>
                    <a:p>
                      <a:pPr algn="ctr" rtl="0" fontAlgn="ctr"/>
                      <a:r>
                        <a:rPr lang="tr-TR" sz="1200" b="0" i="0" u="none" strike="noStrike" dirty="0">
                          <a:solidFill>
                            <a:srgbClr val="551334"/>
                          </a:solidFill>
                          <a:effectLst/>
                          <a:latin typeface="Times New Roman" panose="02020603050405020304" pitchFamily="18" charset="0"/>
                        </a:rPr>
                        <a:t>289</a:t>
                      </a: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F9D1A9"/>
                    </a:solidFill>
                  </a:tcPr>
                </a:tc>
                <a:tc>
                  <a:txBody>
                    <a:bodyPr/>
                    <a:lstStyle/>
                    <a:p>
                      <a:pPr algn="ctr" rtl="0" fontAlgn="ctr"/>
                      <a:r>
                        <a:rPr lang="tr-TR" sz="1200" b="0" i="0" u="none" strike="noStrike" dirty="0">
                          <a:solidFill>
                            <a:srgbClr val="551334"/>
                          </a:solidFill>
                          <a:effectLst/>
                          <a:latin typeface="Times New Roman" panose="02020603050405020304" pitchFamily="18" charset="0"/>
                        </a:rPr>
                        <a:t>619</a:t>
                      </a: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F9D1A9"/>
                    </a:solidFill>
                  </a:tcPr>
                </a:tc>
                <a:tc>
                  <a:txBody>
                    <a:bodyPr/>
                    <a:lstStyle/>
                    <a:p>
                      <a:pPr algn="ctr" rtl="0" fontAlgn="ctr"/>
                      <a:r>
                        <a:rPr lang="tr-TR" sz="1200" b="0" i="0" u="none" strike="noStrike" dirty="0">
                          <a:solidFill>
                            <a:srgbClr val="551334"/>
                          </a:solidFill>
                          <a:effectLst/>
                          <a:latin typeface="Times New Roman" panose="02020603050405020304" pitchFamily="18" charset="0"/>
                        </a:rPr>
                        <a:t>1039</a:t>
                      </a: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F9D1A9"/>
                    </a:solidFill>
                  </a:tcPr>
                </a:tc>
                <a:tc>
                  <a:txBody>
                    <a:bodyPr/>
                    <a:lstStyle/>
                    <a:p>
                      <a:pPr algn="ctr" rtl="0" fontAlgn="ctr"/>
                      <a:r>
                        <a:rPr lang="tr-TR" sz="1200" b="0" i="0" u="none" strike="noStrike" dirty="0">
                          <a:solidFill>
                            <a:srgbClr val="551334"/>
                          </a:solidFill>
                          <a:effectLst/>
                          <a:latin typeface="Times New Roman" panose="02020603050405020304" pitchFamily="18" charset="0"/>
                        </a:rPr>
                        <a:t>2053</a:t>
                      </a: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F9D1A9"/>
                    </a:solidFill>
                  </a:tcPr>
                </a:tc>
                <a:tc>
                  <a:txBody>
                    <a:bodyPr/>
                    <a:lstStyle/>
                    <a:p>
                      <a:pPr algn="ctr" rtl="0" fontAlgn="ctr"/>
                      <a:r>
                        <a:rPr lang="tr-TR" sz="1200" b="0" i="0" u="none" strike="noStrike" dirty="0">
                          <a:solidFill>
                            <a:srgbClr val="551334"/>
                          </a:solidFill>
                          <a:effectLst/>
                          <a:latin typeface="Times New Roman" panose="02020603050405020304" pitchFamily="18" charset="0"/>
                        </a:rPr>
                        <a:t>3184</a:t>
                      </a: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F9D1A9"/>
                    </a:solidFill>
                  </a:tcPr>
                </a:tc>
                <a:tc>
                  <a:txBody>
                    <a:bodyPr/>
                    <a:lstStyle/>
                    <a:p>
                      <a:pPr algn="ctr" rtl="0" fontAlgn="ctr"/>
                      <a:r>
                        <a:rPr lang="tr-TR" sz="1200" b="0" i="0" u="none" strike="noStrike" dirty="0">
                          <a:solidFill>
                            <a:srgbClr val="551334"/>
                          </a:solidFill>
                          <a:effectLst/>
                          <a:latin typeface="Times New Roman" panose="02020603050405020304" pitchFamily="18" charset="0"/>
                        </a:rPr>
                        <a:t>3744</a:t>
                      </a: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F9D1A9"/>
                    </a:solidFill>
                  </a:tcPr>
                </a:tc>
                <a:tc>
                  <a:txBody>
                    <a:bodyPr/>
                    <a:lstStyle/>
                    <a:p>
                      <a:pPr algn="ctr" rtl="0" fontAlgn="ctr"/>
                      <a:r>
                        <a:rPr lang="tr-TR" sz="1200" b="0" i="0" u="none" strike="noStrike" dirty="0">
                          <a:solidFill>
                            <a:srgbClr val="551334"/>
                          </a:solidFill>
                          <a:effectLst/>
                          <a:latin typeface="Times New Roman" panose="02020603050405020304" pitchFamily="18" charset="0"/>
                        </a:rPr>
                        <a:t>4712</a:t>
                      </a: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F9D1A9"/>
                    </a:solidFill>
                  </a:tcPr>
                </a:tc>
                <a:tc>
                  <a:txBody>
                    <a:bodyPr/>
                    <a:lstStyle/>
                    <a:p>
                      <a:pPr algn="ctr" rtl="0" fontAlgn="ctr"/>
                      <a:r>
                        <a:rPr lang="tr-TR" sz="1200" b="0" i="0" u="none" strike="noStrike" dirty="0">
                          <a:solidFill>
                            <a:srgbClr val="551334"/>
                          </a:solidFill>
                          <a:effectLst/>
                          <a:latin typeface="Times New Roman" panose="02020603050405020304" pitchFamily="18" charset="0"/>
                        </a:rPr>
                        <a:t>5564</a:t>
                      </a: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F9D1A9"/>
                    </a:solidFill>
                  </a:tcPr>
                </a:tc>
                <a:tc>
                  <a:txBody>
                    <a:bodyPr/>
                    <a:lstStyle/>
                    <a:p>
                      <a:pPr algn="ctr" rtl="0" fontAlgn="ctr"/>
                      <a:r>
                        <a:rPr lang="tr-TR" sz="1200" b="0" i="0" u="none" strike="noStrike" dirty="0">
                          <a:solidFill>
                            <a:srgbClr val="551334"/>
                          </a:solidFill>
                          <a:effectLst/>
                          <a:latin typeface="Times New Roman" panose="02020603050405020304" pitchFamily="18" charset="0"/>
                        </a:rPr>
                        <a:t>5728</a:t>
                      </a: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F9D1A9"/>
                    </a:solidFill>
                  </a:tcPr>
                </a:tc>
                <a:extLst>
                  <a:ext uri="{0D108BD9-81ED-4DB2-BD59-A6C34878D82A}">
                    <a16:rowId xmlns:a16="http://schemas.microsoft.com/office/drawing/2014/main" val="3569817237"/>
                  </a:ext>
                </a:extLst>
              </a:tr>
            </a:tbl>
          </a:graphicData>
        </a:graphic>
      </p:graphicFrame>
    </p:spTree>
    <p:extLst>
      <p:ext uri="{BB962C8B-B14F-4D97-AF65-F5344CB8AC3E}">
        <p14:creationId xmlns:p14="http://schemas.microsoft.com/office/powerpoint/2010/main" val="3757075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Screen Shot 2016-04-22 at 11.10.5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30175"/>
            <a:ext cx="9144000" cy="696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Dikdörtgen 1"/>
          <p:cNvSpPr>
            <a:spLocks noChangeArrowheads="1"/>
          </p:cNvSpPr>
          <p:nvPr/>
        </p:nvSpPr>
        <p:spPr bwMode="auto">
          <a:xfrm>
            <a:off x="2652980" y="90770"/>
            <a:ext cx="36168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None/>
            </a:pPr>
            <a:r>
              <a:rPr lang="tr-TR" sz="1800" cap="small" dirty="0"/>
              <a:t>ÖĞRENCİ İŞLERİ DAİRESİ BAŞKANLIĞI</a:t>
            </a:r>
          </a:p>
        </p:txBody>
      </p:sp>
      <p:sp>
        <p:nvSpPr>
          <p:cNvPr id="3" name="Dikdörtgen 2"/>
          <p:cNvSpPr/>
          <p:nvPr/>
        </p:nvSpPr>
        <p:spPr>
          <a:xfrm>
            <a:off x="2286000" y="6129425"/>
            <a:ext cx="4572000" cy="307777"/>
          </a:xfrm>
          <a:prstGeom prst="rect">
            <a:avLst/>
          </a:prstGeom>
        </p:spPr>
        <p:txBody>
          <a:bodyPr>
            <a:spAutoFit/>
          </a:bodyPr>
          <a:lstStyle/>
          <a:p>
            <a:pPr algn="ctr"/>
            <a:r>
              <a:rPr lang="tr-TR" sz="1400" b="1" dirty="0"/>
              <a:t>Tablo 2.</a:t>
            </a:r>
            <a:r>
              <a:rPr lang="tr-TR" sz="1400" dirty="0"/>
              <a:t> Öğrenci Kontenjanları ve Doluluk Oranları</a:t>
            </a:r>
          </a:p>
        </p:txBody>
      </p:sp>
      <p:sp>
        <p:nvSpPr>
          <p:cNvPr id="6" name="Dikdörtgen 1"/>
          <p:cNvSpPr>
            <a:spLocks noChangeArrowheads="1"/>
          </p:cNvSpPr>
          <p:nvPr/>
        </p:nvSpPr>
        <p:spPr bwMode="auto">
          <a:xfrm>
            <a:off x="2848450" y="460102"/>
            <a:ext cx="340971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None/>
            </a:pPr>
            <a:r>
              <a:rPr lang="tr-TR" sz="1600" dirty="0"/>
              <a:t>2. </a:t>
            </a:r>
            <a:r>
              <a:rPr lang="tr-TR" sz="1400" dirty="0">
                <a:latin typeface="+mn-lt"/>
                <a:ea typeface="+mn-ea"/>
              </a:rPr>
              <a:t>Öğrenci Kontenjanları ve Doluluk Oranları</a:t>
            </a:r>
          </a:p>
        </p:txBody>
      </p:sp>
      <p:graphicFrame>
        <p:nvGraphicFramePr>
          <p:cNvPr id="2" name="Tablo 1"/>
          <p:cNvGraphicFramePr>
            <a:graphicFrameLocks noGrp="1"/>
          </p:cNvGraphicFramePr>
          <p:nvPr>
            <p:extLst>
              <p:ext uri="{D42A27DB-BD31-4B8C-83A1-F6EECF244321}">
                <p14:modId xmlns:p14="http://schemas.microsoft.com/office/powerpoint/2010/main" val="72703023"/>
              </p:ext>
            </p:extLst>
          </p:nvPr>
        </p:nvGraphicFramePr>
        <p:xfrm>
          <a:off x="1187624" y="836551"/>
          <a:ext cx="7056783" cy="4320639"/>
        </p:xfrm>
        <a:graphic>
          <a:graphicData uri="http://schemas.openxmlformats.org/drawingml/2006/table">
            <a:tbl>
              <a:tblPr firstRow="1" firstCol="1" bandRow="1" bandCol="1"/>
              <a:tblGrid>
                <a:gridCol w="1411357">
                  <a:extLst>
                    <a:ext uri="{9D8B030D-6E8A-4147-A177-3AD203B41FA5}">
                      <a16:colId xmlns:a16="http://schemas.microsoft.com/office/drawing/2014/main" val="1290898286"/>
                    </a:ext>
                  </a:extLst>
                </a:gridCol>
                <a:gridCol w="1411357">
                  <a:extLst>
                    <a:ext uri="{9D8B030D-6E8A-4147-A177-3AD203B41FA5}">
                      <a16:colId xmlns:a16="http://schemas.microsoft.com/office/drawing/2014/main" val="1145155848"/>
                    </a:ext>
                  </a:extLst>
                </a:gridCol>
                <a:gridCol w="1399979">
                  <a:extLst>
                    <a:ext uri="{9D8B030D-6E8A-4147-A177-3AD203B41FA5}">
                      <a16:colId xmlns:a16="http://schemas.microsoft.com/office/drawing/2014/main" val="1022918818"/>
                    </a:ext>
                  </a:extLst>
                </a:gridCol>
                <a:gridCol w="1422733">
                  <a:extLst>
                    <a:ext uri="{9D8B030D-6E8A-4147-A177-3AD203B41FA5}">
                      <a16:colId xmlns:a16="http://schemas.microsoft.com/office/drawing/2014/main" val="1333698866"/>
                    </a:ext>
                  </a:extLst>
                </a:gridCol>
                <a:gridCol w="1411357">
                  <a:extLst>
                    <a:ext uri="{9D8B030D-6E8A-4147-A177-3AD203B41FA5}">
                      <a16:colId xmlns:a16="http://schemas.microsoft.com/office/drawing/2014/main" val="2624992339"/>
                    </a:ext>
                  </a:extLst>
                </a:gridCol>
              </a:tblGrid>
              <a:tr h="253383">
                <a:tc>
                  <a:txBody>
                    <a:bodyPr/>
                    <a:lstStyle/>
                    <a:p>
                      <a:pPr algn="ctr" rtl="0" fontAlgn="ctr"/>
                      <a:r>
                        <a:rPr lang="tr-TR" sz="700" b="1" i="0" u="none" strike="noStrike" dirty="0">
                          <a:solidFill>
                            <a:srgbClr val="FFFFFF"/>
                          </a:solidFill>
                          <a:effectLst/>
                          <a:latin typeface="Times New Roman" panose="02020603050405020304" pitchFamily="18" charset="0"/>
                        </a:rPr>
                        <a:t>2016</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81E46"/>
                    </a:solidFill>
                  </a:tcPr>
                </a:tc>
                <a:tc>
                  <a:txBody>
                    <a:bodyPr/>
                    <a:lstStyle/>
                    <a:p>
                      <a:pPr algn="ctr" rtl="0" fontAlgn="ctr"/>
                      <a:r>
                        <a:rPr lang="tr-TR" sz="700" b="1" i="0" u="none" strike="noStrike" dirty="0">
                          <a:solidFill>
                            <a:srgbClr val="FFFFFF"/>
                          </a:solidFill>
                          <a:effectLst/>
                          <a:latin typeface="Times New Roman" panose="02020603050405020304" pitchFamily="18" charset="0"/>
                        </a:rPr>
                        <a:t>ÖSS Kontenjanı(*)</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81E46"/>
                    </a:solidFill>
                  </a:tcPr>
                </a:tc>
                <a:tc>
                  <a:txBody>
                    <a:bodyPr/>
                    <a:lstStyle/>
                    <a:p>
                      <a:pPr algn="ctr" rtl="0" fontAlgn="ctr"/>
                      <a:r>
                        <a:rPr lang="tr-TR" sz="700" b="1" i="0" u="none" strike="noStrike" dirty="0">
                          <a:solidFill>
                            <a:srgbClr val="FFFFFF"/>
                          </a:solidFill>
                          <a:effectLst/>
                          <a:latin typeface="Times New Roman" panose="02020603050405020304" pitchFamily="18" charset="0"/>
                        </a:rPr>
                        <a:t>ÖSS Sonucu Kayıt Yaptıran</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81E46"/>
                    </a:solidFill>
                  </a:tcPr>
                </a:tc>
                <a:tc>
                  <a:txBody>
                    <a:bodyPr/>
                    <a:lstStyle/>
                    <a:p>
                      <a:pPr algn="ctr" rtl="0" fontAlgn="ctr"/>
                      <a:r>
                        <a:rPr lang="tr-TR" sz="700" b="1" i="0" u="none" strike="noStrike" dirty="0">
                          <a:solidFill>
                            <a:srgbClr val="FFFFFF"/>
                          </a:solidFill>
                          <a:effectLst/>
                          <a:latin typeface="Times New Roman" panose="02020603050405020304" pitchFamily="18" charset="0"/>
                        </a:rPr>
                        <a:t>Boş Kalan Kontenjan</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81E46"/>
                    </a:solidFill>
                  </a:tcPr>
                </a:tc>
                <a:tc>
                  <a:txBody>
                    <a:bodyPr/>
                    <a:lstStyle/>
                    <a:p>
                      <a:pPr algn="ctr" rtl="0" fontAlgn="ctr"/>
                      <a:r>
                        <a:rPr lang="tr-TR" sz="700" b="1" i="0" u="none" strike="noStrike" dirty="0">
                          <a:solidFill>
                            <a:srgbClr val="FFFFFF"/>
                          </a:solidFill>
                          <a:effectLst/>
                          <a:latin typeface="Times New Roman" panose="02020603050405020304" pitchFamily="18" charset="0"/>
                        </a:rPr>
                        <a:t>Doluluk Oranı(%)</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81E46"/>
                    </a:solidFill>
                  </a:tcPr>
                </a:tc>
                <a:extLst>
                  <a:ext uri="{0D108BD9-81ED-4DB2-BD59-A6C34878D82A}">
                    <a16:rowId xmlns:a16="http://schemas.microsoft.com/office/drawing/2014/main" val="4058046904"/>
                  </a:ext>
                </a:extLst>
              </a:tr>
              <a:tr h="303551">
                <a:tc>
                  <a:txBody>
                    <a:bodyPr/>
                    <a:lstStyle/>
                    <a:p>
                      <a:pPr algn="l" rtl="0" fontAlgn="ctr"/>
                      <a:r>
                        <a:rPr lang="tr-TR" sz="700" b="0" i="0" u="none" strike="noStrike" dirty="0">
                          <a:solidFill>
                            <a:srgbClr val="551334"/>
                          </a:solidFill>
                          <a:effectLst/>
                          <a:latin typeface="Times New Roman" panose="02020603050405020304" pitchFamily="18" charset="0"/>
                        </a:rPr>
                        <a:t>Siyasal Bilgiler Fakültesi</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700" b="0" i="0" u="none" strike="noStrike" dirty="0">
                          <a:solidFill>
                            <a:srgbClr val="551334"/>
                          </a:solidFill>
                          <a:effectLst/>
                          <a:latin typeface="Times New Roman" panose="02020603050405020304" pitchFamily="18" charset="0"/>
                        </a:rPr>
                        <a:t>60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700" b="0" i="0" u="none" strike="noStrike" dirty="0">
                          <a:solidFill>
                            <a:srgbClr val="551334"/>
                          </a:solidFill>
                          <a:effectLst/>
                          <a:latin typeface="Times New Roman" panose="02020603050405020304" pitchFamily="18" charset="0"/>
                        </a:rPr>
                        <a:t>58</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700" b="0" i="0" u="none" strike="noStrike" dirty="0">
                          <a:solidFill>
                            <a:srgbClr val="551334"/>
                          </a:solidFill>
                          <a:effectLst/>
                          <a:latin typeface="Times New Roman" panose="02020603050405020304" pitchFamily="18" charset="0"/>
                        </a:rPr>
                        <a:t>2</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700" b="0" i="0" u="none" strike="noStrike" dirty="0">
                          <a:solidFill>
                            <a:srgbClr val="551334"/>
                          </a:solidFill>
                          <a:effectLst/>
                          <a:latin typeface="Times New Roman" panose="02020603050405020304" pitchFamily="18" charset="0"/>
                        </a:rPr>
                        <a:t>100%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0245318"/>
                  </a:ext>
                </a:extLst>
              </a:tr>
              <a:tr h="303551">
                <a:tc>
                  <a:txBody>
                    <a:bodyPr/>
                    <a:lstStyle/>
                    <a:p>
                      <a:pPr algn="l" rtl="0" fontAlgn="ctr"/>
                      <a:r>
                        <a:rPr lang="tr-TR" sz="700" b="0" i="0" u="none" strike="noStrike" dirty="0">
                          <a:solidFill>
                            <a:srgbClr val="551334"/>
                          </a:solidFill>
                          <a:effectLst/>
                          <a:latin typeface="Times New Roman" panose="02020603050405020304" pitchFamily="18" charset="0"/>
                        </a:rPr>
                        <a:t>Yabancı Diller Fakültesi</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700" b="0" i="0" u="none" strike="noStrike" dirty="0">
                          <a:solidFill>
                            <a:srgbClr val="551334"/>
                          </a:solidFill>
                          <a:effectLst/>
                          <a:latin typeface="Times New Roman" panose="02020603050405020304" pitchFamily="18" charset="0"/>
                        </a:rPr>
                        <a:t>60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700" b="0" i="0" u="none" strike="noStrike" dirty="0">
                          <a:solidFill>
                            <a:srgbClr val="551334"/>
                          </a:solidFill>
                          <a:effectLst/>
                          <a:latin typeface="Times New Roman" panose="02020603050405020304" pitchFamily="18" charset="0"/>
                        </a:rPr>
                        <a:t>59</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700" b="0" i="0" u="none" strike="noStrike" dirty="0">
                          <a:solidFill>
                            <a:srgbClr val="551334"/>
                          </a:solidFill>
                          <a:effectLst/>
                          <a:latin typeface="Times New Roman" panose="02020603050405020304" pitchFamily="18" charset="0"/>
                        </a:rPr>
                        <a:t>1</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700" b="0" i="0" u="none" strike="noStrike" dirty="0">
                          <a:solidFill>
                            <a:srgbClr val="551334"/>
                          </a:solidFill>
                          <a:effectLst/>
                          <a:latin typeface="Times New Roman" panose="02020603050405020304" pitchFamily="18" charset="0"/>
                        </a:rPr>
                        <a:t>98.5%</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1652490"/>
                  </a:ext>
                </a:extLst>
              </a:tr>
              <a:tr h="277156">
                <a:tc>
                  <a:txBody>
                    <a:bodyPr/>
                    <a:lstStyle/>
                    <a:p>
                      <a:pPr algn="l" rtl="0" fontAlgn="ctr"/>
                      <a:r>
                        <a:rPr lang="tr-TR" sz="700" b="1" i="0" u="none" strike="noStrike" dirty="0">
                          <a:solidFill>
                            <a:srgbClr val="551334"/>
                          </a:solidFill>
                          <a:effectLst/>
                          <a:latin typeface="Times New Roman" panose="02020603050405020304" pitchFamily="18" charset="0"/>
                        </a:rPr>
                        <a:t>TOPLAM</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D1A9"/>
                    </a:solidFill>
                  </a:tcPr>
                </a:tc>
                <a:tc>
                  <a:txBody>
                    <a:bodyPr/>
                    <a:lstStyle/>
                    <a:p>
                      <a:pPr algn="ctr" rtl="0" fontAlgn="ctr"/>
                      <a:r>
                        <a:rPr lang="tr-TR" sz="700" b="1" i="0" u="none" strike="noStrike" dirty="0">
                          <a:solidFill>
                            <a:srgbClr val="551334"/>
                          </a:solidFill>
                          <a:effectLst/>
                          <a:latin typeface="Times New Roman" panose="02020603050405020304" pitchFamily="18" charset="0"/>
                        </a:rPr>
                        <a:t>120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D1A9"/>
                    </a:solidFill>
                  </a:tcPr>
                </a:tc>
                <a:tc>
                  <a:txBody>
                    <a:bodyPr/>
                    <a:lstStyle/>
                    <a:p>
                      <a:pPr algn="ctr" rtl="0" fontAlgn="ctr"/>
                      <a:r>
                        <a:rPr lang="tr-TR" sz="700" b="1" i="0" u="none" strike="noStrike" dirty="0">
                          <a:solidFill>
                            <a:srgbClr val="551334"/>
                          </a:solidFill>
                          <a:effectLst/>
                          <a:latin typeface="Times New Roman" panose="02020603050405020304" pitchFamily="18" charset="0"/>
                        </a:rPr>
                        <a:t>57</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D1A9"/>
                    </a:solidFill>
                  </a:tcPr>
                </a:tc>
                <a:tc>
                  <a:txBody>
                    <a:bodyPr/>
                    <a:lstStyle/>
                    <a:p>
                      <a:pPr algn="ctr" rtl="0" fontAlgn="ctr"/>
                      <a:r>
                        <a:rPr lang="tr-TR" sz="700" b="1" i="0" u="none" strike="noStrike" dirty="0">
                          <a:solidFill>
                            <a:srgbClr val="551334"/>
                          </a:solidFill>
                          <a:effectLst/>
                          <a:latin typeface="Times New Roman" panose="02020603050405020304" pitchFamily="18" charset="0"/>
                        </a:rPr>
                        <a:t>3</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D1A9"/>
                    </a:solidFill>
                  </a:tcPr>
                </a:tc>
                <a:tc>
                  <a:txBody>
                    <a:bodyPr/>
                    <a:lstStyle/>
                    <a:p>
                      <a:pPr algn="ctr" rtl="0" fontAlgn="ctr"/>
                      <a:r>
                        <a:rPr lang="tr-TR" sz="700" b="1" i="0" u="none" strike="noStrike" dirty="0">
                          <a:solidFill>
                            <a:srgbClr val="551334"/>
                          </a:solidFill>
                          <a:effectLst/>
                          <a:latin typeface="Times New Roman" panose="02020603050405020304" pitchFamily="18" charset="0"/>
                        </a:rPr>
                        <a:t>99.5%</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D1A9"/>
                    </a:solidFill>
                  </a:tcPr>
                </a:tc>
                <a:extLst>
                  <a:ext uri="{0D108BD9-81ED-4DB2-BD59-A6C34878D82A}">
                    <a16:rowId xmlns:a16="http://schemas.microsoft.com/office/drawing/2014/main" val="3044781418"/>
                  </a:ext>
                </a:extLst>
              </a:tr>
              <a:tr h="356342">
                <a:tc>
                  <a:txBody>
                    <a:bodyPr/>
                    <a:lstStyle/>
                    <a:p>
                      <a:pPr algn="ctr" rtl="0" fontAlgn="ctr"/>
                      <a:r>
                        <a:rPr lang="tr-TR" sz="700" b="1" i="0" u="none" strike="noStrike" dirty="0">
                          <a:solidFill>
                            <a:srgbClr val="FFFFFF"/>
                          </a:solidFill>
                          <a:effectLst/>
                          <a:latin typeface="Times New Roman" panose="02020603050405020304" pitchFamily="18" charset="0"/>
                        </a:rPr>
                        <a:t>2017</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81E46"/>
                    </a:solidFill>
                  </a:tcPr>
                </a:tc>
                <a:tc>
                  <a:txBody>
                    <a:bodyPr/>
                    <a:lstStyle/>
                    <a:p>
                      <a:pPr algn="ctr" rtl="0" fontAlgn="ctr"/>
                      <a:r>
                        <a:rPr lang="tr-TR" sz="700" b="1" i="0" u="none" strike="noStrike" dirty="0">
                          <a:solidFill>
                            <a:srgbClr val="FFFFFF"/>
                          </a:solidFill>
                          <a:effectLst/>
                          <a:latin typeface="Times New Roman" panose="02020603050405020304" pitchFamily="18" charset="0"/>
                        </a:rPr>
                        <a:t>ÖSS Kontenjanı(*)</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81E46"/>
                    </a:solidFill>
                  </a:tcPr>
                </a:tc>
                <a:tc>
                  <a:txBody>
                    <a:bodyPr/>
                    <a:lstStyle/>
                    <a:p>
                      <a:pPr algn="ctr" rtl="0" fontAlgn="ctr"/>
                      <a:r>
                        <a:rPr lang="tr-TR" sz="700" b="1" i="0" u="none" strike="noStrike" dirty="0">
                          <a:solidFill>
                            <a:srgbClr val="FFFFFF"/>
                          </a:solidFill>
                          <a:effectLst/>
                          <a:latin typeface="Times New Roman" panose="02020603050405020304" pitchFamily="18" charset="0"/>
                        </a:rPr>
                        <a:t>ÖSS Sonucu Kayıt Yaptıran</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81E46"/>
                    </a:solidFill>
                  </a:tcPr>
                </a:tc>
                <a:tc>
                  <a:txBody>
                    <a:bodyPr/>
                    <a:lstStyle/>
                    <a:p>
                      <a:pPr algn="ctr" rtl="0" fontAlgn="ctr"/>
                      <a:r>
                        <a:rPr lang="tr-TR" sz="700" b="1" i="0" u="none" strike="noStrike">
                          <a:solidFill>
                            <a:srgbClr val="FFFFFF"/>
                          </a:solidFill>
                          <a:effectLst/>
                          <a:latin typeface="Times New Roman" panose="02020603050405020304" pitchFamily="18" charset="0"/>
                        </a:rPr>
                        <a:t>Boş Kalan Kontenjan</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81E46"/>
                    </a:solidFill>
                  </a:tcPr>
                </a:tc>
                <a:tc>
                  <a:txBody>
                    <a:bodyPr/>
                    <a:lstStyle/>
                    <a:p>
                      <a:pPr algn="ctr" rtl="0" fontAlgn="ctr"/>
                      <a:r>
                        <a:rPr lang="tr-TR" sz="700" b="1" i="0" u="none" strike="noStrike">
                          <a:solidFill>
                            <a:srgbClr val="FFFFFF"/>
                          </a:solidFill>
                          <a:effectLst/>
                          <a:latin typeface="Times New Roman" panose="02020603050405020304" pitchFamily="18" charset="0"/>
                        </a:rPr>
                        <a:t>Doluluk Oranı(%)</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81E46"/>
                    </a:solidFill>
                  </a:tcPr>
                </a:tc>
                <a:extLst>
                  <a:ext uri="{0D108BD9-81ED-4DB2-BD59-A6C34878D82A}">
                    <a16:rowId xmlns:a16="http://schemas.microsoft.com/office/drawing/2014/main" val="588415102"/>
                  </a:ext>
                </a:extLst>
              </a:tr>
              <a:tr h="303551">
                <a:tc>
                  <a:txBody>
                    <a:bodyPr/>
                    <a:lstStyle/>
                    <a:p>
                      <a:pPr algn="l" rtl="0" fontAlgn="ctr"/>
                      <a:r>
                        <a:rPr lang="tr-TR" sz="700" b="0" i="0" u="none" strike="noStrike">
                          <a:solidFill>
                            <a:srgbClr val="551334"/>
                          </a:solidFill>
                          <a:effectLst/>
                          <a:latin typeface="Times New Roman" panose="02020603050405020304" pitchFamily="18" charset="0"/>
                        </a:rPr>
                        <a:t>Siyasal Bilgiler Fakültesi</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700" b="0" i="0" u="none" strike="noStrike" dirty="0">
                          <a:solidFill>
                            <a:srgbClr val="551334"/>
                          </a:solidFill>
                          <a:effectLst/>
                          <a:latin typeface="Times New Roman" panose="02020603050405020304" pitchFamily="18" charset="0"/>
                        </a:rPr>
                        <a:t>120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700" b="0" i="0" u="none" strike="noStrike" dirty="0">
                          <a:solidFill>
                            <a:srgbClr val="551334"/>
                          </a:solidFill>
                          <a:effectLst/>
                          <a:latin typeface="Times New Roman" panose="02020603050405020304" pitchFamily="18" charset="0"/>
                        </a:rPr>
                        <a:t>120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700" b="0" i="0" u="none" strike="noStrike" dirty="0">
                          <a:solidFill>
                            <a:srgbClr val="551334"/>
                          </a:solidFill>
                          <a:effectLst/>
                          <a:latin typeface="Times New Roman" panose="02020603050405020304" pitchFamily="18" charset="0"/>
                        </a:rPr>
                        <a:t>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700" b="0" i="0" u="none" strike="noStrike" dirty="0">
                          <a:solidFill>
                            <a:srgbClr val="551334"/>
                          </a:solidFill>
                          <a:effectLst/>
                          <a:latin typeface="Times New Roman" panose="02020603050405020304" pitchFamily="18" charset="0"/>
                        </a:rPr>
                        <a:t>100%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0395585"/>
                  </a:ext>
                </a:extLst>
              </a:tr>
              <a:tr h="303551">
                <a:tc>
                  <a:txBody>
                    <a:bodyPr/>
                    <a:lstStyle/>
                    <a:p>
                      <a:pPr algn="l" rtl="0" fontAlgn="ctr"/>
                      <a:r>
                        <a:rPr lang="tr-TR" sz="700" b="0" i="0" u="none" strike="noStrike" dirty="0">
                          <a:solidFill>
                            <a:srgbClr val="551334"/>
                          </a:solidFill>
                          <a:effectLst/>
                          <a:latin typeface="Times New Roman" panose="02020603050405020304" pitchFamily="18" charset="0"/>
                        </a:rPr>
                        <a:t>Yabancı Diller Fakültesi</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700" b="0" i="0" u="none" strike="noStrike" dirty="0">
                          <a:solidFill>
                            <a:srgbClr val="551334"/>
                          </a:solidFill>
                          <a:effectLst/>
                          <a:latin typeface="Times New Roman" panose="02020603050405020304" pitchFamily="18" charset="0"/>
                        </a:rPr>
                        <a:t>40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700" b="0" i="0" u="none" strike="noStrike" dirty="0">
                          <a:solidFill>
                            <a:srgbClr val="551334"/>
                          </a:solidFill>
                          <a:effectLst/>
                          <a:latin typeface="Times New Roman" panose="02020603050405020304" pitchFamily="18" charset="0"/>
                        </a:rPr>
                        <a:t>40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700" b="0" i="0" u="none" strike="noStrike" dirty="0">
                          <a:solidFill>
                            <a:srgbClr val="551334"/>
                          </a:solidFill>
                          <a:effectLst/>
                          <a:latin typeface="Times New Roman" panose="02020603050405020304" pitchFamily="18" charset="0"/>
                        </a:rPr>
                        <a:t>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700" b="0" i="0" u="none" strike="noStrike" dirty="0">
                          <a:solidFill>
                            <a:srgbClr val="551334"/>
                          </a:solidFill>
                          <a:effectLst/>
                          <a:latin typeface="Times New Roman" panose="02020603050405020304" pitchFamily="18" charset="0"/>
                        </a:rPr>
                        <a:t>100%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3395050"/>
                  </a:ext>
                </a:extLst>
              </a:tr>
              <a:tr h="277156">
                <a:tc>
                  <a:txBody>
                    <a:bodyPr/>
                    <a:lstStyle/>
                    <a:p>
                      <a:pPr algn="l" rtl="0" fontAlgn="ctr"/>
                      <a:r>
                        <a:rPr lang="tr-TR" sz="700" b="1" i="0" u="none" strike="noStrike" dirty="0">
                          <a:solidFill>
                            <a:srgbClr val="551334"/>
                          </a:solidFill>
                          <a:effectLst/>
                          <a:latin typeface="Times New Roman" panose="02020603050405020304" pitchFamily="18" charset="0"/>
                        </a:rPr>
                        <a:t>TOPLAM</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D1A9"/>
                    </a:solidFill>
                  </a:tcPr>
                </a:tc>
                <a:tc>
                  <a:txBody>
                    <a:bodyPr/>
                    <a:lstStyle/>
                    <a:p>
                      <a:pPr algn="ctr" rtl="0" fontAlgn="ctr"/>
                      <a:r>
                        <a:rPr lang="tr-TR" sz="700" b="1" i="0" u="none" strike="noStrike" dirty="0">
                          <a:solidFill>
                            <a:srgbClr val="551334"/>
                          </a:solidFill>
                          <a:effectLst/>
                          <a:latin typeface="Times New Roman" panose="02020603050405020304" pitchFamily="18" charset="0"/>
                        </a:rPr>
                        <a:t>160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D1A9"/>
                    </a:solidFill>
                  </a:tcPr>
                </a:tc>
                <a:tc>
                  <a:txBody>
                    <a:bodyPr/>
                    <a:lstStyle/>
                    <a:p>
                      <a:pPr algn="ctr" rtl="0" fontAlgn="ctr"/>
                      <a:r>
                        <a:rPr lang="tr-TR" sz="700" b="1" i="0" u="none" strike="noStrike" dirty="0">
                          <a:solidFill>
                            <a:srgbClr val="551334"/>
                          </a:solidFill>
                          <a:effectLst/>
                          <a:latin typeface="Times New Roman" panose="02020603050405020304" pitchFamily="18" charset="0"/>
                        </a:rPr>
                        <a:t>160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D1A9"/>
                    </a:solidFill>
                  </a:tcPr>
                </a:tc>
                <a:tc>
                  <a:txBody>
                    <a:bodyPr/>
                    <a:lstStyle/>
                    <a:p>
                      <a:pPr algn="ctr" rtl="0" fontAlgn="ctr"/>
                      <a:r>
                        <a:rPr lang="tr-TR" sz="700" b="1" i="0" u="none" strike="noStrike" dirty="0">
                          <a:solidFill>
                            <a:srgbClr val="551334"/>
                          </a:solidFill>
                          <a:effectLst/>
                          <a:latin typeface="Times New Roman" panose="02020603050405020304" pitchFamily="18" charset="0"/>
                        </a:rPr>
                        <a:t>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D1A9"/>
                    </a:solidFill>
                  </a:tcPr>
                </a:tc>
                <a:tc>
                  <a:txBody>
                    <a:bodyPr/>
                    <a:lstStyle/>
                    <a:p>
                      <a:pPr algn="ctr" rtl="0" fontAlgn="ctr"/>
                      <a:r>
                        <a:rPr lang="tr-TR" sz="700" b="1" i="0" u="none" strike="noStrike" dirty="0">
                          <a:solidFill>
                            <a:srgbClr val="551334"/>
                          </a:solidFill>
                          <a:effectLst/>
                          <a:latin typeface="Times New Roman" panose="02020603050405020304" pitchFamily="18" charset="0"/>
                        </a:rPr>
                        <a:t>100%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D1A9"/>
                    </a:solidFill>
                  </a:tcPr>
                </a:tc>
                <a:extLst>
                  <a:ext uri="{0D108BD9-81ED-4DB2-BD59-A6C34878D82A}">
                    <a16:rowId xmlns:a16="http://schemas.microsoft.com/office/drawing/2014/main" val="2175626300"/>
                  </a:ext>
                </a:extLst>
              </a:tr>
              <a:tr h="356342">
                <a:tc>
                  <a:txBody>
                    <a:bodyPr/>
                    <a:lstStyle/>
                    <a:p>
                      <a:pPr algn="ctr" rtl="0" fontAlgn="ctr"/>
                      <a:r>
                        <a:rPr lang="tr-TR" sz="700" b="1" i="0" u="none" strike="noStrike" dirty="0">
                          <a:solidFill>
                            <a:srgbClr val="FFFFFF"/>
                          </a:solidFill>
                          <a:effectLst/>
                          <a:latin typeface="Times New Roman" panose="02020603050405020304" pitchFamily="18" charset="0"/>
                        </a:rPr>
                        <a:t>2018</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81E46"/>
                    </a:solidFill>
                  </a:tcPr>
                </a:tc>
                <a:tc>
                  <a:txBody>
                    <a:bodyPr/>
                    <a:lstStyle/>
                    <a:p>
                      <a:pPr algn="ctr" rtl="0" fontAlgn="ctr"/>
                      <a:r>
                        <a:rPr lang="tr-TR" sz="700" b="1" i="0" u="none" strike="noStrike">
                          <a:solidFill>
                            <a:srgbClr val="FFFFFF"/>
                          </a:solidFill>
                          <a:effectLst/>
                          <a:latin typeface="Times New Roman" panose="02020603050405020304" pitchFamily="18" charset="0"/>
                        </a:rPr>
                        <a:t>ÖSS Kontenjanı(*)</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81E46"/>
                    </a:solidFill>
                  </a:tcPr>
                </a:tc>
                <a:tc>
                  <a:txBody>
                    <a:bodyPr/>
                    <a:lstStyle/>
                    <a:p>
                      <a:pPr algn="ctr" rtl="0" fontAlgn="ctr"/>
                      <a:r>
                        <a:rPr lang="tr-TR" sz="700" b="1" i="0" u="none" strike="noStrike" dirty="0">
                          <a:solidFill>
                            <a:srgbClr val="FFFFFF"/>
                          </a:solidFill>
                          <a:effectLst/>
                          <a:latin typeface="Times New Roman" panose="02020603050405020304" pitchFamily="18" charset="0"/>
                        </a:rPr>
                        <a:t>ÖSS Sonucu Kayıt Yaptıran</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81E46"/>
                    </a:solidFill>
                  </a:tcPr>
                </a:tc>
                <a:tc>
                  <a:txBody>
                    <a:bodyPr/>
                    <a:lstStyle/>
                    <a:p>
                      <a:pPr algn="ctr" rtl="0" fontAlgn="ctr"/>
                      <a:r>
                        <a:rPr lang="tr-TR" sz="700" b="1" i="0" u="none" strike="noStrike">
                          <a:solidFill>
                            <a:srgbClr val="FFFFFF"/>
                          </a:solidFill>
                          <a:effectLst/>
                          <a:latin typeface="Times New Roman" panose="02020603050405020304" pitchFamily="18" charset="0"/>
                        </a:rPr>
                        <a:t>Boş Kalan Kontenjan</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81E46"/>
                    </a:solidFill>
                  </a:tcPr>
                </a:tc>
                <a:tc>
                  <a:txBody>
                    <a:bodyPr/>
                    <a:lstStyle/>
                    <a:p>
                      <a:pPr algn="ctr" rtl="0" fontAlgn="ctr"/>
                      <a:r>
                        <a:rPr lang="tr-TR" sz="700" b="1" i="0" u="none" strike="noStrike">
                          <a:solidFill>
                            <a:srgbClr val="FFFFFF"/>
                          </a:solidFill>
                          <a:effectLst/>
                          <a:latin typeface="Times New Roman" panose="02020603050405020304" pitchFamily="18" charset="0"/>
                        </a:rPr>
                        <a:t>Doluluk Oranı(%)</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81E46"/>
                    </a:solidFill>
                  </a:tcPr>
                </a:tc>
                <a:extLst>
                  <a:ext uri="{0D108BD9-81ED-4DB2-BD59-A6C34878D82A}">
                    <a16:rowId xmlns:a16="http://schemas.microsoft.com/office/drawing/2014/main" val="2854353911"/>
                  </a:ext>
                </a:extLst>
              </a:tr>
              <a:tr h="303551">
                <a:tc>
                  <a:txBody>
                    <a:bodyPr/>
                    <a:lstStyle/>
                    <a:p>
                      <a:pPr algn="l" rtl="0" fontAlgn="ctr"/>
                      <a:r>
                        <a:rPr lang="tr-TR" sz="700" b="0" i="0" u="none" strike="noStrike">
                          <a:solidFill>
                            <a:srgbClr val="551334"/>
                          </a:solidFill>
                          <a:effectLst/>
                          <a:latin typeface="Times New Roman" panose="02020603050405020304" pitchFamily="18" charset="0"/>
                        </a:rPr>
                        <a:t>Siyasal Bilgiler Fakültesi</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700" b="0" i="0" u="none" strike="noStrike" dirty="0">
                          <a:solidFill>
                            <a:srgbClr val="551334"/>
                          </a:solidFill>
                          <a:effectLst/>
                          <a:latin typeface="Times New Roman" panose="02020603050405020304" pitchFamily="18" charset="0"/>
                        </a:rPr>
                        <a:t>160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700" b="0" i="0" u="none" strike="noStrike" dirty="0">
                          <a:solidFill>
                            <a:srgbClr val="551334"/>
                          </a:solidFill>
                          <a:effectLst/>
                          <a:latin typeface="Times New Roman" panose="02020603050405020304" pitchFamily="18" charset="0"/>
                        </a:rPr>
                        <a:t>165</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700" b="0" i="0" u="none" strike="noStrike" dirty="0">
                          <a:solidFill>
                            <a:srgbClr val="551334"/>
                          </a:solidFill>
                          <a:effectLst/>
                          <a:latin typeface="Times New Roman" panose="02020603050405020304" pitchFamily="18" charset="0"/>
                        </a:rPr>
                        <a:t>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700" b="0" i="0" u="none" strike="noStrike" dirty="0">
                          <a:solidFill>
                            <a:srgbClr val="551334"/>
                          </a:solidFill>
                          <a:effectLst/>
                          <a:latin typeface="Times New Roman" panose="02020603050405020304" pitchFamily="18" charset="0"/>
                        </a:rPr>
                        <a:t>100%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4405491"/>
                  </a:ext>
                </a:extLst>
              </a:tr>
              <a:tr h="303551">
                <a:tc>
                  <a:txBody>
                    <a:bodyPr/>
                    <a:lstStyle/>
                    <a:p>
                      <a:pPr algn="l" rtl="0" fontAlgn="ctr"/>
                      <a:r>
                        <a:rPr lang="tr-TR" sz="700" b="0" i="0" u="none" strike="noStrike">
                          <a:solidFill>
                            <a:srgbClr val="551334"/>
                          </a:solidFill>
                          <a:effectLst/>
                          <a:latin typeface="Times New Roman" panose="02020603050405020304" pitchFamily="18" charset="0"/>
                        </a:rPr>
                        <a:t>Yabancı Diller Fakültesi</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700" b="0" i="0" u="none" strike="noStrike" dirty="0">
                          <a:solidFill>
                            <a:srgbClr val="551334"/>
                          </a:solidFill>
                          <a:effectLst/>
                          <a:latin typeface="Times New Roman" panose="02020603050405020304" pitchFamily="18" charset="0"/>
                        </a:rPr>
                        <a:t>40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700" b="0" i="0" u="none" strike="noStrike" dirty="0">
                          <a:solidFill>
                            <a:srgbClr val="551334"/>
                          </a:solidFill>
                          <a:effectLst/>
                          <a:latin typeface="Times New Roman" panose="02020603050405020304" pitchFamily="18" charset="0"/>
                        </a:rPr>
                        <a:t>41</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700" b="0" i="0" u="none" strike="noStrike" dirty="0">
                          <a:solidFill>
                            <a:srgbClr val="551334"/>
                          </a:solidFill>
                          <a:effectLst/>
                          <a:latin typeface="Times New Roman" panose="02020603050405020304" pitchFamily="18" charset="0"/>
                        </a:rPr>
                        <a:t>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700" b="0" i="0" u="none" strike="noStrike">
                          <a:solidFill>
                            <a:srgbClr val="551334"/>
                          </a:solidFill>
                          <a:effectLst/>
                          <a:latin typeface="Times New Roman" panose="02020603050405020304" pitchFamily="18" charset="0"/>
                        </a:rPr>
                        <a:t>100%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1445065"/>
                  </a:ext>
                </a:extLst>
              </a:tr>
              <a:tr h="277156">
                <a:tc>
                  <a:txBody>
                    <a:bodyPr/>
                    <a:lstStyle/>
                    <a:p>
                      <a:pPr algn="l" rtl="0" fontAlgn="ctr"/>
                      <a:r>
                        <a:rPr lang="tr-TR" sz="700" b="0" i="0" u="none" strike="noStrike">
                          <a:solidFill>
                            <a:srgbClr val="551334"/>
                          </a:solidFill>
                          <a:effectLst/>
                          <a:latin typeface="Times New Roman" panose="02020603050405020304" pitchFamily="18" charset="0"/>
                        </a:rPr>
                        <a:t>Hukuk Fakültesi</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700" b="0" i="0" u="none" strike="noStrike">
                          <a:solidFill>
                            <a:srgbClr val="551334"/>
                          </a:solidFill>
                          <a:effectLst/>
                          <a:latin typeface="Times New Roman" panose="02020603050405020304" pitchFamily="18" charset="0"/>
                        </a:rPr>
                        <a:t>60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700" b="0" i="0" u="none" strike="noStrike" dirty="0">
                          <a:solidFill>
                            <a:srgbClr val="551334"/>
                          </a:solidFill>
                          <a:effectLst/>
                          <a:latin typeface="Times New Roman" panose="02020603050405020304" pitchFamily="18" charset="0"/>
                        </a:rPr>
                        <a:t>62</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700" b="0" i="0" u="none" strike="noStrike" dirty="0">
                          <a:solidFill>
                            <a:srgbClr val="551334"/>
                          </a:solidFill>
                          <a:effectLst/>
                          <a:latin typeface="Times New Roman" panose="02020603050405020304" pitchFamily="18" charset="0"/>
                        </a:rPr>
                        <a:t>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700" b="0" i="0" u="none" strike="noStrike">
                          <a:solidFill>
                            <a:srgbClr val="551334"/>
                          </a:solidFill>
                          <a:effectLst/>
                          <a:latin typeface="Times New Roman" panose="02020603050405020304" pitchFamily="18" charset="0"/>
                        </a:rPr>
                        <a:t>100%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2587712"/>
                  </a:ext>
                </a:extLst>
              </a:tr>
              <a:tr h="424642">
                <a:tc>
                  <a:txBody>
                    <a:bodyPr/>
                    <a:lstStyle/>
                    <a:p>
                      <a:pPr algn="l" rtl="0" fontAlgn="ctr"/>
                      <a:r>
                        <a:rPr lang="tr-TR" sz="700" b="0" i="0" u="none" strike="noStrike" dirty="0">
                          <a:solidFill>
                            <a:srgbClr val="551334"/>
                          </a:solidFill>
                          <a:effectLst/>
                          <a:latin typeface="Times New Roman" panose="02020603050405020304" pitchFamily="18" charset="0"/>
                        </a:rPr>
                        <a:t>Dini İlimler Fakültesi</a:t>
                      </a:r>
                    </a:p>
                    <a:p>
                      <a:pPr algn="l" rtl="0" fontAlgn="ctr"/>
                      <a:endParaRPr lang="tr-TR" sz="700" b="0" i="0" u="none" strike="noStrike" dirty="0">
                        <a:solidFill>
                          <a:srgbClr val="551334"/>
                        </a:solidFill>
                        <a:effectLst/>
                        <a:latin typeface="Times New Roman" panose="02020603050405020304" pitchFamily="18" charset="0"/>
                      </a:endParaRP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700" b="0" i="0" u="none" strike="noStrike">
                          <a:solidFill>
                            <a:srgbClr val="551334"/>
                          </a:solidFill>
                          <a:effectLst/>
                          <a:latin typeface="Times New Roman" panose="02020603050405020304" pitchFamily="18" charset="0"/>
                        </a:rPr>
                        <a:t>60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700" b="0" i="0" u="none" strike="noStrike">
                          <a:solidFill>
                            <a:srgbClr val="551334"/>
                          </a:solidFill>
                          <a:effectLst/>
                          <a:latin typeface="Times New Roman" panose="02020603050405020304" pitchFamily="18" charset="0"/>
                        </a:rPr>
                        <a:t>60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700" b="0" i="0" u="none" strike="noStrike" dirty="0">
                          <a:solidFill>
                            <a:srgbClr val="551334"/>
                          </a:solidFill>
                          <a:effectLst/>
                          <a:latin typeface="Times New Roman" panose="02020603050405020304" pitchFamily="18" charset="0"/>
                        </a:rPr>
                        <a:t>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700" b="0" i="0" u="none" strike="noStrike" dirty="0">
                          <a:solidFill>
                            <a:srgbClr val="551334"/>
                          </a:solidFill>
                          <a:effectLst/>
                          <a:latin typeface="Times New Roman" panose="02020603050405020304" pitchFamily="18" charset="0"/>
                        </a:rPr>
                        <a:t>100%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7803065"/>
                  </a:ext>
                </a:extLst>
              </a:tr>
              <a:tr h="277156">
                <a:tc>
                  <a:txBody>
                    <a:bodyPr/>
                    <a:lstStyle/>
                    <a:p>
                      <a:pPr algn="l" rtl="0" fontAlgn="ctr"/>
                      <a:r>
                        <a:rPr lang="tr-TR" sz="700" b="1" i="0" u="none" strike="noStrike" dirty="0">
                          <a:solidFill>
                            <a:srgbClr val="551334"/>
                          </a:solidFill>
                          <a:effectLst/>
                          <a:latin typeface="Times New Roman" panose="02020603050405020304" pitchFamily="18" charset="0"/>
                        </a:rPr>
                        <a:t>TOPLAM</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D1A9"/>
                    </a:solidFill>
                  </a:tcPr>
                </a:tc>
                <a:tc>
                  <a:txBody>
                    <a:bodyPr/>
                    <a:lstStyle/>
                    <a:p>
                      <a:pPr algn="ctr" rtl="0" fontAlgn="ctr"/>
                      <a:r>
                        <a:rPr lang="tr-TR" sz="700" b="1" i="0" u="none" strike="noStrike">
                          <a:solidFill>
                            <a:srgbClr val="551334"/>
                          </a:solidFill>
                          <a:effectLst/>
                          <a:latin typeface="Times New Roman" panose="02020603050405020304" pitchFamily="18" charset="0"/>
                        </a:rPr>
                        <a:t>320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D1A9"/>
                    </a:solidFill>
                  </a:tcPr>
                </a:tc>
                <a:tc>
                  <a:txBody>
                    <a:bodyPr/>
                    <a:lstStyle/>
                    <a:p>
                      <a:pPr algn="ctr" rtl="0" fontAlgn="ctr"/>
                      <a:r>
                        <a:rPr lang="tr-TR" sz="700" b="1" i="0" u="none" strike="noStrike" dirty="0">
                          <a:solidFill>
                            <a:srgbClr val="551334"/>
                          </a:solidFill>
                          <a:effectLst/>
                          <a:latin typeface="Times New Roman" panose="02020603050405020304" pitchFamily="18" charset="0"/>
                        </a:rPr>
                        <a:t>328</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D1A9"/>
                    </a:solidFill>
                  </a:tcPr>
                </a:tc>
                <a:tc>
                  <a:txBody>
                    <a:bodyPr/>
                    <a:lstStyle/>
                    <a:p>
                      <a:pPr algn="ctr" rtl="0" fontAlgn="ctr"/>
                      <a:r>
                        <a:rPr lang="tr-TR" sz="700" b="1" i="0" u="none" strike="noStrike">
                          <a:solidFill>
                            <a:srgbClr val="551334"/>
                          </a:solidFill>
                          <a:effectLst/>
                          <a:latin typeface="Times New Roman" panose="02020603050405020304" pitchFamily="18" charset="0"/>
                        </a:rPr>
                        <a:t>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D1A9"/>
                    </a:solidFill>
                  </a:tcPr>
                </a:tc>
                <a:tc>
                  <a:txBody>
                    <a:bodyPr/>
                    <a:lstStyle/>
                    <a:p>
                      <a:pPr algn="ctr" rtl="0" fontAlgn="ctr"/>
                      <a:r>
                        <a:rPr lang="tr-TR" sz="700" b="1" i="0" u="none" strike="noStrike" dirty="0">
                          <a:solidFill>
                            <a:srgbClr val="551334"/>
                          </a:solidFill>
                          <a:effectLst/>
                          <a:latin typeface="Times New Roman" panose="02020603050405020304" pitchFamily="18" charset="0"/>
                        </a:rPr>
                        <a:t>100%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D1A9"/>
                    </a:solidFill>
                  </a:tcPr>
                </a:tc>
                <a:extLst>
                  <a:ext uri="{0D108BD9-81ED-4DB2-BD59-A6C34878D82A}">
                    <a16:rowId xmlns:a16="http://schemas.microsoft.com/office/drawing/2014/main" val="1557450726"/>
                  </a:ext>
                </a:extLst>
              </a:tr>
            </a:tbl>
          </a:graphicData>
        </a:graphic>
      </p:graphicFrame>
    </p:spTree>
    <p:extLst>
      <p:ext uri="{BB962C8B-B14F-4D97-AF65-F5344CB8AC3E}">
        <p14:creationId xmlns:p14="http://schemas.microsoft.com/office/powerpoint/2010/main" val="3562507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Screen Shot 2016-04-22 at 11.10.5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30175"/>
            <a:ext cx="9144000" cy="696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Dikdörtgen 1"/>
          <p:cNvSpPr>
            <a:spLocks noChangeArrowheads="1"/>
          </p:cNvSpPr>
          <p:nvPr/>
        </p:nvSpPr>
        <p:spPr bwMode="auto">
          <a:xfrm>
            <a:off x="2652980" y="90770"/>
            <a:ext cx="36168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None/>
            </a:pPr>
            <a:r>
              <a:rPr lang="tr-TR" sz="1800" cap="small" dirty="0"/>
              <a:t>ÖĞRENCİ İŞLERİ DAİRESİ BAŞKANLIĞI</a:t>
            </a:r>
          </a:p>
        </p:txBody>
      </p:sp>
      <p:sp>
        <p:nvSpPr>
          <p:cNvPr id="3" name="Dikdörtgen 2"/>
          <p:cNvSpPr/>
          <p:nvPr/>
        </p:nvSpPr>
        <p:spPr>
          <a:xfrm>
            <a:off x="2286000" y="6129425"/>
            <a:ext cx="4572000" cy="307777"/>
          </a:xfrm>
          <a:prstGeom prst="rect">
            <a:avLst/>
          </a:prstGeom>
        </p:spPr>
        <p:txBody>
          <a:bodyPr>
            <a:spAutoFit/>
          </a:bodyPr>
          <a:lstStyle/>
          <a:p>
            <a:pPr algn="ctr"/>
            <a:r>
              <a:rPr lang="tr-TR" sz="1400" b="1" dirty="0"/>
              <a:t>Tablo 3.</a:t>
            </a:r>
            <a:r>
              <a:rPr lang="tr-TR" sz="1400" dirty="0"/>
              <a:t> Öğrenci Kontenjanları ve Doluluk Oranları</a:t>
            </a:r>
          </a:p>
        </p:txBody>
      </p:sp>
      <p:sp>
        <p:nvSpPr>
          <p:cNvPr id="6" name="Dikdörtgen 1"/>
          <p:cNvSpPr>
            <a:spLocks noChangeArrowheads="1"/>
          </p:cNvSpPr>
          <p:nvPr/>
        </p:nvSpPr>
        <p:spPr bwMode="auto">
          <a:xfrm>
            <a:off x="2848450" y="460102"/>
            <a:ext cx="340971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None/>
            </a:pPr>
            <a:r>
              <a:rPr lang="tr-TR" sz="1600" dirty="0"/>
              <a:t>3. </a:t>
            </a:r>
            <a:r>
              <a:rPr lang="tr-TR" sz="1400" dirty="0">
                <a:latin typeface="+mn-lt"/>
                <a:ea typeface="+mn-ea"/>
              </a:rPr>
              <a:t>Öğrenci Kontenjanları ve Doluluk Oranları</a:t>
            </a:r>
          </a:p>
        </p:txBody>
      </p:sp>
      <p:graphicFrame>
        <p:nvGraphicFramePr>
          <p:cNvPr id="2" name="Tablo 1"/>
          <p:cNvGraphicFramePr>
            <a:graphicFrameLocks noGrp="1"/>
          </p:cNvGraphicFramePr>
          <p:nvPr>
            <p:extLst>
              <p:ext uri="{D42A27DB-BD31-4B8C-83A1-F6EECF244321}">
                <p14:modId xmlns:p14="http://schemas.microsoft.com/office/powerpoint/2010/main" val="432474616"/>
              </p:ext>
            </p:extLst>
          </p:nvPr>
        </p:nvGraphicFramePr>
        <p:xfrm>
          <a:off x="1187624" y="836551"/>
          <a:ext cx="7056783" cy="4970019"/>
        </p:xfrm>
        <a:graphic>
          <a:graphicData uri="http://schemas.openxmlformats.org/drawingml/2006/table">
            <a:tbl>
              <a:tblPr firstRow="1" firstCol="1" bandRow="1" bandCol="1"/>
              <a:tblGrid>
                <a:gridCol w="1411357">
                  <a:extLst>
                    <a:ext uri="{9D8B030D-6E8A-4147-A177-3AD203B41FA5}">
                      <a16:colId xmlns:a16="http://schemas.microsoft.com/office/drawing/2014/main" val="1290898286"/>
                    </a:ext>
                  </a:extLst>
                </a:gridCol>
                <a:gridCol w="1411357">
                  <a:extLst>
                    <a:ext uri="{9D8B030D-6E8A-4147-A177-3AD203B41FA5}">
                      <a16:colId xmlns:a16="http://schemas.microsoft.com/office/drawing/2014/main" val="1145155848"/>
                    </a:ext>
                  </a:extLst>
                </a:gridCol>
                <a:gridCol w="1399979">
                  <a:extLst>
                    <a:ext uri="{9D8B030D-6E8A-4147-A177-3AD203B41FA5}">
                      <a16:colId xmlns:a16="http://schemas.microsoft.com/office/drawing/2014/main" val="1022918818"/>
                    </a:ext>
                  </a:extLst>
                </a:gridCol>
                <a:gridCol w="1422733">
                  <a:extLst>
                    <a:ext uri="{9D8B030D-6E8A-4147-A177-3AD203B41FA5}">
                      <a16:colId xmlns:a16="http://schemas.microsoft.com/office/drawing/2014/main" val="1333698866"/>
                    </a:ext>
                  </a:extLst>
                </a:gridCol>
                <a:gridCol w="1411357">
                  <a:extLst>
                    <a:ext uri="{9D8B030D-6E8A-4147-A177-3AD203B41FA5}">
                      <a16:colId xmlns:a16="http://schemas.microsoft.com/office/drawing/2014/main" val="2624992339"/>
                    </a:ext>
                  </a:extLst>
                </a:gridCol>
              </a:tblGrid>
              <a:tr h="132857">
                <a:tc>
                  <a:txBody>
                    <a:bodyPr/>
                    <a:lstStyle/>
                    <a:p>
                      <a:pPr algn="ctr" rtl="0" fontAlgn="ctr"/>
                      <a:r>
                        <a:rPr lang="tr-TR" sz="700" b="1" i="0" u="none" strike="noStrike" dirty="0">
                          <a:solidFill>
                            <a:srgbClr val="FFFFFF"/>
                          </a:solidFill>
                          <a:effectLst/>
                          <a:latin typeface="Times New Roman" panose="02020603050405020304" pitchFamily="18" charset="0"/>
                        </a:rPr>
                        <a:t>2019</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81E46"/>
                    </a:solidFill>
                  </a:tcPr>
                </a:tc>
                <a:tc>
                  <a:txBody>
                    <a:bodyPr/>
                    <a:lstStyle/>
                    <a:p>
                      <a:pPr algn="ctr" rtl="0" fontAlgn="ctr"/>
                      <a:r>
                        <a:rPr lang="tr-TR" sz="700" b="1" i="0" u="none" strike="noStrike" dirty="0">
                          <a:solidFill>
                            <a:srgbClr val="FFFFFF"/>
                          </a:solidFill>
                          <a:effectLst/>
                          <a:latin typeface="Times New Roman" panose="02020603050405020304" pitchFamily="18" charset="0"/>
                        </a:rPr>
                        <a:t>ÖSS Kontenjanı(*)</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81E46"/>
                    </a:solidFill>
                  </a:tcPr>
                </a:tc>
                <a:tc>
                  <a:txBody>
                    <a:bodyPr/>
                    <a:lstStyle/>
                    <a:p>
                      <a:pPr algn="ctr" rtl="0" fontAlgn="ctr"/>
                      <a:r>
                        <a:rPr lang="tr-TR" sz="700" b="1" i="0" u="none" strike="noStrike" dirty="0">
                          <a:solidFill>
                            <a:srgbClr val="FFFFFF"/>
                          </a:solidFill>
                          <a:effectLst/>
                          <a:latin typeface="Times New Roman" panose="02020603050405020304" pitchFamily="18" charset="0"/>
                        </a:rPr>
                        <a:t>ÖSS Sonucu Kayıt Yaptıran</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81E46"/>
                    </a:solidFill>
                  </a:tcPr>
                </a:tc>
                <a:tc>
                  <a:txBody>
                    <a:bodyPr/>
                    <a:lstStyle/>
                    <a:p>
                      <a:pPr algn="ctr" rtl="0" fontAlgn="ctr"/>
                      <a:r>
                        <a:rPr lang="tr-TR" sz="700" b="1" i="0" u="none" strike="noStrike" dirty="0">
                          <a:solidFill>
                            <a:srgbClr val="FFFFFF"/>
                          </a:solidFill>
                          <a:effectLst/>
                          <a:latin typeface="Times New Roman" panose="02020603050405020304" pitchFamily="18" charset="0"/>
                        </a:rPr>
                        <a:t>Boş Kalan Kontenjan</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81E46"/>
                    </a:solidFill>
                  </a:tcPr>
                </a:tc>
                <a:tc>
                  <a:txBody>
                    <a:bodyPr/>
                    <a:lstStyle/>
                    <a:p>
                      <a:pPr algn="ctr" rtl="0" fontAlgn="ctr"/>
                      <a:r>
                        <a:rPr lang="tr-TR" sz="700" b="1" i="0" u="none" strike="noStrike" dirty="0">
                          <a:solidFill>
                            <a:srgbClr val="FFFFFF"/>
                          </a:solidFill>
                          <a:effectLst/>
                          <a:latin typeface="Times New Roman" panose="02020603050405020304" pitchFamily="18" charset="0"/>
                        </a:rPr>
                        <a:t>Doluluk Oranı(%)</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81E46"/>
                    </a:solidFill>
                  </a:tcPr>
                </a:tc>
                <a:extLst>
                  <a:ext uri="{0D108BD9-81ED-4DB2-BD59-A6C34878D82A}">
                    <a16:rowId xmlns:a16="http://schemas.microsoft.com/office/drawing/2014/main" val="4058046904"/>
                  </a:ext>
                </a:extLst>
              </a:tr>
              <a:tr h="159162">
                <a:tc>
                  <a:txBody>
                    <a:bodyPr/>
                    <a:lstStyle/>
                    <a:p>
                      <a:pPr algn="l" rtl="0" fontAlgn="ctr"/>
                      <a:r>
                        <a:rPr lang="tr-TR" sz="700" b="0" i="0" u="none" strike="noStrike" dirty="0">
                          <a:solidFill>
                            <a:srgbClr val="551334"/>
                          </a:solidFill>
                          <a:effectLst/>
                          <a:latin typeface="Times New Roman" panose="02020603050405020304" pitchFamily="18" charset="0"/>
                        </a:rPr>
                        <a:t>Siyasal Bilgiler Fakültesi</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700" b="0" i="0" u="none" strike="noStrike" dirty="0">
                          <a:solidFill>
                            <a:srgbClr val="551334"/>
                          </a:solidFill>
                          <a:effectLst/>
                          <a:latin typeface="Times New Roman" panose="02020603050405020304" pitchFamily="18" charset="0"/>
                        </a:rPr>
                        <a:t>160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700" b="0" i="0" u="none" strike="noStrike" dirty="0">
                          <a:solidFill>
                            <a:srgbClr val="551334"/>
                          </a:solidFill>
                          <a:effectLst/>
                          <a:latin typeface="Times New Roman" panose="02020603050405020304" pitchFamily="18" charset="0"/>
                        </a:rPr>
                        <a:t>156</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700" b="0" i="0" u="none" strike="noStrike" dirty="0">
                          <a:solidFill>
                            <a:srgbClr val="551334"/>
                          </a:solidFill>
                          <a:effectLst/>
                          <a:latin typeface="Times New Roman" panose="02020603050405020304" pitchFamily="18" charset="0"/>
                        </a:rPr>
                        <a:t>4</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700" b="0" i="0" u="none" strike="noStrike" dirty="0">
                          <a:solidFill>
                            <a:srgbClr val="551334"/>
                          </a:solidFill>
                          <a:effectLst/>
                          <a:latin typeface="Times New Roman" panose="02020603050405020304" pitchFamily="18" charset="0"/>
                        </a:rPr>
                        <a:t>%97,5</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0245318"/>
                  </a:ext>
                </a:extLst>
              </a:tr>
              <a:tr h="159162">
                <a:tc>
                  <a:txBody>
                    <a:bodyPr/>
                    <a:lstStyle/>
                    <a:p>
                      <a:pPr algn="l" rtl="0" fontAlgn="ctr"/>
                      <a:r>
                        <a:rPr lang="tr-TR" sz="700" b="0" i="0" u="none" strike="noStrike" dirty="0">
                          <a:solidFill>
                            <a:srgbClr val="551334"/>
                          </a:solidFill>
                          <a:effectLst/>
                          <a:latin typeface="Times New Roman" panose="02020603050405020304" pitchFamily="18" charset="0"/>
                        </a:rPr>
                        <a:t>Yabancı Diller Fakültesi</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700" b="0" i="0" u="none" strike="noStrike" dirty="0">
                          <a:solidFill>
                            <a:srgbClr val="551334"/>
                          </a:solidFill>
                          <a:effectLst/>
                          <a:latin typeface="Times New Roman" panose="02020603050405020304" pitchFamily="18" charset="0"/>
                        </a:rPr>
                        <a:t>50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700" b="0" i="0" u="none" strike="noStrike" dirty="0">
                          <a:solidFill>
                            <a:srgbClr val="551334"/>
                          </a:solidFill>
                          <a:effectLst/>
                          <a:latin typeface="Times New Roman" panose="02020603050405020304" pitchFamily="18" charset="0"/>
                        </a:rPr>
                        <a:t>50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700" b="0" i="0" u="none" strike="noStrike" dirty="0">
                          <a:solidFill>
                            <a:srgbClr val="551334"/>
                          </a:solidFill>
                          <a:effectLst/>
                          <a:latin typeface="Times New Roman" panose="02020603050405020304" pitchFamily="18" charset="0"/>
                        </a:rPr>
                        <a:t>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700" b="0" i="0" u="none" strike="noStrike" dirty="0">
                          <a:solidFill>
                            <a:srgbClr val="551334"/>
                          </a:solidFill>
                          <a:effectLst/>
                          <a:latin typeface="Times New Roman" panose="02020603050405020304" pitchFamily="18" charset="0"/>
                        </a:rPr>
                        <a:t>100%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1652490"/>
                  </a:ext>
                </a:extLst>
              </a:tr>
              <a:tr h="159162">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tr-TR" sz="700" b="0" i="0" u="none" strike="noStrike" dirty="0">
                          <a:solidFill>
                            <a:srgbClr val="551334"/>
                          </a:solidFill>
                          <a:effectLst/>
                          <a:latin typeface="Times New Roman" panose="02020603050405020304" pitchFamily="18" charset="0"/>
                        </a:rPr>
                        <a:t>Hukuk Fakültesi</a:t>
                      </a:r>
                    </a:p>
                    <a:p>
                      <a:pPr algn="l" rtl="0" fontAlgn="ctr"/>
                      <a:endParaRPr lang="tr-TR" sz="700" b="0" i="0" u="none" strike="noStrike" dirty="0">
                        <a:solidFill>
                          <a:srgbClr val="551334"/>
                        </a:solidFill>
                        <a:effectLst/>
                        <a:latin typeface="Times New Roman" panose="02020603050405020304" pitchFamily="18" charset="0"/>
                      </a:endParaRP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700" b="0" i="0" u="none" strike="noStrike" dirty="0">
                          <a:solidFill>
                            <a:srgbClr val="551334"/>
                          </a:solidFill>
                          <a:effectLst/>
                          <a:latin typeface="Times New Roman" panose="02020603050405020304" pitchFamily="18" charset="0"/>
                        </a:rPr>
                        <a:t>80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700" b="0" i="0" u="none" strike="noStrike" dirty="0">
                          <a:solidFill>
                            <a:srgbClr val="551334"/>
                          </a:solidFill>
                          <a:effectLst/>
                          <a:latin typeface="Times New Roman" panose="02020603050405020304" pitchFamily="18" charset="0"/>
                        </a:rPr>
                        <a:t>80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700" b="0" i="0" u="none" strike="noStrike" dirty="0">
                          <a:solidFill>
                            <a:srgbClr val="551334"/>
                          </a:solidFill>
                          <a:effectLst/>
                          <a:latin typeface="Times New Roman" panose="02020603050405020304" pitchFamily="18" charset="0"/>
                        </a:rPr>
                        <a:t>0</a:t>
                      </a:r>
                    </a:p>
                    <a:p>
                      <a:pPr algn="ctr" rtl="0" fontAlgn="ctr"/>
                      <a:endParaRPr lang="tr-TR" sz="700" b="0" i="0" u="none" strike="noStrike" dirty="0">
                        <a:solidFill>
                          <a:srgbClr val="551334"/>
                        </a:solidFill>
                        <a:effectLst/>
                        <a:latin typeface="Times New Roman" panose="02020603050405020304" pitchFamily="18" charset="0"/>
                      </a:endParaRP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700" b="0" i="0" u="none" strike="noStrike" dirty="0">
                          <a:solidFill>
                            <a:srgbClr val="551334"/>
                          </a:solidFill>
                          <a:effectLst/>
                          <a:latin typeface="Times New Roman" panose="02020603050405020304" pitchFamily="18" charset="0"/>
                        </a:rPr>
                        <a:t>100%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8281955"/>
                  </a:ext>
                </a:extLst>
              </a:tr>
              <a:tr h="159162">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tr-TR" sz="700" b="0" i="0" u="none" strike="noStrike" dirty="0">
                          <a:solidFill>
                            <a:srgbClr val="551334"/>
                          </a:solidFill>
                          <a:effectLst/>
                          <a:latin typeface="Times New Roman" panose="02020603050405020304" pitchFamily="18" charset="0"/>
                        </a:rPr>
                        <a:t>Sosyal ve Beşeri Bilimler Fakültesi</a:t>
                      </a:r>
                    </a:p>
                    <a:p>
                      <a:pPr algn="l" rtl="0" fontAlgn="ctr"/>
                      <a:endParaRPr lang="tr-TR" sz="700" b="0" i="0" u="none" strike="noStrike" dirty="0">
                        <a:solidFill>
                          <a:srgbClr val="551334"/>
                        </a:solidFill>
                        <a:effectLst/>
                        <a:latin typeface="Times New Roman" panose="02020603050405020304" pitchFamily="18" charset="0"/>
                      </a:endParaRP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700" b="0" i="0" u="none" strike="noStrike" dirty="0">
                          <a:solidFill>
                            <a:srgbClr val="551334"/>
                          </a:solidFill>
                          <a:effectLst/>
                          <a:latin typeface="Times New Roman" panose="02020603050405020304" pitchFamily="18" charset="0"/>
                        </a:rPr>
                        <a:t>220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700" b="0" i="0" u="none" strike="noStrike" dirty="0">
                          <a:solidFill>
                            <a:srgbClr val="551334"/>
                          </a:solidFill>
                          <a:effectLst/>
                          <a:latin typeface="Times New Roman" panose="02020603050405020304" pitchFamily="18" charset="0"/>
                        </a:rPr>
                        <a:t>220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700" b="0" i="0" u="none" strike="noStrike" dirty="0">
                          <a:solidFill>
                            <a:srgbClr val="551334"/>
                          </a:solidFill>
                          <a:effectLst/>
                          <a:latin typeface="Times New Roman" panose="02020603050405020304" pitchFamily="18" charset="0"/>
                        </a:rPr>
                        <a:t>0</a:t>
                      </a:r>
                    </a:p>
                    <a:p>
                      <a:pPr algn="ctr" rtl="0" fontAlgn="ctr"/>
                      <a:endParaRPr lang="tr-TR" sz="700" b="0" i="0" u="none" strike="noStrike" dirty="0">
                        <a:solidFill>
                          <a:srgbClr val="551334"/>
                        </a:solidFill>
                        <a:effectLst/>
                        <a:latin typeface="Times New Roman" panose="02020603050405020304" pitchFamily="18" charset="0"/>
                      </a:endParaRP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700" b="0" i="0" u="none" strike="noStrike" dirty="0">
                          <a:solidFill>
                            <a:srgbClr val="551334"/>
                          </a:solidFill>
                          <a:effectLst/>
                          <a:latin typeface="Times New Roman" panose="02020603050405020304" pitchFamily="18" charset="0"/>
                        </a:rPr>
                        <a:t>100%</a:t>
                      </a:r>
                    </a:p>
                    <a:p>
                      <a:pPr algn="ctr" rtl="0" fontAlgn="ctr"/>
                      <a:endParaRPr lang="tr-TR" sz="700" b="0" i="0" u="none" strike="noStrike" dirty="0">
                        <a:solidFill>
                          <a:srgbClr val="551334"/>
                        </a:solidFill>
                        <a:effectLst/>
                        <a:latin typeface="Times New Roman" panose="02020603050405020304" pitchFamily="18" charset="0"/>
                      </a:endParaRP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3048265"/>
                  </a:ext>
                </a:extLst>
              </a:tr>
              <a:tr h="192308">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tr-TR" sz="700" b="0" i="0" u="none" strike="noStrike" dirty="0">
                          <a:solidFill>
                            <a:srgbClr val="551334"/>
                          </a:solidFill>
                          <a:effectLst/>
                          <a:latin typeface="Times New Roman" panose="02020603050405020304" pitchFamily="18" charset="0"/>
                        </a:rPr>
                        <a:t>İslami İlimler Fakültesi</a:t>
                      </a:r>
                    </a:p>
                    <a:p>
                      <a:pPr algn="l" rtl="0" fontAlgn="ctr"/>
                      <a:endParaRPr lang="tr-TR" sz="700" b="0" i="0" u="none" strike="noStrike" dirty="0">
                        <a:solidFill>
                          <a:srgbClr val="551334"/>
                        </a:solidFill>
                        <a:effectLst/>
                        <a:latin typeface="Times New Roman" panose="02020603050405020304" pitchFamily="18" charset="0"/>
                      </a:endParaRP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700" b="0" i="0" u="none" strike="noStrike" dirty="0">
                          <a:solidFill>
                            <a:srgbClr val="551334"/>
                          </a:solidFill>
                          <a:effectLst/>
                          <a:latin typeface="Times New Roman" panose="02020603050405020304" pitchFamily="18" charset="0"/>
                        </a:rPr>
                        <a:t>80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700" b="0" i="0" u="none" strike="noStrike" dirty="0">
                          <a:solidFill>
                            <a:srgbClr val="551334"/>
                          </a:solidFill>
                          <a:effectLst/>
                          <a:latin typeface="Times New Roman" panose="02020603050405020304" pitchFamily="18" charset="0"/>
                        </a:rPr>
                        <a:t>80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700" b="0" i="0" u="none" strike="noStrike" dirty="0">
                          <a:solidFill>
                            <a:srgbClr val="551334"/>
                          </a:solidFill>
                          <a:effectLst/>
                          <a:latin typeface="Times New Roman" panose="02020603050405020304" pitchFamily="18" charset="0"/>
                        </a:rPr>
                        <a:t>0</a:t>
                      </a:r>
                    </a:p>
                    <a:p>
                      <a:pPr algn="ctr" rtl="0" fontAlgn="ctr"/>
                      <a:endParaRPr lang="tr-TR" sz="700" b="0" i="0" u="none" strike="noStrike" dirty="0">
                        <a:solidFill>
                          <a:srgbClr val="551334"/>
                        </a:solidFill>
                        <a:effectLst/>
                        <a:latin typeface="Times New Roman" panose="02020603050405020304" pitchFamily="18" charset="0"/>
                      </a:endParaRP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700" b="0" i="0" u="none" strike="noStrike" dirty="0">
                          <a:solidFill>
                            <a:srgbClr val="551334"/>
                          </a:solidFill>
                          <a:effectLst/>
                          <a:latin typeface="Times New Roman" panose="02020603050405020304" pitchFamily="18" charset="0"/>
                        </a:rPr>
                        <a:t>100%</a:t>
                      </a:r>
                    </a:p>
                    <a:p>
                      <a:pPr algn="ctr" rtl="0" fontAlgn="ctr"/>
                      <a:endParaRPr lang="tr-TR" sz="700" b="0" i="0" u="none" strike="noStrike" dirty="0">
                        <a:solidFill>
                          <a:srgbClr val="551334"/>
                        </a:solidFill>
                        <a:effectLst/>
                        <a:latin typeface="Times New Roman" panose="02020603050405020304" pitchFamily="18" charset="0"/>
                      </a:endParaRP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4705592"/>
                  </a:ext>
                </a:extLst>
              </a:tr>
              <a:tr h="145322">
                <a:tc>
                  <a:txBody>
                    <a:bodyPr/>
                    <a:lstStyle/>
                    <a:p>
                      <a:pPr algn="l" rtl="0" fontAlgn="ctr"/>
                      <a:r>
                        <a:rPr lang="tr-TR" sz="700" b="1" i="0" u="none" strike="noStrike" dirty="0">
                          <a:solidFill>
                            <a:srgbClr val="551334"/>
                          </a:solidFill>
                          <a:effectLst/>
                          <a:latin typeface="Times New Roman" panose="02020603050405020304" pitchFamily="18" charset="0"/>
                        </a:rPr>
                        <a:t>TOPLAM</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D1A9"/>
                    </a:solidFill>
                  </a:tcPr>
                </a:tc>
                <a:tc>
                  <a:txBody>
                    <a:bodyPr/>
                    <a:lstStyle/>
                    <a:p>
                      <a:pPr algn="ctr" rtl="0" fontAlgn="ctr"/>
                      <a:r>
                        <a:rPr lang="tr-TR" sz="700" b="1" i="0" u="none" strike="noStrike" dirty="0">
                          <a:solidFill>
                            <a:srgbClr val="551334"/>
                          </a:solidFill>
                          <a:effectLst/>
                          <a:latin typeface="Times New Roman" panose="02020603050405020304" pitchFamily="18" charset="0"/>
                        </a:rPr>
                        <a:t>590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D1A9"/>
                    </a:solidFill>
                  </a:tcPr>
                </a:tc>
                <a:tc>
                  <a:txBody>
                    <a:bodyPr/>
                    <a:lstStyle/>
                    <a:p>
                      <a:pPr algn="ctr" rtl="0" fontAlgn="ctr"/>
                      <a:r>
                        <a:rPr lang="tr-TR" sz="700" b="1" i="0" u="none" strike="noStrike" dirty="0">
                          <a:solidFill>
                            <a:srgbClr val="551334"/>
                          </a:solidFill>
                          <a:effectLst/>
                          <a:latin typeface="Times New Roman" panose="02020603050405020304" pitchFamily="18" charset="0"/>
                        </a:rPr>
                        <a:t>586</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D1A9"/>
                    </a:solidFill>
                  </a:tcPr>
                </a:tc>
                <a:tc>
                  <a:txBody>
                    <a:bodyPr/>
                    <a:lstStyle/>
                    <a:p>
                      <a:pPr algn="ctr" rtl="0" fontAlgn="ctr"/>
                      <a:r>
                        <a:rPr lang="tr-TR" sz="700" b="1" i="0" u="none" strike="noStrike" dirty="0">
                          <a:solidFill>
                            <a:srgbClr val="551334"/>
                          </a:solidFill>
                          <a:effectLst/>
                          <a:latin typeface="Times New Roman" panose="02020603050405020304" pitchFamily="18" charset="0"/>
                        </a:rPr>
                        <a:t>4</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D1A9"/>
                    </a:solidFill>
                  </a:tcPr>
                </a:tc>
                <a:tc>
                  <a:txBody>
                    <a:bodyPr/>
                    <a:lstStyle/>
                    <a:p>
                      <a:pPr algn="ctr" rtl="0" fontAlgn="ctr"/>
                      <a:r>
                        <a:rPr lang="tr-TR" sz="700" b="1" i="0" u="none" strike="noStrike" dirty="0">
                          <a:solidFill>
                            <a:srgbClr val="551334"/>
                          </a:solidFill>
                          <a:effectLst/>
                          <a:latin typeface="Times New Roman" panose="02020603050405020304" pitchFamily="18" charset="0"/>
                        </a:rPr>
                        <a:t>99.5%</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D1A9"/>
                    </a:solidFill>
                  </a:tcPr>
                </a:tc>
                <a:extLst>
                  <a:ext uri="{0D108BD9-81ED-4DB2-BD59-A6C34878D82A}">
                    <a16:rowId xmlns:a16="http://schemas.microsoft.com/office/drawing/2014/main" val="3044781418"/>
                  </a:ext>
                </a:extLst>
              </a:tr>
              <a:tr h="186842">
                <a:tc>
                  <a:txBody>
                    <a:bodyPr/>
                    <a:lstStyle/>
                    <a:p>
                      <a:pPr algn="ctr" rtl="0" fontAlgn="ctr"/>
                      <a:r>
                        <a:rPr lang="tr-TR" sz="700" b="1" i="0" u="none" strike="noStrike" dirty="0">
                          <a:solidFill>
                            <a:srgbClr val="FFFFFF"/>
                          </a:solidFill>
                          <a:effectLst/>
                          <a:latin typeface="Times New Roman" panose="02020603050405020304" pitchFamily="18" charset="0"/>
                        </a:rPr>
                        <a:t>2020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81E46"/>
                    </a:solidFill>
                  </a:tcPr>
                </a:tc>
                <a:tc>
                  <a:txBody>
                    <a:bodyPr/>
                    <a:lstStyle/>
                    <a:p>
                      <a:pPr algn="ctr" rtl="0" fontAlgn="ctr"/>
                      <a:r>
                        <a:rPr lang="tr-TR" sz="700" b="1" i="0" u="none" strike="noStrike">
                          <a:solidFill>
                            <a:srgbClr val="FFFFFF"/>
                          </a:solidFill>
                          <a:effectLst/>
                          <a:latin typeface="Times New Roman" panose="02020603050405020304" pitchFamily="18" charset="0"/>
                        </a:rPr>
                        <a:t>ÖSS Kontenjanı(*)</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81E46"/>
                    </a:solidFill>
                  </a:tcPr>
                </a:tc>
                <a:tc>
                  <a:txBody>
                    <a:bodyPr/>
                    <a:lstStyle/>
                    <a:p>
                      <a:pPr algn="ctr" rtl="0" fontAlgn="ctr"/>
                      <a:r>
                        <a:rPr lang="tr-TR" sz="700" b="1" i="0" u="none" strike="noStrike" dirty="0">
                          <a:solidFill>
                            <a:srgbClr val="FFFFFF"/>
                          </a:solidFill>
                          <a:effectLst/>
                          <a:latin typeface="Times New Roman" panose="02020603050405020304" pitchFamily="18" charset="0"/>
                        </a:rPr>
                        <a:t>ÖSS Sonucu Kayıt Yaptıran</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81E46"/>
                    </a:solidFill>
                  </a:tcPr>
                </a:tc>
                <a:tc>
                  <a:txBody>
                    <a:bodyPr/>
                    <a:lstStyle/>
                    <a:p>
                      <a:pPr algn="ctr" rtl="0" fontAlgn="ctr"/>
                      <a:r>
                        <a:rPr lang="tr-TR" sz="700" b="1" i="0" u="none" strike="noStrike">
                          <a:solidFill>
                            <a:srgbClr val="FFFFFF"/>
                          </a:solidFill>
                          <a:effectLst/>
                          <a:latin typeface="Times New Roman" panose="02020603050405020304" pitchFamily="18" charset="0"/>
                        </a:rPr>
                        <a:t>Boş Kalan Kontenjan</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81E46"/>
                    </a:solidFill>
                  </a:tcPr>
                </a:tc>
                <a:tc>
                  <a:txBody>
                    <a:bodyPr/>
                    <a:lstStyle/>
                    <a:p>
                      <a:pPr algn="ctr" rtl="0" fontAlgn="ctr"/>
                      <a:r>
                        <a:rPr lang="tr-TR" sz="700" b="1" i="0" u="none" strike="noStrike">
                          <a:solidFill>
                            <a:srgbClr val="FFFFFF"/>
                          </a:solidFill>
                          <a:effectLst/>
                          <a:latin typeface="Times New Roman" panose="02020603050405020304" pitchFamily="18" charset="0"/>
                        </a:rPr>
                        <a:t>Doluluk Oranı(%)</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81E46"/>
                    </a:solidFill>
                  </a:tcPr>
                </a:tc>
                <a:extLst>
                  <a:ext uri="{0D108BD9-81ED-4DB2-BD59-A6C34878D82A}">
                    <a16:rowId xmlns:a16="http://schemas.microsoft.com/office/drawing/2014/main" val="588415102"/>
                  </a:ext>
                </a:extLst>
              </a:tr>
              <a:tr h="159162">
                <a:tc>
                  <a:txBody>
                    <a:bodyPr/>
                    <a:lstStyle/>
                    <a:p>
                      <a:pPr algn="l" rtl="0" fontAlgn="ctr"/>
                      <a:r>
                        <a:rPr lang="tr-TR" sz="700" b="0" i="0" u="none" strike="noStrike">
                          <a:solidFill>
                            <a:srgbClr val="551334"/>
                          </a:solidFill>
                          <a:effectLst/>
                          <a:latin typeface="Times New Roman" panose="02020603050405020304" pitchFamily="18" charset="0"/>
                        </a:rPr>
                        <a:t>Siyasal Bilgiler Fakültesi</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700" b="0" i="0" u="none" strike="noStrike" dirty="0">
                          <a:solidFill>
                            <a:srgbClr val="551334"/>
                          </a:solidFill>
                          <a:effectLst/>
                          <a:latin typeface="Times New Roman" panose="02020603050405020304" pitchFamily="18" charset="0"/>
                        </a:rPr>
                        <a:t>180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700" b="0" i="0" u="none" strike="noStrike" dirty="0">
                          <a:solidFill>
                            <a:srgbClr val="551334"/>
                          </a:solidFill>
                          <a:effectLst/>
                          <a:latin typeface="Times New Roman" panose="02020603050405020304" pitchFamily="18" charset="0"/>
                        </a:rPr>
                        <a:t>180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700" b="0" i="0" u="none" strike="noStrike">
                          <a:solidFill>
                            <a:srgbClr val="551334"/>
                          </a:solidFill>
                          <a:effectLst/>
                          <a:latin typeface="Times New Roman" panose="02020603050405020304" pitchFamily="18" charset="0"/>
                        </a:rPr>
                        <a:t>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700" b="0" i="0" u="none" strike="noStrike">
                          <a:solidFill>
                            <a:srgbClr val="551334"/>
                          </a:solidFill>
                          <a:effectLst/>
                          <a:latin typeface="Times New Roman" panose="02020603050405020304" pitchFamily="18" charset="0"/>
                        </a:rPr>
                        <a:t>100%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0395585"/>
                  </a:ext>
                </a:extLst>
              </a:tr>
              <a:tr h="159162">
                <a:tc>
                  <a:txBody>
                    <a:bodyPr/>
                    <a:lstStyle/>
                    <a:p>
                      <a:pPr algn="l" rtl="0" fontAlgn="ctr"/>
                      <a:r>
                        <a:rPr lang="tr-TR" sz="700" b="0" i="0" u="none" strike="noStrike" dirty="0">
                          <a:solidFill>
                            <a:srgbClr val="551334"/>
                          </a:solidFill>
                          <a:effectLst/>
                          <a:latin typeface="Times New Roman" panose="02020603050405020304" pitchFamily="18" charset="0"/>
                        </a:rPr>
                        <a:t>Yabancı Diller Fakültesi</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700" b="0" i="0" u="none" strike="noStrike" dirty="0">
                          <a:solidFill>
                            <a:srgbClr val="551334"/>
                          </a:solidFill>
                          <a:effectLst/>
                          <a:latin typeface="Times New Roman" panose="02020603050405020304" pitchFamily="18" charset="0"/>
                        </a:rPr>
                        <a:t>50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700" b="0" i="0" u="none" strike="noStrike" dirty="0">
                          <a:solidFill>
                            <a:srgbClr val="551334"/>
                          </a:solidFill>
                          <a:effectLst/>
                          <a:latin typeface="Times New Roman" panose="02020603050405020304" pitchFamily="18" charset="0"/>
                        </a:rPr>
                        <a:t>50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700" b="0" i="0" u="none" strike="noStrike">
                          <a:solidFill>
                            <a:srgbClr val="551334"/>
                          </a:solidFill>
                          <a:effectLst/>
                          <a:latin typeface="Times New Roman" panose="02020603050405020304" pitchFamily="18" charset="0"/>
                        </a:rPr>
                        <a:t>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700" b="0" i="0" u="none" strike="noStrike" dirty="0">
                          <a:solidFill>
                            <a:srgbClr val="551334"/>
                          </a:solidFill>
                          <a:effectLst/>
                          <a:latin typeface="Times New Roman" panose="02020603050405020304" pitchFamily="18" charset="0"/>
                        </a:rPr>
                        <a:t>100%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3395050"/>
                  </a:ext>
                </a:extLst>
              </a:tr>
              <a:tr h="159162">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tr-TR" sz="700" b="0" i="0" u="none" strike="noStrike" dirty="0">
                          <a:solidFill>
                            <a:srgbClr val="551334"/>
                          </a:solidFill>
                          <a:effectLst/>
                          <a:latin typeface="Times New Roman" panose="02020603050405020304" pitchFamily="18" charset="0"/>
                        </a:rPr>
                        <a:t>Hukuk Fakültesi</a:t>
                      </a:r>
                    </a:p>
                    <a:p>
                      <a:pPr algn="l" rtl="0" fontAlgn="ctr"/>
                      <a:endParaRPr lang="tr-TR" sz="700" b="0" i="0" u="none" strike="noStrike" dirty="0">
                        <a:solidFill>
                          <a:srgbClr val="551334"/>
                        </a:solidFill>
                        <a:effectLst/>
                        <a:latin typeface="Times New Roman" panose="02020603050405020304" pitchFamily="18" charset="0"/>
                      </a:endParaRP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700" b="0" i="0" u="none" strike="noStrike" dirty="0">
                          <a:solidFill>
                            <a:srgbClr val="551334"/>
                          </a:solidFill>
                          <a:effectLst/>
                          <a:latin typeface="Times New Roman" panose="02020603050405020304" pitchFamily="18" charset="0"/>
                        </a:rPr>
                        <a:t>100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700" b="0" i="0" u="none" strike="noStrike" dirty="0">
                          <a:solidFill>
                            <a:srgbClr val="551334"/>
                          </a:solidFill>
                          <a:effectLst/>
                          <a:latin typeface="Times New Roman" panose="02020603050405020304" pitchFamily="18" charset="0"/>
                        </a:rPr>
                        <a:t>100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700" b="0" i="0" u="none" strike="noStrike" dirty="0">
                          <a:solidFill>
                            <a:srgbClr val="551334"/>
                          </a:solidFill>
                          <a:effectLst/>
                          <a:latin typeface="Times New Roman" panose="02020603050405020304" pitchFamily="18" charset="0"/>
                        </a:rPr>
                        <a:t>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700" b="0" i="0" u="none" strike="noStrike" dirty="0">
                          <a:solidFill>
                            <a:srgbClr val="551334"/>
                          </a:solidFill>
                          <a:effectLst/>
                          <a:latin typeface="Times New Roman" panose="02020603050405020304" pitchFamily="18" charset="0"/>
                        </a:rPr>
                        <a:t>100%</a:t>
                      </a:r>
                    </a:p>
                    <a:p>
                      <a:pPr algn="ctr" rtl="0" fontAlgn="ctr"/>
                      <a:endParaRPr lang="tr-TR" sz="700" b="0" i="0" u="none" strike="noStrike" dirty="0">
                        <a:solidFill>
                          <a:srgbClr val="551334"/>
                        </a:solidFill>
                        <a:effectLst/>
                        <a:latin typeface="Times New Roman" panose="02020603050405020304" pitchFamily="18" charset="0"/>
                      </a:endParaRP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8200561"/>
                  </a:ext>
                </a:extLst>
              </a:tr>
              <a:tr h="159162">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tr-TR" sz="700" b="0" i="0" u="none" strike="noStrike" dirty="0">
                          <a:solidFill>
                            <a:srgbClr val="551334"/>
                          </a:solidFill>
                          <a:effectLst/>
                          <a:latin typeface="Times New Roman" panose="02020603050405020304" pitchFamily="18" charset="0"/>
                        </a:rPr>
                        <a:t>Sosyal ve Beşeri Bilimler Fakültesi</a:t>
                      </a:r>
                    </a:p>
                    <a:p>
                      <a:pPr algn="l" rtl="0" fontAlgn="ctr"/>
                      <a:endParaRPr lang="tr-TR" sz="700" b="0" i="0" u="none" strike="noStrike" dirty="0">
                        <a:solidFill>
                          <a:srgbClr val="551334"/>
                        </a:solidFill>
                        <a:effectLst/>
                        <a:latin typeface="Times New Roman" panose="02020603050405020304" pitchFamily="18" charset="0"/>
                      </a:endParaRP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700" b="0" i="0" u="none" strike="noStrike" dirty="0">
                          <a:solidFill>
                            <a:srgbClr val="551334"/>
                          </a:solidFill>
                          <a:effectLst/>
                          <a:latin typeface="Times New Roman" panose="02020603050405020304" pitchFamily="18" charset="0"/>
                        </a:rPr>
                        <a:t>220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700" b="0" i="0" u="none" strike="noStrike" dirty="0">
                          <a:solidFill>
                            <a:srgbClr val="551334"/>
                          </a:solidFill>
                          <a:effectLst/>
                          <a:latin typeface="Times New Roman" panose="02020603050405020304" pitchFamily="18" charset="0"/>
                        </a:rPr>
                        <a:t>220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700" b="0" i="0" u="none" strike="noStrike" dirty="0">
                          <a:solidFill>
                            <a:srgbClr val="551334"/>
                          </a:solidFill>
                          <a:effectLst/>
                          <a:latin typeface="Times New Roman" panose="02020603050405020304" pitchFamily="18" charset="0"/>
                        </a:rPr>
                        <a:t>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700" b="0" i="0" u="none" strike="noStrike" dirty="0">
                          <a:solidFill>
                            <a:srgbClr val="551334"/>
                          </a:solidFill>
                          <a:effectLst/>
                          <a:latin typeface="Times New Roman" panose="02020603050405020304" pitchFamily="18" charset="0"/>
                        </a:rPr>
                        <a:t>100%</a:t>
                      </a:r>
                    </a:p>
                    <a:p>
                      <a:pPr algn="ctr" rtl="0" fontAlgn="ctr"/>
                      <a:endParaRPr lang="tr-TR" sz="700" b="0" i="0" u="none" strike="noStrike" dirty="0">
                        <a:solidFill>
                          <a:srgbClr val="551334"/>
                        </a:solidFill>
                        <a:effectLst/>
                        <a:latin typeface="Times New Roman" panose="02020603050405020304" pitchFamily="18" charset="0"/>
                      </a:endParaRP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1112376"/>
                  </a:ext>
                </a:extLst>
              </a:tr>
              <a:tr h="159162">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tr-TR" sz="700" b="0" i="0" u="none" strike="noStrike" dirty="0">
                          <a:solidFill>
                            <a:srgbClr val="551334"/>
                          </a:solidFill>
                          <a:effectLst/>
                          <a:latin typeface="Times New Roman" panose="02020603050405020304" pitchFamily="18" charset="0"/>
                        </a:rPr>
                        <a:t>İslami İlimler Fakültesi</a:t>
                      </a:r>
                    </a:p>
                    <a:p>
                      <a:pPr algn="l" rtl="0" fontAlgn="ctr"/>
                      <a:endParaRPr lang="tr-TR" sz="700" b="0" i="0" u="none" strike="noStrike" dirty="0">
                        <a:solidFill>
                          <a:srgbClr val="551334"/>
                        </a:solidFill>
                        <a:effectLst/>
                        <a:latin typeface="Times New Roman" panose="02020603050405020304" pitchFamily="18" charset="0"/>
                      </a:endParaRP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700" b="0" i="0" u="none" strike="noStrike" dirty="0">
                          <a:solidFill>
                            <a:srgbClr val="551334"/>
                          </a:solidFill>
                          <a:effectLst/>
                          <a:latin typeface="Times New Roman" panose="02020603050405020304" pitchFamily="18" charset="0"/>
                        </a:rPr>
                        <a:t>80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700" b="0" i="0" u="none" strike="noStrike" dirty="0">
                          <a:solidFill>
                            <a:srgbClr val="551334"/>
                          </a:solidFill>
                          <a:effectLst/>
                          <a:latin typeface="Times New Roman" panose="02020603050405020304" pitchFamily="18" charset="0"/>
                        </a:rPr>
                        <a:t>80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700" b="0" i="0" u="none" strike="noStrike" dirty="0">
                          <a:solidFill>
                            <a:srgbClr val="551334"/>
                          </a:solidFill>
                          <a:effectLst/>
                          <a:latin typeface="Times New Roman" panose="02020603050405020304" pitchFamily="18" charset="0"/>
                        </a:rPr>
                        <a:t>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700" b="0" i="0" u="none" strike="noStrike" dirty="0">
                          <a:solidFill>
                            <a:srgbClr val="551334"/>
                          </a:solidFill>
                          <a:effectLst/>
                          <a:latin typeface="Times New Roman" panose="02020603050405020304" pitchFamily="18" charset="0"/>
                        </a:rPr>
                        <a:t>100%</a:t>
                      </a:r>
                    </a:p>
                    <a:p>
                      <a:pPr algn="ctr" rtl="0" fontAlgn="ctr"/>
                      <a:endParaRPr lang="tr-TR" sz="700" b="0" i="0" u="none" strike="noStrike" dirty="0">
                        <a:solidFill>
                          <a:srgbClr val="551334"/>
                        </a:solidFill>
                        <a:effectLst/>
                        <a:latin typeface="Times New Roman" panose="02020603050405020304" pitchFamily="18" charset="0"/>
                      </a:endParaRP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4461787"/>
                  </a:ext>
                </a:extLst>
              </a:tr>
              <a:tr h="145322">
                <a:tc>
                  <a:txBody>
                    <a:bodyPr/>
                    <a:lstStyle/>
                    <a:p>
                      <a:pPr algn="l" rtl="0" fontAlgn="ctr"/>
                      <a:r>
                        <a:rPr lang="tr-TR" sz="700" b="1" i="0" u="none" strike="noStrike">
                          <a:solidFill>
                            <a:srgbClr val="551334"/>
                          </a:solidFill>
                          <a:effectLst/>
                          <a:latin typeface="Times New Roman" panose="02020603050405020304" pitchFamily="18" charset="0"/>
                        </a:rPr>
                        <a:t>TOPLAM</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D1A9"/>
                    </a:solidFill>
                  </a:tcPr>
                </a:tc>
                <a:tc>
                  <a:txBody>
                    <a:bodyPr/>
                    <a:lstStyle/>
                    <a:p>
                      <a:pPr algn="ctr" rtl="0" fontAlgn="ctr"/>
                      <a:r>
                        <a:rPr lang="tr-TR" sz="700" b="1" i="0" u="none" strike="noStrike" dirty="0">
                          <a:solidFill>
                            <a:srgbClr val="551334"/>
                          </a:solidFill>
                          <a:effectLst/>
                          <a:latin typeface="Times New Roman" panose="02020603050405020304" pitchFamily="18" charset="0"/>
                        </a:rPr>
                        <a:t>630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D1A9"/>
                    </a:solidFill>
                  </a:tcPr>
                </a:tc>
                <a:tc>
                  <a:txBody>
                    <a:bodyPr/>
                    <a:lstStyle/>
                    <a:p>
                      <a:pPr algn="ctr" rtl="0" fontAlgn="ctr"/>
                      <a:r>
                        <a:rPr lang="tr-TR" sz="700" b="1" i="0" u="none" strike="noStrike" dirty="0">
                          <a:solidFill>
                            <a:srgbClr val="551334"/>
                          </a:solidFill>
                          <a:effectLst/>
                          <a:latin typeface="Times New Roman" panose="02020603050405020304" pitchFamily="18" charset="0"/>
                        </a:rPr>
                        <a:t>630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D1A9"/>
                    </a:solidFill>
                  </a:tcPr>
                </a:tc>
                <a:tc>
                  <a:txBody>
                    <a:bodyPr/>
                    <a:lstStyle/>
                    <a:p>
                      <a:pPr algn="ctr" rtl="0" fontAlgn="ctr"/>
                      <a:r>
                        <a:rPr lang="tr-TR" sz="700" b="1" i="0" u="none" strike="noStrike">
                          <a:solidFill>
                            <a:srgbClr val="551334"/>
                          </a:solidFill>
                          <a:effectLst/>
                          <a:latin typeface="Times New Roman" panose="02020603050405020304" pitchFamily="18" charset="0"/>
                        </a:rPr>
                        <a:t>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D1A9"/>
                    </a:solidFill>
                  </a:tcPr>
                </a:tc>
                <a:tc>
                  <a:txBody>
                    <a:bodyPr/>
                    <a:lstStyle/>
                    <a:p>
                      <a:pPr algn="ctr" rtl="0" fontAlgn="ctr"/>
                      <a:r>
                        <a:rPr lang="tr-TR" sz="700" b="1" i="0" u="none" strike="noStrike">
                          <a:solidFill>
                            <a:srgbClr val="551334"/>
                          </a:solidFill>
                          <a:effectLst/>
                          <a:latin typeface="Times New Roman" panose="02020603050405020304" pitchFamily="18" charset="0"/>
                        </a:rPr>
                        <a:t>100%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D1A9"/>
                    </a:solidFill>
                  </a:tcPr>
                </a:tc>
                <a:extLst>
                  <a:ext uri="{0D108BD9-81ED-4DB2-BD59-A6C34878D82A}">
                    <a16:rowId xmlns:a16="http://schemas.microsoft.com/office/drawing/2014/main" val="2175626300"/>
                  </a:ext>
                </a:extLst>
              </a:tr>
              <a:tr h="186842">
                <a:tc>
                  <a:txBody>
                    <a:bodyPr/>
                    <a:lstStyle/>
                    <a:p>
                      <a:pPr algn="ctr" rtl="0" fontAlgn="ctr"/>
                      <a:r>
                        <a:rPr lang="tr-TR" sz="700" b="1" i="0" u="none" strike="noStrike" dirty="0">
                          <a:solidFill>
                            <a:srgbClr val="FFFFFF"/>
                          </a:solidFill>
                          <a:effectLst/>
                          <a:latin typeface="Times New Roman" panose="02020603050405020304" pitchFamily="18" charset="0"/>
                        </a:rPr>
                        <a:t>2021</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81E46"/>
                    </a:solidFill>
                  </a:tcPr>
                </a:tc>
                <a:tc>
                  <a:txBody>
                    <a:bodyPr/>
                    <a:lstStyle/>
                    <a:p>
                      <a:pPr algn="ctr" rtl="0" fontAlgn="ctr"/>
                      <a:r>
                        <a:rPr lang="tr-TR" sz="700" b="1" i="0" u="none" strike="noStrike">
                          <a:solidFill>
                            <a:srgbClr val="FFFFFF"/>
                          </a:solidFill>
                          <a:effectLst/>
                          <a:latin typeface="Times New Roman" panose="02020603050405020304" pitchFamily="18" charset="0"/>
                        </a:rPr>
                        <a:t>ÖSS Kontenjanı(*)</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81E46"/>
                    </a:solidFill>
                  </a:tcPr>
                </a:tc>
                <a:tc>
                  <a:txBody>
                    <a:bodyPr/>
                    <a:lstStyle/>
                    <a:p>
                      <a:pPr algn="ctr" rtl="0" fontAlgn="ctr"/>
                      <a:r>
                        <a:rPr lang="tr-TR" sz="700" b="1" i="0" u="none" strike="noStrike">
                          <a:solidFill>
                            <a:srgbClr val="FFFFFF"/>
                          </a:solidFill>
                          <a:effectLst/>
                          <a:latin typeface="Times New Roman" panose="02020603050405020304" pitchFamily="18" charset="0"/>
                        </a:rPr>
                        <a:t>ÖSS Sonucu Kayıt Yaptıran</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81E46"/>
                    </a:solidFill>
                  </a:tcPr>
                </a:tc>
                <a:tc>
                  <a:txBody>
                    <a:bodyPr/>
                    <a:lstStyle/>
                    <a:p>
                      <a:pPr algn="ctr" rtl="0" fontAlgn="ctr"/>
                      <a:r>
                        <a:rPr lang="tr-TR" sz="700" b="1" i="0" u="none" strike="noStrike">
                          <a:solidFill>
                            <a:srgbClr val="FFFFFF"/>
                          </a:solidFill>
                          <a:effectLst/>
                          <a:latin typeface="Times New Roman" panose="02020603050405020304" pitchFamily="18" charset="0"/>
                        </a:rPr>
                        <a:t>Boş Kalan Kontenjan</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81E46"/>
                    </a:solidFill>
                  </a:tcPr>
                </a:tc>
                <a:tc>
                  <a:txBody>
                    <a:bodyPr/>
                    <a:lstStyle/>
                    <a:p>
                      <a:pPr algn="ctr" rtl="0" fontAlgn="ctr"/>
                      <a:r>
                        <a:rPr lang="tr-TR" sz="700" b="1" i="0" u="none" strike="noStrike">
                          <a:solidFill>
                            <a:srgbClr val="FFFFFF"/>
                          </a:solidFill>
                          <a:effectLst/>
                          <a:latin typeface="Times New Roman" panose="02020603050405020304" pitchFamily="18" charset="0"/>
                        </a:rPr>
                        <a:t>Doluluk Oranı(%)</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81E46"/>
                    </a:solidFill>
                  </a:tcPr>
                </a:tc>
                <a:extLst>
                  <a:ext uri="{0D108BD9-81ED-4DB2-BD59-A6C34878D82A}">
                    <a16:rowId xmlns:a16="http://schemas.microsoft.com/office/drawing/2014/main" val="2854353911"/>
                  </a:ext>
                </a:extLst>
              </a:tr>
              <a:tr h="159162">
                <a:tc>
                  <a:txBody>
                    <a:bodyPr/>
                    <a:lstStyle/>
                    <a:p>
                      <a:pPr algn="l" rtl="0" fontAlgn="ctr"/>
                      <a:r>
                        <a:rPr lang="tr-TR" sz="700" b="0" i="0" u="none" strike="noStrike">
                          <a:solidFill>
                            <a:srgbClr val="551334"/>
                          </a:solidFill>
                          <a:effectLst/>
                          <a:latin typeface="Times New Roman" panose="02020603050405020304" pitchFamily="18" charset="0"/>
                        </a:rPr>
                        <a:t>Siyasal Bilgiler Fakültesi</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700" b="0" i="0" u="none" strike="noStrike" dirty="0">
                          <a:solidFill>
                            <a:srgbClr val="551334"/>
                          </a:solidFill>
                          <a:effectLst/>
                          <a:latin typeface="Times New Roman" panose="02020603050405020304" pitchFamily="18" charset="0"/>
                        </a:rPr>
                        <a:t>240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700" b="0" i="0" u="none" strike="noStrike" dirty="0">
                          <a:solidFill>
                            <a:srgbClr val="551334"/>
                          </a:solidFill>
                          <a:effectLst/>
                          <a:latin typeface="Times New Roman" panose="02020603050405020304" pitchFamily="18" charset="0"/>
                        </a:rPr>
                        <a:t>240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700" b="0" i="0" u="none" strike="noStrike">
                          <a:solidFill>
                            <a:srgbClr val="551334"/>
                          </a:solidFill>
                          <a:effectLst/>
                          <a:latin typeface="Times New Roman" panose="02020603050405020304" pitchFamily="18" charset="0"/>
                        </a:rPr>
                        <a:t>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700" b="0" i="0" u="none" strike="noStrike" dirty="0">
                          <a:solidFill>
                            <a:srgbClr val="551334"/>
                          </a:solidFill>
                          <a:effectLst/>
                          <a:latin typeface="Times New Roman" panose="02020603050405020304" pitchFamily="18" charset="0"/>
                        </a:rPr>
                        <a:t>100%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4405491"/>
                  </a:ext>
                </a:extLst>
              </a:tr>
              <a:tr h="159162">
                <a:tc>
                  <a:txBody>
                    <a:bodyPr/>
                    <a:lstStyle/>
                    <a:p>
                      <a:pPr algn="l" rtl="0" fontAlgn="ctr"/>
                      <a:r>
                        <a:rPr lang="tr-TR" sz="700" b="0" i="0" u="none" strike="noStrike">
                          <a:solidFill>
                            <a:srgbClr val="551334"/>
                          </a:solidFill>
                          <a:effectLst/>
                          <a:latin typeface="Times New Roman" panose="02020603050405020304" pitchFamily="18" charset="0"/>
                        </a:rPr>
                        <a:t>Yabancı Diller Fakültesi</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700" b="0" i="0" u="none" strike="noStrike" dirty="0">
                          <a:solidFill>
                            <a:srgbClr val="551334"/>
                          </a:solidFill>
                          <a:effectLst/>
                          <a:latin typeface="Times New Roman" panose="02020603050405020304" pitchFamily="18" charset="0"/>
                        </a:rPr>
                        <a:t>100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700" b="0" i="0" u="none" strike="noStrike" dirty="0">
                          <a:solidFill>
                            <a:srgbClr val="551334"/>
                          </a:solidFill>
                          <a:effectLst/>
                          <a:latin typeface="Times New Roman" panose="02020603050405020304" pitchFamily="18" charset="0"/>
                        </a:rPr>
                        <a:t>100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700" b="0" i="0" u="none" strike="noStrike">
                          <a:solidFill>
                            <a:srgbClr val="551334"/>
                          </a:solidFill>
                          <a:effectLst/>
                          <a:latin typeface="Times New Roman" panose="02020603050405020304" pitchFamily="18" charset="0"/>
                        </a:rPr>
                        <a:t>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700" b="0" i="0" u="none" strike="noStrike">
                          <a:solidFill>
                            <a:srgbClr val="551334"/>
                          </a:solidFill>
                          <a:effectLst/>
                          <a:latin typeface="Times New Roman" panose="02020603050405020304" pitchFamily="18" charset="0"/>
                        </a:rPr>
                        <a:t>100%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1445065"/>
                  </a:ext>
                </a:extLst>
              </a:tr>
              <a:tr h="145322">
                <a:tc>
                  <a:txBody>
                    <a:bodyPr/>
                    <a:lstStyle/>
                    <a:p>
                      <a:pPr algn="l" rtl="0" fontAlgn="ctr"/>
                      <a:r>
                        <a:rPr lang="tr-TR" sz="700" b="0" i="0" u="none" strike="noStrike">
                          <a:solidFill>
                            <a:srgbClr val="551334"/>
                          </a:solidFill>
                          <a:effectLst/>
                          <a:latin typeface="Times New Roman" panose="02020603050405020304" pitchFamily="18" charset="0"/>
                        </a:rPr>
                        <a:t>Hukuk Fakültesi</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700" b="0" i="0" u="none" strike="noStrike" dirty="0">
                          <a:solidFill>
                            <a:srgbClr val="551334"/>
                          </a:solidFill>
                          <a:effectLst/>
                          <a:latin typeface="Times New Roman" panose="02020603050405020304" pitchFamily="18" charset="0"/>
                        </a:rPr>
                        <a:t>150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700" b="0" i="0" u="none" strike="noStrike" dirty="0">
                          <a:solidFill>
                            <a:srgbClr val="551334"/>
                          </a:solidFill>
                          <a:effectLst/>
                          <a:latin typeface="Times New Roman" panose="02020603050405020304" pitchFamily="18" charset="0"/>
                        </a:rPr>
                        <a:t>150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700" b="0" i="0" u="none" strike="noStrike">
                          <a:solidFill>
                            <a:srgbClr val="551334"/>
                          </a:solidFill>
                          <a:effectLst/>
                          <a:latin typeface="Times New Roman" panose="02020603050405020304" pitchFamily="18" charset="0"/>
                        </a:rPr>
                        <a:t>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700" b="0" i="0" u="none" strike="noStrike">
                          <a:solidFill>
                            <a:srgbClr val="551334"/>
                          </a:solidFill>
                          <a:effectLst/>
                          <a:latin typeface="Times New Roman" panose="02020603050405020304" pitchFamily="18" charset="0"/>
                        </a:rPr>
                        <a:t>100%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2587712"/>
                  </a:ext>
                </a:extLst>
              </a:tr>
              <a:tr h="159162">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tr-TR" sz="700" b="0" i="0" u="none" strike="noStrike" dirty="0">
                          <a:solidFill>
                            <a:srgbClr val="551334"/>
                          </a:solidFill>
                          <a:effectLst/>
                          <a:latin typeface="Times New Roman" panose="02020603050405020304" pitchFamily="18" charset="0"/>
                        </a:rPr>
                        <a:t>Sosyal ve Beşeri Bilimler Fakültesi</a:t>
                      </a:r>
                    </a:p>
                    <a:p>
                      <a:pPr algn="l" rtl="0" fontAlgn="ctr"/>
                      <a:endParaRPr lang="tr-TR" sz="700" b="0" i="0" u="none" strike="noStrike" dirty="0">
                        <a:solidFill>
                          <a:srgbClr val="551334"/>
                        </a:solidFill>
                        <a:effectLst/>
                        <a:latin typeface="Times New Roman" panose="02020603050405020304" pitchFamily="18" charset="0"/>
                      </a:endParaRP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700" b="0" i="0" u="none" strike="noStrike" dirty="0">
                          <a:solidFill>
                            <a:srgbClr val="551334"/>
                          </a:solidFill>
                          <a:effectLst/>
                          <a:latin typeface="Times New Roman" panose="02020603050405020304" pitchFamily="18" charset="0"/>
                        </a:rPr>
                        <a:t>250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700" b="0" i="0" u="none" strike="noStrike" dirty="0">
                          <a:solidFill>
                            <a:srgbClr val="551334"/>
                          </a:solidFill>
                          <a:effectLst/>
                          <a:latin typeface="Times New Roman" panose="02020603050405020304" pitchFamily="18" charset="0"/>
                        </a:rPr>
                        <a:t>250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700" b="0" i="0" u="none" strike="noStrike">
                          <a:solidFill>
                            <a:srgbClr val="551334"/>
                          </a:solidFill>
                          <a:effectLst/>
                          <a:latin typeface="Times New Roman" panose="02020603050405020304" pitchFamily="18" charset="0"/>
                        </a:rPr>
                        <a:t>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700" b="0" i="0" u="none" strike="noStrike" dirty="0">
                          <a:solidFill>
                            <a:srgbClr val="551334"/>
                          </a:solidFill>
                          <a:effectLst/>
                          <a:latin typeface="Times New Roman" panose="02020603050405020304" pitchFamily="18" charset="0"/>
                        </a:rPr>
                        <a:t>100%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7803065"/>
                  </a:ext>
                </a:extLst>
              </a:tr>
              <a:tr h="159162">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tr-TR" sz="700" b="0" i="0" u="none" strike="noStrike" dirty="0">
                          <a:solidFill>
                            <a:srgbClr val="551334"/>
                          </a:solidFill>
                          <a:effectLst/>
                          <a:latin typeface="Times New Roman" panose="02020603050405020304" pitchFamily="18" charset="0"/>
                        </a:rPr>
                        <a:t>İslami İlimler Fakültesi</a:t>
                      </a:r>
                    </a:p>
                    <a:p>
                      <a:pPr algn="l" rtl="0" fontAlgn="ctr"/>
                      <a:endParaRPr lang="tr-TR" sz="700" b="0" i="0" u="none" strike="noStrike" dirty="0">
                        <a:solidFill>
                          <a:srgbClr val="551334"/>
                        </a:solidFill>
                        <a:effectLst/>
                        <a:latin typeface="Times New Roman" panose="02020603050405020304" pitchFamily="18" charset="0"/>
                      </a:endParaRP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700" b="0" i="0" u="none" strike="noStrike" dirty="0">
                          <a:solidFill>
                            <a:srgbClr val="551334"/>
                          </a:solidFill>
                          <a:effectLst/>
                          <a:latin typeface="Times New Roman" panose="02020603050405020304" pitchFamily="18" charset="0"/>
                        </a:rPr>
                        <a:t>90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700" b="0" i="0" u="none" strike="noStrike" dirty="0">
                          <a:solidFill>
                            <a:srgbClr val="551334"/>
                          </a:solidFill>
                          <a:effectLst/>
                          <a:latin typeface="Times New Roman" panose="02020603050405020304" pitchFamily="18" charset="0"/>
                        </a:rPr>
                        <a:t>90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700" b="0" i="0" u="none" strike="noStrike" dirty="0">
                          <a:solidFill>
                            <a:srgbClr val="551334"/>
                          </a:solidFill>
                          <a:effectLst/>
                          <a:latin typeface="Times New Roman" panose="02020603050405020304" pitchFamily="18" charset="0"/>
                        </a:rPr>
                        <a:t>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700" b="0" i="0" u="none" strike="noStrike" dirty="0">
                          <a:solidFill>
                            <a:srgbClr val="551334"/>
                          </a:solidFill>
                          <a:effectLst/>
                          <a:latin typeface="Times New Roman" panose="02020603050405020304" pitchFamily="18" charset="0"/>
                        </a:rPr>
                        <a:t>100%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7286167"/>
                  </a:ext>
                </a:extLst>
              </a:tr>
              <a:tr h="145322">
                <a:tc>
                  <a:txBody>
                    <a:bodyPr/>
                    <a:lstStyle/>
                    <a:p>
                      <a:pPr algn="l" rtl="0" fontAlgn="ctr"/>
                      <a:r>
                        <a:rPr lang="tr-TR" sz="700" b="1" i="0" u="none" strike="noStrike" dirty="0">
                          <a:solidFill>
                            <a:srgbClr val="551334"/>
                          </a:solidFill>
                          <a:effectLst/>
                          <a:latin typeface="Times New Roman" panose="02020603050405020304" pitchFamily="18" charset="0"/>
                        </a:rPr>
                        <a:t>TOPLAM</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D1A9"/>
                    </a:solidFill>
                  </a:tcPr>
                </a:tc>
                <a:tc>
                  <a:txBody>
                    <a:bodyPr/>
                    <a:lstStyle/>
                    <a:p>
                      <a:pPr algn="ctr" rtl="0" fontAlgn="ctr"/>
                      <a:r>
                        <a:rPr lang="tr-TR" sz="700" b="1" i="0" u="none" strike="noStrike" dirty="0">
                          <a:solidFill>
                            <a:srgbClr val="551334"/>
                          </a:solidFill>
                          <a:effectLst/>
                          <a:latin typeface="Times New Roman" panose="02020603050405020304" pitchFamily="18" charset="0"/>
                        </a:rPr>
                        <a:t>830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D1A9"/>
                    </a:solidFill>
                  </a:tcPr>
                </a:tc>
                <a:tc>
                  <a:txBody>
                    <a:bodyPr/>
                    <a:lstStyle/>
                    <a:p>
                      <a:pPr algn="ctr" rtl="0" fontAlgn="ctr"/>
                      <a:r>
                        <a:rPr lang="tr-TR" sz="700" b="1" i="0" u="none" strike="noStrike" dirty="0">
                          <a:solidFill>
                            <a:srgbClr val="551334"/>
                          </a:solidFill>
                          <a:effectLst/>
                          <a:latin typeface="Times New Roman" panose="02020603050405020304" pitchFamily="18" charset="0"/>
                        </a:rPr>
                        <a:t>830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D1A9"/>
                    </a:solidFill>
                  </a:tcPr>
                </a:tc>
                <a:tc>
                  <a:txBody>
                    <a:bodyPr/>
                    <a:lstStyle/>
                    <a:p>
                      <a:pPr algn="ctr" rtl="0" fontAlgn="ctr"/>
                      <a:r>
                        <a:rPr lang="tr-TR" sz="700" b="1" i="0" u="none" strike="noStrike">
                          <a:solidFill>
                            <a:srgbClr val="551334"/>
                          </a:solidFill>
                          <a:effectLst/>
                          <a:latin typeface="Times New Roman" panose="02020603050405020304" pitchFamily="18" charset="0"/>
                        </a:rPr>
                        <a:t>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D1A9"/>
                    </a:solidFill>
                  </a:tcPr>
                </a:tc>
                <a:tc>
                  <a:txBody>
                    <a:bodyPr/>
                    <a:lstStyle/>
                    <a:p>
                      <a:pPr algn="ctr" rtl="0" fontAlgn="ctr"/>
                      <a:r>
                        <a:rPr lang="tr-TR" sz="700" b="1" i="0" u="none" strike="noStrike" dirty="0">
                          <a:solidFill>
                            <a:srgbClr val="551334"/>
                          </a:solidFill>
                          <a:effectLst/>
                          <a:latin typeface="Times New Roman" panose="02020603050405020304" pitchFamily="18" charset="0"/>
                        </a:rPr>
                        <a:t>100%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D1A9"/>
                    </a:solidFill>
                  </a:tcPr>
                </a:tc>
                <a:extLst>
                  <a:ext uri="{0D108BD9-81ED-4DB2-BD59-A6C34878D82A}">
                    <a16:rowId xmlns:a16="http://schemas.microsoft.com/office/drawing/2014/main" val="1557450726"/>
                  </a:ext>
                </a:extLst>
              </a:tr>
              <a:tr h="186842">
                <a:tc>
                  <a:txBody>
                    <a:bodyPr/>
                    <a:lstStyle/>
                    <a:p>
                      <a:pPr algn="ctr" rtl="0" fontAlgn="ctr"/>
                      <a:r>
                        <a:rPr lang="tr-TR" sz="700" b="1" i="0" u="none" strike="noStrike" dirty="0">
                          <a:solidFill>
                            <a:srgbClr val="FFFFFF"/>
                          </a:solidFill>
                          <a:effectLst/>
                          <a:latin typeface="Times New Roman" panose="02020603050405020304" pitchFamily="18" charset="0"/>
                        </a:rPr>
                        <a:t>2022</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81E46"/>
                    </a:solidFill>
                  </a:tcPr>
                </a:tc>
                <a:tc>
                  <a:txBody>
                    <a:bodyPr/>
                    <a:lstStyle/>
                    <a:p>
                      <a:pPr algn="ctr" rtl="0" fontAlgn="ctr"/>
                      <a:r>
                        <a:rPr lang="tr-TR" sz="700" b="1" i="0" u="none" strike="noStrike">
                          <a:solidFill>
                            <a:srgbClr val="FFFFFF"/>
                          </a:solidFill>
                          <a:effectLst/>
                          <a:latin typeface="Times New Roman" panose="02020603050405020304" pitchFamily="18" charset="0"/>
                        </a:rPr>
                        <a:t>ÖSS Kontenjanı(*)</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81E46"/>
                    </a:solidFill>
                  </a:tcPr>
                </a:tc>
                <a:tc>
                  <a:txBody>
                    <a:bodyPr/>
                    <a:lstStyle/>
                    <a:p>
                      <a:pPr algn="ctr" rtl="0" fontAlgn="ctr"/>
                      <a:r>
                        <a:rPr lang="tr-TR" sz="700" b="1" i="0" u="none" strike="noStrike">
                          <a:solidFill>
                            <a:srgbClr val="FFFFFF"/>
                          </a:solidFill>
                          <a:effectLst/>
                          <a:latin typeface="Times New Roman" panose="02020603050405020304" pitchFamily="18" charset="0"/>
                        </a:rPr>
                        <a:t>ÖSS Sonucu Kayıt Yaptıran</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81E46"/>
                    </a:solidFill>
                  </a:tcPr>
                </a:tc>
                <a:tc>
                  <a:txBody>
                    <a:bodyPr/>
                    <a:lstStyle/>
                    <a:p>
                      <a:pPr algn="ctr" rtl="0" fontAlgn="ctr"/>
                      <a:r>
                        <a:rPr lang="tr-TR" sz="700" b="1" i="0" u="none" strike="noStrike">
                          <a:solidFill>
                            <a:srgbClr val="FFFFFF"/>
                          </a:solidFill>
                          <a:effectLst/>
                          <a:latin typeface="Times New Roman" panose="02020603050405020304" pitchFamily="18" charset="0"/>
                        </a:rPr>
                        <a:t>Boş Kalan Kontenjan</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81E46"/>
                    </a:solidFill>
                  </a:tcPr>
                </a:tc>
                <a:tc>
                  <a:txBody>
                    <a:bodyPr/>
                    <a:lstStyle/>
                    <a:p>
                      <a:pPr algn="ctr" rtl="0" fontAlgn="ctr"/>
                      <a:r>
                        <a:rPr lang="tr-TR" sz="700" b="1" i="0" u="none" strike="noStrike">
                          <a:solidFill>
                            <a:srgbClr val="FFFFFF"/>
                          </a:solidFill>
                          <a:effectLst/>
                          <a:latin typeface="Times New Roman" panose="02020603050405020304" pitchFamily="18" charset="0"/>
                        </a:rPr>
                        <a:t>Doluluk Oranı(%)</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81E46"/>
                    </a:solidFill>
                  </a:tcPr>
                </a:tc>
                <a:extLst>
                  <a:ext uri="{0D108BD9-81ED-4DB2-BD59-A6C34878D82A}">
                    <a16:rowId xmlns:a16="http://schemas.microsoft.com/office/drawing/2014/main" val="4270047360"/>
                  </a:ext>
                </a:extLst>
              </a:tr>
              <a:tr h="159162">
                <a:tc>
                  <a:txBody>
                    <a:bodyPr/>
                    <a:lstStyle/>
                    <a:p>
                      <a:pPr algn="l" rtl="0" fontAlgn="ctr"/>
                      <a:r>
                        <a:rPr lang="tr-TR" sz="700" b="0" i="0" u="none" strike="noStrike" dirty="0">
                          <a:solidFill>
                            <a:srgbClr val="551334"/>
                          </a:solidFill>
                          <a:effectLst/>
                          <a:latin typeface="Times New Roman" panose="02020603050405020304" pitchFamily="18" charset="0"/>
                        </a:rPr>
                        <a:t>Siyasal Bilgiler Fakültesi</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700" b="0" i="0" u="none" strike="noStrike" dirty="0">
                          <a:solidFill>
                            <a:srgbClr val="551334"/>
                          </a:solidFill>
                          <a:effectLst/>
                          <a:latin typeface="Times New Roman" panose="02020603050405020304" pitchFamily="18" charset="0"/>
                        </a:rPr>
                        <a:t>240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700" b="0" i="0" u="none" strike="noStrike" dirty="0">
                          <a:solidFill>
                            <a:srgbClr val="551334"/>
                          </a:solidFill>
                          <a:effectLst/>
                          <a:latin typeface="Times New Roman" panose="02020603050405020304" pitchFamily="18" charset="0"/>
                        </a:rPr>
                        <a:t>240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700" b="0" i="0" u="none" strike="noStrike" dirty="0">
                          <a:solidFill>
                            <a:srgbClr val="551334"/>
                          </a:solidFill>
                          <a:effectLst/>
                          <a:latin typeface="Times New Roman" panose="02020603050405020304" pitchFamily="18" charset="0"/>
                        </a:rPr>
                        <a:t>4</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700" b="0" i="0" u="none" strike="noStrike" dirty="0">
                          <a:solidFill>
                            <a:srgbClr val="551334"/>
                          </a:solidFill>
                          <a:effectLst/>
                          <a:latin typeface="Times New Roman" panose="02020603050405020304" pitchFamily="18" charset="0"/>
                        </a:rPr>
                        <a:t>100%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0038703"/>
                  </a:ext>
                </a:extLst>
              </a:tr>
              <a:tr h="159162">
                <a:tc>
                  <a:txBody>
                    <a:bodyPr/>
                    <a:lstStyle/>
                    <a:p>
                      <a:pPr algn="l" rtl="0" fontAlgn="ctr"/>
                      <a:r>
                        <a:rPr lang="tr-TR" sz="700" b="0" i="0" u="none" strike="noStrike" dirty="0">
                          <a:solidFill>
                            <a:srgbClr val="551334"/>
                          </a:solidFill>
                          <a:effectLst/>
                          <a:latin typeface="Times New Roman" panose="02020603050405020304" pitchFamily="18" charset="0"/>
                        </a:rPr>
                        <a:t>Yabancı Diller Fakültesi</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700" b="0" i="0" u="none" strike="noStrike" dirty="0">
                          <a:solidFill>
                            <a:srgbClr val="551334"/>
                          </a:solidFill>
                          <a:effectLst/>
                          <a:latin typeface="Times New Roman" panose="02020603050405020304" pitchFamily="18" charset="0"/>
                        </a:rPr>
                        <a:t>140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700" b="0" i="0" u="none" strike="noStrike" dirty="0">
                          <a:solidFill>
                            <a:srgbClr val="551334"/>
                          </a:solidFill>
                          <a:effectLst/>
                          <a:latin typeface="Times New Roman" panose="02020603050405020304" pitchFamily="18" charset="0"/>
                        </a:rPr>
                        <a:t>140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700" b="0" i="0" u="none" strike="noStrike">
                          <a:solidFill>
                            <a:srgbClr val="551334"/>
                          </a:solidFill>
                          <a:effectLst/>
                          <a:latin typeface="Times New Roman" panose="02020603050405020304" pitchFamily="18" charset="0"/>
                        </a:rPr>
                        <a:t>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700" b="0" i="0" u="none" strike="noStrike">
                          <a:solidFill>
                            <a:srgbClr val="551334"/>
                          </a:solidFill>
                          <a:effectLst/>
                          <a:latin typeface="Times New Roman" panose="02020603050405020304" pitchFamily="18" charset="0"/>
                        </a:rPr>
                        <a:t>100%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7026118"/>
                  </a:ext>
                </a:extLst>
              </a:tr>
              <a:tr h="145322">
                <a:tc>
                  <a:txBody>
                    <a:bodyPr/>
                    <a:lstStyle/>
                    <a:p>
                      <a:pPr algn="l" rtl="0" fontAlgn="ctr"/>
                      <a:r>
                        <a:rPr lang="tr-TR" sz="700" b="0" i="0" u="none" strike="noStrike" dirty="0">
                          <a:solidFill>
                            <a:srgbClr val="551334"/>
                          </a:solidFill>
                          <a:effectLst/>
                          <a:latin typeface="Times New Roman" panose="02020603050405020304" pitchFamily="18" charset="0"/>
                        </a:rPr>
                        <a:t>Hukuk Fakültesi</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700" b="0" i="0" u="none" strike="noStrike" dirty="0">
                          <a:solidFill>
                            <a:srgbClr val="551334"/>
                          </a:solidFill>
                          <a:effectLst/>
                          <a:latin typeface="Times New Roman" panose="02020603050405020304" pitchFamily="18" charset="0"/>
                        </a:rPr>
                        <a:t>160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700" b="0" i="0" u="none" strike="noStrike" dirty="0">
                          <a:solidFill>
                            <a:srgbClr val="551334"/>
                          </a:solidFill>
                          <a:effectLst/>
                          <a:latin typeface="Times New Roman" panose="02020603050405020304" pitchFamily="18" charset="0"/>
                        </a:rPr>
                        <a:t>160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700" b="0" i="0" u="none" strike="noStrike" dirty="0">
                          <a:solidFill>
                            <a:srgbClr val="551334"/>
                          </a:solidFill>
                          <a:effectLst/>
                          <a:latin typeface="Times New Roman" panose="02020603050405020304" pitchFamily="18" charset="0"/>
                        </a:rPr>
                        <a:t>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700" b="0" i="0" u="none" strike="noStrike">
                          <a:solidFill>
                            <a:srgbClr val="551334"/>
                          </a:solidFill>
                          <a:effectLst/>
                          <a:latin typeface="Times New Roman" panose="02020603050405020304" pitchFamily="18" charset="0"/>
                        </a:rPr>
                        <a:t>100%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0035592"/>
                  </a:ext>
                </a:extLst>
              </a:tr>
              <a:tr h="172406">
                <a:tc>
                  <a:txBody>
                    <a:bodyPr/>
                    <a:lstStyle/>
                    <a:p>
                      <a:pPr algn="l" rtl="0" fontAlgn="ctr"/>
                      <a:r>
                        <a:rPr lang="tr-TR" sz="700" b="0" i="0" u="none" strike="noStrike" dirty="0">
                          <a:solidFill>
                            <a:srgbClr val="551334"/>
                          </a:solidFill>
                          <a:effectLst/>
                          <a:latin typeface="Times New Roman" panose="02020603050405020304" pitchFamily="18" charset="0"/>
                        </a:rPr>
                        <a:t>Sosyal ve Beşeri Bilimler Fakültesi</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700" b="0" i="0" u="none" strike="noStrike" dirty="0">
                          <a:solidFill>
                            <a:srgbClr val="551334"/>
                          </a:solidFill>
                          <a:effectLst/>
                          <a:latin typeface="Times New Roman" panose="02020603050405020304" pitchFamily="18" charset="0"/>
                        </a:rPr>
                        <a:t>250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700" b="0" i="0" u="none" strike="noStrike" dirty="0">
                          <a:solidFill>
                            <a:srgbClr val="551334"/>
                          </a:solidFill>
                          <a:effectLst/>
                          <a:latin typeface="Times New Roman" panose="02020603050405020304" pitchFamily="18" charset="0"/>
                        </a:rPr>
                        <a:t>250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700" b="0" i="0" u="none" strike="noStrike" dirty="0">
                          <a:solidFill>
                            <a:srgbClr val="551334"/>
                          </a:solidFill>
                          <a:effectLst/>
                          <a:latin typeface="Times New Roman" panose="02020603050405020304" pitchFamily="18" charset="0"/>
                        </a:rPr>
                        <a:t>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700" b="0" i="0" u="none" strike="noStrike">
                          <a:solidFill>
                            <a:srgbClr val="551334"/>
                          </a:solidFill>
                          <a:effectLst/>
                          <a:latin typeface="Times New Roman" panose="02020603050405020304" pitchFamily="18" charset="0"/>
                        </a:rPr>
                        <a:t>100%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3110886"/>
                  </a:ext>
                </a:extLst>
              </a:tr>
              <a:tr h="177770">
                <a:tc>
                  <a:txBody>
                    <a:bodyPr/>
                    <a:lstStyle/>
                    <a:p>
                      <a:pPr algn="l" rtl="0" fontAlgn="ctr"/>
                      <a:r>
                        <a:rPr lang="tr-TR" sz="700" b="0" i="0" u="none" strike="noStrike" dirty="0">
                          <a:solidFill>
                            <a:srgbClr val="551334"/>
                          </a:solidFill>
                          <a:effectLst/>
                          <a:latin typeface="Times New Roman" panose="02020603050405020304" pitchFamily="18" charset="0"/>
                        </a:rPr>
                        <a:t>İslami İlimler Fakültesi</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700" b="0" i="0" u="none" strike="noStrike" dirty="0">
                          <a:solidFill>
                            <a:srgbClr val="551334"/>
                          </a:solidFill>
                          <a:effectLst/>
                          <a:latin typeface="Times New Roman" panose="02020603050405020304" pitchFamily="18" charset="0"/>
                        </a:rPr>
                        <a:t>90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700" b="0" i="0" u="none" strike="noStrike" dirty="0">
                          <a:solidFill>
                            <a:srgbClr val="551334"/>
                          </a:solidFill>
                          <a:effectLst/>
                          <a:latin typeface="Times New Roman" panose="02020603050405020304" pitchFamily="18" charset="0"/>
                        </a:rPr>
                        <a:t>90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700" b="0" i="0" u="none" strike="noStrike" dirty="0">
                          <a:solidFill>
                            <a:srgbClr val="551334"/>
                          </a:solidFill>
                          <a:effectLst/>
                          <a:latin typeface="Times New Roman" panose="02020603050405020304" pitchFamily="18" charset="0"/>
                        </a:rPr>
                        <a:t>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700" b="0" i="0" u="none" strike="noStrike">
                          <a:solidFill>
                            <a:srgbClr val="551334"/>
                          </a:solidFill>
                          <a:effectLst/>
                          <a:latin typeface="Times New Roman" panose="02020603050405020304" pitchFamily="18" charset="0"/>
                        </a:rPr>
                        <a:t>100%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4502389"/>
                  </a:ext>
                </a:extLst>
              </a:tr>
              <a:tr h="145322">
                <a:tc>
                  <a:txBody>
                    <a:bodyPr/>
                    <a:lstStyle/>
                    <a:p>
                      <a:pPr algn="l" rtl="0" fontAlgn="ctr"/>
                      <a:r>
                        <a:rPr lang="tr-TR" sz="700" b="1" i="0" u="none" strike="noStrike" dirty="0">
                          <a:solidFill>
                            <a:srgbClr val="551334"/>
                          </a:solidFill>
                          <a:effectLst/>
                          <a:latin typeface="Times New Roman" panose="02020603050405020304" pitchFamily="18" charset="0"/>
                        </a:rPr>
                        <a:t>TOPLAM</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D1A9"/>
                    </a:solidFill>
                  </a:tcPr>
                </a:tc>
                <a:tc>
                  <a:txBody>
                    <a:bodyPr/>
                    <a:lstStyle/>
                    <a:p>
                      <a:pPr algn="ctr" rtl="0" fontAlgn="ctr"/>
                      <a:r>
                        <a:rPr lang="tr-TR" sz="700" b="1" i="0" u="none" strike="noStrike" dirty="0">
                          <a:solidFill>
                            <a:srgbClr val="551334"/>
                          </a:solidFill>
                          <a:effectLst/>
                          <a:latin typeface="Times New Roman" panose="02020603050405020304" pitchFamily="18" charset="0"/>
                        </a:rPr>
                        <a:t>880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D1A9"/>
                    </a:solidFill>
                  </a:tcPr>
                </a:tc>
                <a:tc>
                  <a:txBody>
                    <a:bodyPr/>
                    <a:lstStyle/>
                    <a:p>
                      <a:pPr algn="ctr" rtl="0" fontAlgn="ctr"/>
                      <a:r>
                        <a:rPr lang="tr-TR" sz="700" b="1" i="0" u="none" strike="noStrike" dirty="0">
                          <a:solidFill>
                            <a:srgbClr val="551334"/>
                          </a:solidFill>
                          <a:effectLst/>
                          <a:latin typeface="Times New Roman" panose="02020603050405020304" pitchFamily="18" charset="0"/>
                        </a:rPr>
                        <a:t>880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D1A9"/>
                    </a:solidFill>
                  </a:tcPr>
                </a:tc>
                <a:tc>
                  <a:txBody>
                    <a:bodyPr/>
                    <a:lstStyle/>
                    <a:p>
                      <a:pPr algn="ctr" rtl="0" fontAlgn="ctr"/>
                      <a:r>
                        <a:rPr lang="tr-TR" sz="700" b="1" i="0" u="none" strike="noStrike" dirty="0">
                          <a:solidFill>
                            <a:srgbClr val="551334"/>
                          </a:solidFill>
                          <a:effectLst/>
                          <a:latin typeface="Times New Roman" panose="02020603050405020304" pitchFamily="18" charset="0"/>
                        </a:rPr>
                        <a:t>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D1A9"/>
                    </a:solidFill>
                  </a:tcPr>
                </a:tc>
                <a:tc>
                  <a:txBody>
                    <a:bodyPr/>
                    <a:lstStyle/>
                    <a:p>
                      <a:pPr algn="ctr" rtl="0" fontAlgn="ctr"/>
                      <a:r>
                        <a:rPr lang="tr-TR" sz="700" b="1" i="0" u="none" strike="noStrike" dirty="0">
                          <a:solidFill>
                            <a:srgbClr val="551334"/>
                          </a:solidFill>
                          <a:effectLst/>
                          <a:latin typeface="Times New Roman" panose="02020603050405020304" pitchFamily="18" charset="0"/>
                        </a:rPr>
                        <a:t>100%</a:t>
                      </a:r>
                    </a:p>
                  </a:txBody>
                  <a:tcPr marL="9294" marR="9294" marT="9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D1A9"/>
                    </a:solidFill>
                  </a:tcPr>
                </a:tc>
                <a:extLst>
                  <a:ext uri="{0D108BD9-81ED-4DB2-BD59-A6C34878D82A}">
                    <a16:rowId xmlns:a16="http://schemas.microsoft.com/office/drawing/2014/main" val="4154008543"/>
                  </a:ext>
                </a:extLst>
              </a:tr>
            </a:tbl>
          </a:graphicData>
        </a:graphic>
      </p:graphicFrame>
    </p:spTree>
    <p:extLst>
      <p:ext uri="{BB962C8B-B14F-4D97-AF65-F5344CB8AC3E}">
        <p14:creationId xmlns:p14="http://schemas.microsoft.com/office/powerpoint/2010/main" val="3190388130"/>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2276</TotalTime>
  <Words>5499</Words>
  <Application>Microsoft Office PowerPoint</Application>
  <PresentationFormat>Ekran Gösterisi (4:3)</PresentationFormat>
  <Paragraphs>1393</Paragraphs>
  <Slides>43</Slides>
  <Notes>5</Notes>
  <HiddenSlides>0</HiddenSlides>
  <MMClips>0</MMClips>
  <ScaleCrop>false</ScaleCrop>
  <HeadingPairs>
    <vt:vector size="8" baseType="variant">
      <vt:variant>
        <vt:lpstr>Kullanılan Yazı Tipleri</vt:lpstr>
      </vt:variant>
      <vt:variant>
        <vt:i4>7</vt:i4>
      </vt:variant>
      <vt:variant>
        <vt:lpstr>Tema</vt:lpstr>
      </vt:variant>
      <vt:variant>
        <vt:i4>1</vt:i4>
      </vt:variant>
      <vt:variant>
        <vt:lpstr>Eklenmiş OLE Hizmet Programları</vt:lpstr>
      </vt:variant>
      <vt:variant>
        <vt:i4>1</vt:i4>
      </vt:variant>
      <vt:variant>
        <vt:lpstr>Slayt Başlıkları</vt:lpstr>
      </vt:variant>
      <vt:variant>
        <vt:i4>43</vt:i4>
      </vt:variant>
    </vt:vector>
  </HeadingPairs>
  <TitlesOfParts>
    <vt:vector size="52" baseType="lpstr">
      <vt:lpstr>Arial</vt:lpstr>
      <vt:lpstr>Calibri</vt:lpstr>
      <vt:lpstr>inherit</vt:lpstr>
      <vt:lpstr>Open Sans</vt:lpstr>
      <vt:lpstr>Raleway</vt:lpstr>
      <vt:lpstr>Times New Roman</vt:lpstr>
      <vt:lpstr>Times New Roman, serif</vt:lpstr>
      <vt:lpstr>Ofis Teması</vt:lpstr>
      <vt:lpstr>Worksheet</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Kullanıcı</dc:creator>
  <cp:lastModifiedBy>Murat AKTEPE</cp:lastModifiedBy>
  <cp:revision>205</cp:revision>
  <dcterms:created xsi:type="dcterms:W3CDTF">2020-12-26T19:26:08Z</dcterms:created>
  <dcterms:modified xsi:type="dcterms:W3CDTF">2024-09-18T06:22:00Z</dcterms:modified>
</cp:coreProperties>
</file>