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7" r:id="rId4"/>
    <p:sldId id="271" r:id="rId5"/>
    <p:sldId id="258" r:id="rId6"/>
    <p:sldId id="264" r:id="rId7"/>
    <p:sldId id="274" r:id="rId8"/>
    <p:sldId id="265" r:id="rId9"/>
    <p:sldId id="266" r:id="rId10"/>
    <p:sldId id="267" r:id="rId11"/>
    <p:sldId id="268" r:id="rId12"/>
    <p:sldId id="272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551334"/>
    <a:srgbClr val="F9D1A9"/>
    <a:srgbClr val="781E46"/>
    <a:srgbClr val="993366"/>
    <a:srgbClr val="A50021"/>
    <a:srgbClr val="660033"/>
    <a:srgbClr val="901449"/>
    <a:srgbClr val="6C0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881220-1CEE-4304-8EC4-A70B510C3D84}" v="13" dt="2023-09-22T11:34:30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895" autoAdjust="0"/>
  </p:normalViewPr>
  <p:slideViewPr>
    <p:cSldViewPr>
      <p:cViewPr varScale="1">
        <p:scale>
          <a:sx n="114" d="100"/>
          <a:sy n="114" d="100"/>
        </p:scale>
        <p:origin x="152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at AKTEPE" userId="e142db22-21e5-4a04-b3c9-3d8aa5b1bc9c" providerId="ADAL" clId="{89881220-1CEE-4304-8EC4-A70B510C3D84}"/>
    <pc:docChg chg="custSel modSld">
      <pc:chgData name="Murat AKTEPE" userId="e142db22-21e5-4a04-b3c9-3d8aa5b1bc9c" providerId="ADAL" clId="{89881220-1CEE-4304-8EC4-A70B510C3D84}" dt="2023-09-22T11:34:30.284" v="524" actId="1076"/>
      <pc:docMkLst>
        <pc:docMk/>
      </pc:docMkLst>
      <pc:sldChg chg="modSp mod">
        <pc:chgData name="Murat AKTEPE" userId="e142db22-21e5-4a04-b3c9-3d8aa5b1bc9c" providerId="ADAL" clId="{89881220-1CEE-4304-8EC4-A70B510C3D84}" dt="2023-09-22T11:34:30.284" v="524" actId="1076"/>
        <pc:sldMkLst>
          <pc:docMk/>
          <pc:sldMk cId="2424971047" sldId="256"/>
        </pc:sldMkLst>
        <pc:spChg chg="mod">
          <ac:chgData name="Murat AKTEPE" userId="e142db22-21e5-4a04-b3c9-3d8aa5b1bc9c" providerId="ADAL" clId="{89881220-1CEE-4304-8EC4-A70B510C3D84}" dt="2023-09-22T11:34:30.284" v="524" actId="1076"/>
          <ac:spMkLst>
            <pc:docMk/>
            <pc:sldMk cId="2424971047" sldId="256"/>
            <ac:spMk id="2" creationId="{E3CFD3E6-3D72-734A-7EF9-2788DDC4ECC0}"/>
          </ac:spMkLst>
        </pc:spChg>
        <pc:spChg chg="mod">
          <ac:chgData name="Murat AKTEPE" userId="e142db22-21e5-4a04-b3c9-3d8aa5b1bc9c" providerId="ADAL" clId="{89881220-1CEE-4304-8EC4-A70B510C3D84}" dt="2023-09-22T11:34:25.268" v="523" actId="14100"/>
          <ac:spMkLst>
            <pc:docMk/>
            <pc:sldMk cId="2424971047" sldId="256"/>
            <ac:spMk id="3" creationId="{00000000-0000-0000-0000-000000000000}"/>
          </ac:spMkLst>
        </pc:spChg>
        <pc:graphicFrameChg chg="mod">
          <ac:chgData name="Murat AKTEPE" userId="e142db22-21e5-4a04-b3c9-3d8aa5b1bc9c" providerId="ADAL" clId="{89881220-1CEE-4304-8EC4-A70B510C3D84}" dt="2023-09-22T11:34:05.585" v="519" actId="1076"/>
          <ac:graphicFrameMkLst>
            <pc:docMk/>
            <pc:sldMk cId="2424971047" sldId="256"/>
            <ac:graphicFrameMk id="4" creationId="{00000000-0000-0000-0000-000000000000}"/>
          </ac:graphicFrameMkLst>
        </pc:graphicFrameChg>
      </pc:sldChg>
      <pc:sldChg chg="addSp modSp mod">
        <pc:chgData name="Murat AKTEPE" userId="e142db22-21e5-4a04-b3c9-3d8aa5b1bc9c" providerId="ADAL" clId="{89881220-1CEE-4304-8EC4-A70B510C3D84}" dt="2023-09-22T09:25:33.872" v="74" actId="20577"/>
        <pc:sldMkLst>
          <pc:docMk/>
          <pc:sldMk cId="2082116657" sldId="264"/>
        </pc:sldMkLst>
        <pc:spChg chg="add mod">
          <ac:chgData name="Murat AKTEPE" userId="e142db22-21e5-4a04-b3c9-3d8aa5b1bc9c" providerId="ADAL" clId="{89881220-1CEE-4304-8EC4-A70B510C3D84}" dt="2023-09-22T09:25:33.872" v="74" actId="20577"/>
          <ac:spMkLst>
            <pc:docMk/>
            <pc:sldMk cId="2082116657" sldId="264"/>
            <ac:spMk id="4" creationId="{8CCD4398-BD5C-CFA0-1A0E-B9F45DD95F98}"/>
          </ac:spMkLst>
        </pc:spChg>
      </pc:sldChg>
      <pc:sldChg chg="addSp delSp modSp mod">
        <pc:chgData name="Murat AKTEPE" userId="e142db22-21e5-4a04-b3c9-3d8aa5b1bc9c" providerId="ADAL" clId="{89881220-1CEE-4304-8EC4-A70B510C3D84}" dt="2023-09-22T09:32:03.970" v="191" actId="404"/>
        <pc:sldMkLst>
          <pc:docMk/>
          <pc:sldMk cId="2183946728" sldId="265"/>
        </pc:sldMkLst>
        <pc:spChg chg="add del mod">
          <ac:chgData name="Murat AKTEPE" userId="e142db22-21e5-4a04-b3c9-3d8aa5b1bc9c" providerId="ADAL" clId="{89881220-1CEE-4304-8EC4-A70B510C3D84}" dt="2023-09-22T09:25:56.730" v="77"/>
          <ac:spMkLst>
            <pc:docMk/>
            <pc:sldMk cId="2183946728" sldId="265"/>
            <ac:spMk id="2" creationId="{DE147296-DAE0-7637-73A3-D902054284D1}"/>
          </ac:spMkLst>
        </pc:spChg>
        <pc:spChg chg="add mod">
          <ac:chgData name="Murat AKTEPE" userId="e142db22-21e5-4a04-b3c9-3d8aa5b1bc9c" providerId="ADAL" clId="{89881220-1CEE-4304-8EC4-A70B510C3D84}" dt="2023-09-22T09:32:03.970" v="191" actId="404"/>
          <ac:spMkLst>
            <pc:docMk/>
            <pc:sldMk cId="2183946728" sldId="265"/>
            <ac:spMk id="5" creationId="{4F2B9678-8660-CD71-2236-15E6F6CCEDE0}"/>
          </ac:spMkLst>
        </pc:spChg>
      </pc:sldChg>
      <pc:sldChg chg="addSp delSp modSp mod">
        <pc:chgData name="Murat AKTEPE" userId="e142db22-21e5-4a04-b3c9-3d8aa5b1bc9c" providerId="ADAL" clId="{89881220-1CEE-4304-8EC4-A70B510C3D84}" dt="2023-09-22T11:03:18.564" v="515" actId="20577"/>
        <pc:sldMkLst>
          <pc:docMk/>
          <pc:sldMk cId="274397237" sldId="266"/>
        </pc:sldMkLst>
        <pc:spChg chg="mod">
          <ac:chgData name="Murat AKTEPE" userId="e142db22-21e5-4a04-b3c9-3d8aa5b1bc9c" providerId="ADAL" clId="{89881220-1CEE-4304-8EC4-A70B510C3D84}" dt="2023-09-22T09:33:23.131" v="197" actId="1076"/>
          <ac:spMkLst>
            <pc:docMk/>
            <pc:sldMk cId="274397237" sldId="266"/>
            <ac:spMk id="3" creationId="{00000000-0000-0000-0000-000000000000}"/>
          </ac:spMkLst>
        </pc:spChg>
        <pc:spChg chg="add mod">
          <ac:chgData name="Murat AKTEPE" userId="e142db22-21e5-4a04-b3c9-3d8aa5b1bc9c" providerId="ADAL" clId="{89881220-1CEE-4304-8EC4-A70B510C3D84}" dt="2023-09-22T11:03:18.564" v="515" actId="20577"/>
          <ac:spMkLst>
            <pc:docMk/>
            <pc:sldMk cId="274397237" sldId="266"/>
            <ac:spMk id="7" creationId="{4DF843FD-D961-C7E9-9A07-8AE0B486C782}"/>
          </ac:spMkLst>
        </pc:spChg>
        <pc:spChg chg="add del">
          <ac:chgData name="Murat AKTEPE" userId="e142db22-21e5-4a04-b3c9-3d8aa5b1bc9c" providerId="ADAL" clId="{89881220-1CEE-4304-8EC4-A70B510C3D84}" dt="2023-09-22T09:34:36.743" v="271"/>
          <ac:spMkLst>
            <pc:docMk/>
            <pc:sldMk cId="274397237" sldId="266"/>
            <ac:spMk id="8" creationId="{A65560FE-68AD-3D53-8647-E1703B05CD4C}"/>
          </ac:spMkLst>
        </pc:spChg>
        <pc:graphicFrameChg chg="mod modGraphic">
          <ac:chgData name="Murat AKTEPE" userId="e142db22-21e5-4a04-b3c9-3d8aa5b1bc9c" providerId="ADAL" clId="{89881220-1CEE-4304-8EC4-A70B510C3D84}" dt="2023-09-22T09:33:07.054" v="194" actId="1076"/>
          <ac:graphicFrameMkLst>
            <pc:docMk/>
            <pc:sldMk cId="274397237" sldId="266"/>
            <ac:graphicFrameMk id="4" creationId="{00000000-0000-0000-0000-000000000000}"/>
          </ac:graphicFrameMkLst>
        </pc:graphicFrameChg>
        <pc:graphicFrameChg chg="mod modGraphic">
          <ac:chgData name="Murat AKTEPE" userId="e142db22-21e5-4a04-b3c9-3d8aa5b1bc9c" providerId="ADAL" clId="{89881220-1CEE-4304-8EC4-A70B510C3D84}" dt="2023-09-22T09:36:14.722" v="356" actId="404"/>
          <ac:graphicFrameMkLst>
            <pc:docMk/>
            <pc:sldMk cId="274397237" sldId="266"/>
            <ac:graphicFrameMk id="5" creationId="{00000000-0000-0000-0000-000000000000}"/>
          </ac:graphicFrameMkLst>
        </pc:graphicFrameChg>
        <pc:picChg chg="add del mod">
          <ac:chgData name="Murat AKTEPE" userId="e142db22-21e5-4a04-b3c9-3d8aa5b1bc9c" providerId="ADAL" clId="{89881220-1CEE-4304-8EC4-A70B510C3D84}" dt="2023-09-22T09:33:35.332" v="199"/>
          <ac:picMkLst>
            <pc:docMk/>
            <pc:sldMk cId="274397237" sldId="266"/>
            <ac:picMk id="2" creationId="{C8657040-CAF8-7EC3-3FFF-3C60B2E61EAF}"/>
          </ac:picMkLst>
        </pc:picChg>
        <pc:picChg chg="mod">
          <ac:chgData name="Murat AKTEPE" userId="e142db22-21e5-4a04-b3c9-3d8aa5b1bc9c" providerId="ADAL" clId="{89881220-1CEE-4304-8EC4-A70B510C3D84}" dt="2023-09-22T09:33:45.738" v="202" actId="1076"/>
          <ac:picMkLst>
            <pc:docMk/>
            <pc:sldMk cId="274397237" sldId="266"/>
            <ac:picMk id="4098" creationId="{00000000-0000-0000-0000-000000000000}"/>
          </ac:picMkLst>
        </pc:picChg>
      </pc:sldChg>
      <pc:sldChg chg="modSp mod">
        <pc:chgData name="Murat AKTEPE" userId="e142db22-21e5-4a04-b3c9-3d8aa5b1bc9c" providerId="ADAL" clId="{89881220-1CEE-4304-8EC4-A70B510C3D84}" dt="2023-09-22T11:03:35.816" v="517" actId="404"/>
        <pc:sldMkLst>
          <pc:docMk/>
          <pc:sldMk cId="2204978799" sldId="267"/>
        </pc:sldMkLst>
        <pc:spChg chg="mod">
          <ac:chgData name="Murat AKTEPE" userId="e142db22-21e5-4a04-b3c9-3d8aa5b1bc9c" providerId="ADAL" clId="{89881220-1CEE-4304-8EC4-A70B510C3D84}" dt="2023-09-22T11:03:35.816" v="517" actId="404"/>
          <ac:spMkLst>
            <pc:docMk/>
            <pc:sldMk cId="2204978799" sldId="267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FE256-D1C8-49F1-9F79-52FC78D1959F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5B942-A9A2-4831-9798-0A9700717C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58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5B942-A9A2-4831-9798-0A9700717C7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674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5B942-A9A2-4831-9798-0A9700717C7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0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5B942-A9A2-4831-9798-0A9700717C7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44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5B942-A9A2-4831-9798-0A9700717C7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00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331640" y="3158478"/>
            <a:ext cx="2088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400" b="1" dirty="0"/>
              <a:t>Tablo 20.</a:t>
            </a:r>
            <a:r>
              <a:rPr lang="tr-TR" sz="1400" dirty="0"/>
              <a:t> Yıllara Göre Öğrenci Sayıları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519546" y="968891"/>
            <a:ext cx="4104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>
                <a:latin typeface="+mn-lt"/>
              </a:rPr>
              <a:t>5.1 </a:t>
            </a:r>
            <a:r>
              <a:rPr lang="tr-TR" sz="1400" dirty="0">
                <a:latin typeface="+mn-lt"/>
                <a:ea typeface="+mn-ea"/>
              </a:rPr>
              <a:t>Lisans Ve Lisansüstü Programların Öğrenci Sayıları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03229"/>
              </p:ext>
            </p:extLst>
          </p:nvPr>
        </p:nvGraphicFramePr>
        <p:xfrm>
          <a:off x="1412255" y="1552106"/>
          <a:ext cx="6413508" cy="1534175"/>
        </p:xfrm>
        <a:graphic>
          <a:graphicData uri="http://schemas.openxmlformats.org/drawingml/2006/table">
            <a:tbl>
              <a:tblPr firstRow="1" firstCol="1" bandRow="1"/>
              <a:tblGrid>
                <a:gridCol w="712612">
                  <a:extLst>
                    <a:ext uri="{9D8B030D-6E8A-4147-A177-3AD203B41FA5}">
                      <a16:colId xmlns:a16="http://schemas.microsoft.com/office/drawing/2014/main" val="2288920724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1855458540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899304875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1264118550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2061222231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918841900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428478635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3856357688"/>
                    </a:ext>
                  </a:extLst>
                </a:gridCol>
                <a:gridCol w="712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Birimler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540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1947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4775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2053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17237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E3CFD3E6-3D72-734A-7EF9-2788DDC4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755" y="4311693"/>
            <a:ext cx="44246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71450" indent="-171450" algn="ctr">
              <a:spcBef>
                <a:spcPct val="0"/>
              </a:spcBef>
            </a:pPr>
            <a:r>
              <a:rPr lang="tr-TR" sz="1000" dirty="0">
                <a:latin typeface="+mn-lt"/>
              </a:rPr>
              <a:t>2016 yılında ilk defa öğrenci kabulü yapan Üniversitemiz lisans programlarında </a:t>
            </a:r>
          </a:p>
          <a:p>
            <a:pPr algn="ctr">
              <a:spcBef>
                <a:spcPct val="0"/>
              </a:spcBef>
              <a:buNone/>
            </a:pPr>
            <a:r>
              <a:rPr lang="tr-TR" sz="1000" dirty="0">
                <a:latin typeface="+mn-lt"/>
              </a:rPr>
              <a:t>öğrenim gören öğrencilerin 2023 yılı itibariyle mevcut artış oranı: %1.517’dir.</a:t>
            </a:r>
          </a:p>
          <a:p>
            <a:pPr marL="171450" indent="-171450" algn="ctr">
              <a:spcBef>
                <a:spcPct val="0"/>
              </a:spcBef>
            </a:pPr>
            <a:r>
              <a:rPr lang="tr-TR" sz="1000" dirty="0">
                <a:latin typeface="+mn-lt"/>
              </a:rPr>
              <a:t>Üniversitemiz lisansüstü programlarında </a:t>
            </a:r>
          </a:p>
          <a:p>
            <a:pPr algn="ctr">
              <a:spcBef>
                <a:spcPct val="0"/>
              </a:spcBef>
              <a:buNone/>
            </a:pPr>
            <a:r>
              <a:rPr lang="tr-TR" sz="1000" dirty="0">
                <a:latin typeface="+mn-lt"/>
              </a:rPr>
              <a:t>öğrenim gören öğrencilerin 2023 yılı itibariyle mevcut artış oranı: %3.051’dir.</a:t>
            </a:r>
          </a:p>
          <a:p>
            <a:pPr algn="ctr">
              <a:spcBef>
                <a:spcPct val="0"/>
              </a:spcBef>
              <a:buNone/>
            </a:pPr>
            <a:endParaRPr lang="tr-TR" sz="1000" dirty="0">
              <a:latin typeface="+mn-lt"/>
            </a:endParaRPr>
          </a:p>
          <a:p>
            <a:pPr algn="ctr">
              <a:spcBef>
                <a:spcPct val="0"/>
              </a:spcBef>
              <a:buNone/>
            </a:pPr>
            <a:endParaRPr lang="tr-TR" sz="14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497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950767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5.6 </a:t>
            </a:r>
            <a:r>
              <a:rPr lang="tr-TR" sz="1600" cap="small" dirty="0"/>
              <a:t>Lisansüstü Öğrenime İlişkin Veriler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286000" y="4915492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Tablolar.</a:t>
            </a:r>
            <a:r>
              <a:rPr lang="tr-TR" sz="1400" dirty="0"/>
              <a:t> Lisansüstü Programlara İlişkin Veriler;</a:t>
            </a:r>
          </a:p>
          <a:p>
            <a:pPr algn="ctr"/>
            <a:r>
              <a:rPr lang="tr-TR" sz="1100" dirty="0"/>
              <a:t>Toplam mezun sayısındaki değişim ise 2017 yılından bu tarafa:%7.633’tür.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200274"/>
              </p:ext>
            </p:extLst>
          </p:nvPr>
        </p:nvGraphicFramePr>
        <p:xfrm>
          <a:off x="457200" y="1640981"/>
          <a:ext cx="8193458" cy="1080072"/>
        </p:xfrm>
        <a:graphic>
          <a:graphicData uri="http://schemas.openxmlformats.org/drawingml/2006/table">
            <a:tbl>
              <a:tblPr firstRow="1" firstCol="1" bandRow="1"/>
              <a:tblGrid>
                <a:gridCol w="4432597">
                  <a:extLst>
                    <a:ext uri="{9D8B030D-6E8A-4147-A177-3AD203B41FA5}">
                      <a16:colId xmlns:a16="http://schemas.microsoft.com/office/drawing/2014/main" val="1454154997"/>
                    </a:ext>
                  </a:extLst>
                </a:gridCol>
                <a:gridCol w="344833">
                  <a:extLst>
                    <a:ext uri="{9D8B030D-6E8A-4147-A177-3AD203B41FA5}">
                      <a16:colId xmlns:a16="http://schemas.microsoft.com/office/drawing/2014/main" val="1302199499"/>
                    </a:ext>
                  </a:extLst>
                </a:gridCol>
                <a:gridCol w="486024">
                  <a:extLst>
                    <a:ext uri="{9D8B030D-6E8A-4147-A177-3AD203B41FA5}">
                      <a16:colId xmlns:a16="http://schemas.microsoft.com/office/drawing/2014/main" val="2274845982"/>
                    </a:ext>
                  </a:extLst>
                </a:gridCol>
                <a:gridCol w="382846">
                  <a:extLst>
                    <a:ext uri="{9D8B030D-6E8A-4147-A177-3AD203B41FA5}">
                      <a16:colId xmlns:a16="http://schemas.microsoft.com/office/drawing/2014/main" val="2180667504"/>
                    </a:ext>
                  </a:extLst>
                </a:gridCol>
                <a:gridCol w="351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352">
                  <a:extLst>
                    <a:ext uri="{9D8B030D-6E8A-4147-A177-3AD203B41FA5}">
                      <a16:colId xmlns:a16="http://schemas.microsoft.com/office/drawing/2014/main" val="3836476680"/>
                    </a:ext>
                  </a:extLst>
                </a:gridCol>
                <a:gridCol w="351352">
                  <a:extLst>
                    <a:ext uri="{9D8B030D-6E8A-4147-A177-3AD203B41FA5}">
                      <a16:colId xmlns:a16="http://schemas.microsoft.com/office/drawing/2014/main" val="2974511545"/>
                    </a:ext>
                  </a:extLst>
                </a:gridCol>
                <a:gridCol w="351352">
                  <a:extLst>
                    <a:ext uri="{9D8B030D-6E8A-4147-A177-3AD203B41FA5}">
                      <a16:colId xmlns:a16="http://schemas.microsoft.com/office/drawing/2014/main" val="3342926556"/>
                    </a:ext>
                  </a:extLst>
                </a:gridCol>
                <a:gridCol w="1141750">
                  <a:extLst>
                    <a:ext uri="{9D8B030D-6E8A-4147-A177-3AD203B41FA5}">
                      <a16:colId xmlns:a16="http://schemas.microsoft.com/office/drawing/2014/main" val="52259889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ÖĞRENCİ İŞLERİ DAİRESİ BAŞKANLIĞININ İŞ SÜREÇLERİYLE İLGİLİ ÖLÇÜTLERİ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50525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 Yüksek Lisans Mezun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227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04131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Doktora Mezun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61337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216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232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165268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23674"/>
              </p:ext>
            </p:extLst>
          </p:nvPr>
        </p:nvGraphicFramePr>
        <p:xfrm>
          <a:off x="457200" y="3228181"/>
          <a:ext cx="8229598" cy="1362953"/>
        </p:xfrm>
        <a:graphic>
          <a:graphicData uri="http://schemas.openxmlformats.org/drawingml/2006/table">
            <a:tbl>
              <a:tblPr firstRow="1" firstCol="1" bandRow="1"/>
              <a:tblGrid>
                <a:gridCol w="4425850">
                  <a:extLst>
                    <a:ext uri="{9D8B030D-6E8A-4147-A177-3AD203B41FA5}">
                      <a16:colId xmlns:a16="http://schemas.microsoft.com/office/drawing/2014/main" val="3254025685"/>
                    </a:ext>
                  </a:extLst>
                </a:gridCol>
                <a:gridCol w="373260">
                  <a:extLst>
                    <a:ext uri="{9D8B030D-6E8A-4147-A177-3AD203B41FA5}">
                      <a16:colId xmlns:a16="http://schemas.microsoft.com/office/drawing/2014/main" val="4050901438"/>
                    </a:ext>
                  </a:extLst>
                </a:gridCol>
                <a:gridCol w="373260">
                  <a:extLst>
                    <a:ext uri="{9D8B030D-6E8A-4147-A177-3AD203B41FA5}">
                      <a16:colId xmlns:a16="http://schemas.microsoft.com/office/drawing/2014/main" val="227177370"/>
                    </a:ext>
                  </a:extLst>
                </a:gridCol>
                <a:gridCol w="435470">
                  <a:extLst>
                    <a:ext uri="{9D8B030D-6E8A-4147-A177-3AD203B41FA5}">
                      <a16:colId xmlns:a16="http://schemas.microsoft.com/office/drawing/2014/main" val="3970963226"/>
                    </a:ext>
                  </a:extLst>
                </a:gridCol>
                <a:gridCol w="373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260">
                  <a:extLst>
                    <a:ext uri="{9D8B030D-6E8A-4147-A177-3AD203B41FA5}">
                      <a16:colId xmlns:a16="http://schemas.microsoft.com/office/drawing/2014/main" val="750769197"/>
                    </a:ext>
                  </a:extLst>
                </a:gridCol>
                <a:gridCol w="373260">
                  <a:extLst>
                    <a:ext uri="{9D8B030D-6E8A-4147-A177-3AD203B41FA5}">
                      <a16:colId xmlns:a16="http://schemas.microsoft.com/office/drawing/2014/main" val="686734764"/>
                    </a:ext>
                  </a:extLst>
                </a:gridCol>
                <a:gridCol w="373260">
                  <a:extLst>
                    <a:ext uri="{9D8B030D-6E8A-4147-A177-3AD203B41FA5}">
                      <a16:colId xmlns:a16="http://schemas.microsoft.com/office/drawing/2014/main" val="3724732524"/>
                    </a:ext>
                  </a:extLst>
                </a:gridCol>
                <a:gridCol w="1128718">
                  <a:extLst>
                    <a:ext uri="{9D8B030D-6E8A-4147-A177-3AD203B41FA5}">
                      <a16:colId xmlns:a16="http://schemas.microsoft.com/office/drawing/2014/main" val="3116937306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ÖĞRENCİ İŞLERİ DAİRESİ BAŞKANLIĞININ İŞ SÜREÇLERİYLE İLGİLİ ÖLÇÜTLERİ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0974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Disiplinlerarası Tezli Yüksek Lisans Program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46381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Disiplinlerarası Tezsiz Yüksek Lisans Program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900647"/>
                  </a:ext>
                </a:extLst>
              </a:tr>
              <a:tr h="282881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Disiplinlerarası Toplam Doktora Program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61603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90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97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76147" y="319353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650446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5.6 </a:t>
            </a:r>
            <a:r>
              <a:rPr lang="tr-TR" sz="1600" cap="small" dirty="0"/>
              <a:t>Lisansüstü Öğrenime İlişkin Veriler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488224" y="623433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28.</a:t>
            </a:r>
            <a:r>
              <a:rPr lang="tr-TR" sz="1400" dirty="0"/>
              <a:t> Lisansüstü Programlara İlişkin Veriler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16658"/>
              </p:ext>
            </p:extLst>
          </p:nvPr>
        </p:nvGraphicFramePr>
        <p:xfrm>
          <a:off x="572124" y="962000"/>
          <a:ext cx="8048863" cy="5241667"/>
        </p:xfrm>
        <a:graphic>
          <a:graphicData uri="http://schemas.openxmlformats.org/drawingml/2006/table">
            <a:tbl>
              <a:tblPr/>
              <a:tblGrid>
                <a:gridCol w="1691973">
                  <a:extLst>
                    <a:ext uri="{9D8B030D-6E8A-4147-A177-3AD203B41FA5}">
                      <a16:colId xmlns:a16="http://schemas.microsoft.com/office/drawing/2014/main" val="3735748913"/>
                    </a:ext>
                  </a:extLst>
                </a:gridCol>
                <a:gridCol w="2595935">
                  <a:extLst>
                    <a:ext uri="{9D8B030D-6E8A-4147-A177-3AD203B41FA5}">
                      <a16:colId xmlns:a16="http://schemas.microsoft.com/office/drawing/2014/main" val="3135592371"/>
                    </a:ext>
                  </a:extLst>
                </a:gridCol>
                <a:gridCol w="3322548">
                  <a:extLst>
                    <a:ext uri="{9D8B030D-6E8A-4147-A177-3AD203B41FA5}">
                      <a16:colId xmlns:a16="http://schemas.microsoft.com/office/drawing/2014/main" val="2914870454"/>
                    </a:ext>
                  </a:extLst>
                </a:gridCol>
                <a:gridCol w="438407">
                  <a:extLst>
                    <a:ext uri="{9D8B030D-6E8A-4147-A177-3AD203B41FA5}">
                      <a16:colId xmlns:a16="http://schemas.microsoft.com/office/drawing/2014/main" val="3483612039"/>
                    </a:ext>
                  </a:extLst>
                </a:gridCol>
              </a:tblGrid>
              <a:tr h="1288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ANKARA SOSYAL BİLİMLER ÜNİVERSİTESİ LİSANSÜSTÜ  PROGRAMLAR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986562"/>
                  </a:ext>
                </a:extLst>
              </a:tr>
              <a:tr h="1288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Tezli Yüksek Lisans Programları: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675877"/>
                  </a:ext>
                </a:extLst>
              </a:tr>
              <a:tr h="2036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ENSTİTÜ</a:t>
                      </a:r>
                    </a:p>
                  </a:txBody>
                  <a:tcPr marL="5385" marR="5385" marT="538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ANABİLİM DALI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BÖLÜM/PROGRAM ADI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YIL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424590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Ekonomi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İKTİSAT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7977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Uluslararası İlişkiler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ULUSLARARASI İLİŞKİLER (YL) (TEZLİ) (İNGİLİZCE)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482644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Siyaset Bilimi ve Kamu Yönetimi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SİYASET BİLİMİ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10405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 Dili ve Edebiyatı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 DİLİ VE EDEBİYATI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0145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Uluslararası İlişkiler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BARIŞ VE ÇATIŞMA ÇALIŞMALARI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30981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İşletme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İŞLETME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6088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Hukuk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FİKRİ MÜLKİYET HUKUKU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54369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Hukuk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HUKUK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07635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Bölge Çalışmaları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Afrika Çalışmaları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AFRİKA ÇALIŞMALARI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86229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Bölge Çalışmaları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Afrika Çalışmaları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AFRİKA ÇALIŞMALARI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75464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Bölge Çalışmaları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Asya Çalışmaları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ASYA ÇALIŞMALARI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66965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Bölge Çalışmaları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Asya Çalışmaları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ASYA ÇALIŞMALARI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72432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Felsefe ve Din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FELSEFE VE DİN BİLİMLERİ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97520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BİLİMLERİ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6280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Ekonomisi Ve Finansı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EKONOMİSİ VE FİNANSI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326111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Uluslararası İlişkiler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KUDÜS ÇALIŞMALARI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544645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Hukuku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HUKUKU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43295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Denetim ve Risk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DENETİM VE RİSK YÖNETİMİ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495549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Sosyoloji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UYGULAMALI SOSYAL ARAŞTIRMALAR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491365"/>
                  </a:ext>
                </a:extLst>
              </a:tr>
              <a:tr h="133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İngiliz Dili ve Edebiyatı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İNGİLİZ DİLİ VE EDEBİYATI (YL) (İNGİLİZCE)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586578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Enerji Ekonomisi ve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ENERJİ EKONOMİSİ VE YÖNETİMİ (YL) (İNGİLİZCE)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28602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BİLİMLERİ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59411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Siyaset Bilimi ve Kamu Yönetimi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YÖNETİMİ (YL) (TEZLİ)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43198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Sosyoloji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GÖÇ ÇALIŞMALARI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16754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Hukuku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HUKUKU (YL) (TEZLİ)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078949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Afet ve İnsani Yardım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AFET VE İNSANİ YARDIM YÖNETİMİ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62269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Afet ve İnsani Yardım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AFET VE İNSANİ YARDIM YÖNETİMİ (YL) (İNGİLİZCE)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599499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Bilişim ve Teknoloji Hukuku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BİLİŞİM VE TEKNOLOJİ HUKUKU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284061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Kadın ve Aile Çalışmaları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KADIN VE AİLE ÇALIŞMALARI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3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Uluslararası Ticaret ve Lojistik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ULUSLARARASI TİCARET VE LOJİSTİK YÖNETİMİ (YL) (İNGİLİZCE)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07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Teknoloji Politikaları ve İnovasyon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TEKNOLOJİ POLİTİKALARI VE İNOVASYON YÖNETİMİ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Felsefe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FELSEFE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Psikoloji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KLİNİK PSİKOLOJİ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64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Kültür Politikaları ve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KÜLTÜR POLİTİKALARI VE YÖNETİMİ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679501"/>
                  </a:ext>
                </a:extLst>
              </a:tr>
              <a:tr h="133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Hukuk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HUKUK (YL) (TEZLİ)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0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02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76147" y="319353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650446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5.6 </a:t>
            </a:r>
            <a:r>
              <a:rPr lang="tr-TR" sz="1600" cap="small" dirty="0"/>
              <a:t>Lisansüstü Öğrenime İlişkin Veriler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488224" y="623433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28.</a:t>
            </a:r>
            <a:r>
              <a:rPr lang="tr-TR" sz="1400" dirty="0"/>
              <a:t> Lisansüstü Programlara İlişkin Veriler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29994"/>
              </p:ext>
            </p:extLst>
          </p:nvPr>
        </p:nvGraphicFramePr>
        <p:xfrm>
          <a:off x="611560" y="1019787"/>
          <a:ext cx="8048863" cy="2533939"/>
        </p:xfrm>
        <a:graphic>
          <a:graphicData uri="http://schemas.openxmlformats.org/drawingml/2006/table">
            <a:tbl>
              <a:tblPr/>
              <a:tblGrid>
                <a:gridCol w="1691973">
                  <a:extLst>
                    <a:ext uri="{9D8B030D-6E8A-4147-A177-3AD203B41FA5}">
                      <a16:colId xmlns:a16="http://schemas.microsoft.com/office/drawing/2014/main" val="3735748913"/>
                    </a:ext>
                  </a:extLst>
                </a:gridCol>
                <a:gridCol w="2479735">
                  <a:extLst>
                    <a:ext uri="{9D8B030D-6E8A-4147-A177-3AD203B41FA5}">
                      <a16:colId xmlns:a16="http://schemas.microsoft.com/office/drawing/2014/main" val="3135592371"/>
                    </a:ext>
                  </a:extLst>
                </a:gridCol>
                <a:gridCol w="3438748">
                  <a:extLst>
                    <a:ext uri="{9D8B030D-6E8A-4147-A177-3AD203B41FA5}">
                      <a16:colId xmlns:a16="http://schemas.microsoft.com/office/drawing/2014/main" val="2914870454"/>
                    </a:ext>
                  </a:extLst>
                </a:gridCol>
                <a:gridCol w="438407">
                  <a:extLst>
                    <a:ext uri="{9D8B030D-6E8A-4147-A177-3AD203B41FA5}">
                      <a16:colId xmlns:a16="http://schemas.microsoft.com/office/drawing/2014/main" val="3483612039"/>
                    </a:ext>
                  </a:extLst>
                </a:gridCol>
              </a:tblGrid>
              <a:tr h="12897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ANKARA SOSYAL BİLİMLER ÜNİVERSİTESİ LİSANSÜSTÜ  PROGRAMLAR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986562"/>
                  </a:ext>
                </a:extLst>
              </a:tr>
              <a:tr h="128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Tezli Yüksek Lisans Programları:</a:t>
                      </a: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675877"/>
                  </a:ext>
                </a:extLst>
              </a:tr>
              <a:tr h="2059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ENSTİTÜ</a:t>
                      </a:r>
                    </a:p>
                  </a:txBody>
                  <a:tcPr marL="5385" marR="5385" marT="538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ANABİLİM DALI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BÖLÜM/PROGRAM ADI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YIL</a:t>
                      </a:r>
                    </a:p>
                  </a:txBody>
                  <a:tcPr marL="5385" marR="5385" marT="53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424590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Tarihi ve Sanatları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TARİHİ VE SANATLARI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7977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Ekonomisi ve Finans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EKONOMİSİ VE FİNANS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482644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Ekonomisi ve Finans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EKONOMİSİ VE FİNANS (YL) (TEZLİ) (ARAPÇA)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10405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Yabancı Diller Eğitimi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İNGİLİZ DİLİ EĞİTİMİ (YL) (İNGİLİZCE)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0145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Felsefe ve Din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DİN FELSEFESİ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30981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Felsefe ve Din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FELSEFESİ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6088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HUKUKU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54369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ARAP DİLİ VE BELAGATI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07635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TEFSİR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86229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Manevi Danışmanlık ve Rehberlik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MANEVİ DANIŞMANLIK VE REHBERLİK (YL)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75464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Bölge Çalışmaları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 Dünyası Çalışmaları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 DÜNYASI ÇALIŞMALARI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66965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Bölge Çalışmaları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 Dünyası Çalışmaları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 DÜNYASI ÇALIŞMALARI (YL) (TEZLİ)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72432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Dinler Tarihi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DİNLER TARİHİ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97520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Bilimleri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HADİS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6280"/>
                  </a:ext>
                </a:extLst>
              </a:tr>
              <a:tr h="1380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Kelam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KELAM (YL) (TEZLİ)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32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427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950767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5.6 </a:t>
            </a:r>
            <a:r>
              <a:rPr lang="tr-TR" sz="1600" cap="small" dirty="0"/>
              <a:t>Lisansüstü Öğrenime İlişkin Veriler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488224" y="592715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28.</a:t>
            </a:r>
            <a:r>
              <a:rPr lang="tr-TR" sz="1400" dirty="0"/>
              <a:t> Lisansüstü Programlara İlişkin Veriler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55085"/>
              </p:ext>
            </p:extLst>
          </p:nvPr>
        </p:nvGraphicFramePr>
        <p:xfrm>
          <a:off x="539552" y="1786122"/>
          <a:ext cx="8147249" cy="4005626"/>
        </p:xfrm>
        <a:graphic>
          <a:graphicData uri="http://schemas.openxmlformats.org/drawingml/2006/table">
            <a:tbl>
              <a:tblPr/>
              <a:tblGrid>
                <a:gridCol w="1647615">
                  <a:extLst>
                    <a:ext uri="{9D8B030D-6E8A-4147-A177-3AD203B41FA5}">
                      <a16:colId xmlns:a16="http://schemas.microsoft.com/office/drawing/2014/main" val="3577000617"/>
                    </a:ext>
                  </a:extLst>
                </a:gridCol>
                <a:gridCol w="2535418">
                  <a:extLst>
                    <a:ext uri="{9D8B030D-6E8A-4147-A177-3AD203B41FA5}">
                      <a16:colId xmlns:a16="http://schemas.microsoft.com/office/drawing/2014/main" val="113314510"/>
                    </a:ext>
                  </a:extLst>
                </a:gridCol>
                <a:gridCol w="3515965">
                  <a:extLst>
                    <a:ext uri="{9D8B030D-6E8A-4147-A177-3AD203B41FA5}">
                      <a16:colId xmlns:a16="http://schemas.microsoft.com/office/drawing/2014/main" val="3627526994"/>
                    </a:ext>
                  </a:extLst>
                </a:gridCol>
                <a:gridCol w="448251">
                  <a:extLst>
                    <a:ext uri="{9D8B030D-6E8A-4147-A177-3AD203B41FA5}">
                      <a16:colId xmlns:a16="http://schemas.microsoft.com/office/drawing/2014/main" val="669222811"/>
                    </a:ext>
                  </a:extLst>
                </a:gridCol>
              </a:tblGrid>
              <a:tr h="1749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ANKARA SOSYAL BİLİMLER ÜNİVERSİTESİ LİSANSÜSTÜ  PROGRAMLAR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87256"/>
                  </a:ext>
                </a:extLst>
              </a:tr>
              <a:tr h="1749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Tezsiz Yüksek Lisans Programları: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704648"/>
                  </a:ext>
                </a:extLst>
              </a:tr>
              <a:tr h="279918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ENSTİTÜ</a:t>
                      </a:r>
                    </a:p>
                  </a:txBody>
                  <a:tcPr marL="6998" marR="6998" marT="699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ANABİLİM DALI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BÖLÜM/PROGRAM ADI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YIL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862994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Teknoloji Politikaları ve İnovasyon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TEKNOLOJİ POLİTİKALARI VE İNOVASYON YÖNETİMİ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9176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İşletme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YÖNETİM VE ORGANİZASYON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27272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İşletme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İŞLETME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646647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Hukuku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HUKUKU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2560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Denetim ve Risk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DENETİM VE RİSK YÖNETİMİ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28532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Hukuk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HUKUK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91328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Enerji Ekonomisi ve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ENERJİ EKONOMİSİ VE YÖNETİMİ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1860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Siyaset Bilimi ve Kamu Yönetimi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YÖNETİMİ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66097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Afet ve İnsani Yardım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AFET VE İNSANİ YARDIM YÖNETİMİ (YL) (İÖ) (TEZSİZ)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34064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Kadın ve Aile Çalışmaları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KADIN VE AİLE ÇALIŞMALARI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894281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Uluslararası Ticaret ve Lojistik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ULUSLARARASI TİCARET VE LOJİSTİK YÖNETİMİ (YL) (TEZSİZ)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97590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Psikoloji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KLİNİK PSİKOLOJİ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02121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Manevi Danışmanlık ve Rehberlik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MANEVİ BAKIM VE DANIŞMANLIK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85812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Kültür Politikaları ve Yönetimi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KÜLTÜR POLİTİKALARI VE YÖNETİMİ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Bilişim ve Teknoloji Hukuku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BİLİŞİM VE TEKNOLOJİ HUKUKU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77435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Aile Danışmanlığı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AİLE DANIŞMANLIĞI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981474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İslami Araştırmalar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Ekonomisi Ve Finansı (Disiplinlerarası)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EKONOMİSİ VE FİNANSI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396695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Bilimler Enstitüsü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 Dili ve Edebiyatı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YARATICI YAZARLIK (YL) (TEZSİZ) (İÖ)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81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950767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5.6 </a:t>
            </a:r>
            <a:r>
              <a:rPr lang="tr-TR" sz="1600" cap="small" dirty="0"/>
              <a:t>Lisansüstü Öğrenime İlişkin Veriler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488224" y="592715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29.</a:t>
            </a:r>
            <a:r>
              <a:rPr lang="tr-TR" sz="1400" dirty="0"/>
              <a:t> Lisansüstü Programlara İlişkin Veriler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89375"/>
              </p:ext>
            </p:extLst>
          </p:nvPr>
        </p:nvGraphicFramePr>
        <p:xfrm>
          <a:off x="457200" y="1608263"/>
          <a:ext cx="8229600" cy="4357688"/>
        </p:xfrm>
        <a:graphic>
          <a:graphicData uri="http://schemas.openxmlformats.org/drawingml/2006/table">
            <a:tbl>
              <a:tblPr/>
              <a:tblGrid>
                <a:gridCol w="1729967">
                  <a:extLst>
                    <a:ext uri="{9D8B030D-6E8A-4147-A177-3AD203B41FA5}">
                      <a16:colId xmlns:a16="http://schemas.microsoft.com/office/drawing/2014/main" val="3744558622"/>
                    </a:ext>
                  </a:extLst>
                </a:gridCol>
                <a:gridCol w="2535417">
                  <a:extLst>
                    <a:ext uri="{9D8B030D-6E8A-4147-A177-3AD203B41FA5}">
                      <a16:colId xmlns:a16="http://schemas.microsoft.com/office/drawing/2014/main" val="85231051"/>
                    </a:ext>
                  </a:extLst>
                </a:gridCol>
                <a:gridCol w="3515965">
                  <a:extLst>
                    <a:ext uri="{9D8B030D-6E8A-4147-A177-3AD203B41FA5}">
                      <a16:colId xmlns:a16="http://schemas.microsoft.com/office/drawing/2014/main" val="3087667777"/>
                    </a:ext>
                  </a:extLst>
                </a:gridCol>
                <a:gridCol w="448251">
                  <a:extLst>
                    <a:ext uri="{9D8B030D-6E8A-4147-A177-3AD203B41FA5}">
                      <a16:colId xmlns:a16="http://schemas.microsoft.com/office/drawing/2014/main" val="1288246475"/>
                    </a:ext>
                  </a:extLst>
                </a:gridCol>
              </a:tblGrid>
              <a:tr h="1749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ANKARA SOSYAL BİLİMLER ÜNİVERSİTESİ LİSANSÜSTÜ  PROGRAMLAR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034392"/>
                  </a:ext>
                </a:extLst>
              </a:tr>
              <a:tr h="1749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6A3447"/>
                          </a:solidFill>
                          <a:effectLst/>
                          <a:latin typeface="Calibri" panose="020F0502020204030204" pitchFamily="34" charset="0"/>
                        </a:rPr>
                        <a:t>Doktora Programları: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27998"/>
                  </a:ext>
                </a:extLst>
              </a:tr>
              <a:tr h="286916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ENSTİTÜ</a:t>
                      </a:r>
                    </a:p>
                  </a:txBody>
                  <a:tcPr marL="6998" marR="6998" marT="699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ANABİLİM DALI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BÖLÜM/PROGRAM ADI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YIL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2236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Kadın ve Aile Çalışmaları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KADIN VE AİLE ÇALIŞMALARI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15178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Ortadoğu Çalışmaları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ORTADOĞU ÇALIŞMALARI (DR)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10794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Medya ve İletişim Çalışmaları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 MEDYA ÇALIŞMALARI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529185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YÖNETİM VE ORGANİZASYON (DR)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983442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Hukuku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HUKUK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309160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Felsefe ve Din Bilimleri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FELSEFE VE DİN BİLİMLERİ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432431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6998" marR="6998" marT="699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Temel İslam Bilimleri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İSLAM BİLİMLERİ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59806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İlişkiler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ULUSLARARASI İLİŞKİLER (DR)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07751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Hukuku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HUKUKU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61686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 ve Risk Yönetimi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DENETİM VE RİSK YÖNETİMİ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049755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İKTİSAT (DR)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35029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 Dili ve Edebiyatı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İNGİLİZ DİLİ VE EDEBİYATI (DR)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368579"/>
                  </a:ext>
                </a:extLst>
              </a:tr>
              <a:tr h="157519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Enerji Ekonomisi ve Yönetimi </a:t>
                      </a:r>
                      <a:r>
                        <a:rPr lang="tr-T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(Disiplinlerarası)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ENERJİ EKONOMİSİ VE YÖNETİMİ (DR)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324681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Hukuk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İNSAN HAKLARI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228574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Bilişim ve Teknoloji Hukuku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BİLİŞİM VE TEKNOLOJİ HUKUKU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373980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 Çalışmaları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 Çalışmaları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BÖLGE ÇALIŞMALARI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080829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 Çalışmaları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 Çalışmaları (Disiplinlerarası)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BÖLGE ÇALIŞMALARI (DR) (İNGİLİZCE)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555736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KLİNİK PSİKOLOJİ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028785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 Dili ve Edebiyatı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 DİLİ VE EDEBİYATI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665063"/>
                  </a:ext>
                </a:extLst>
              </a:tr>
              <a:tr h="18754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İslami Araştırmalar Enstitüsü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İslam Hukuku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İSLAM HUKUKU (DR)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998" marR="6998" marT="69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8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2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39167" y="90770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286000" y="612942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21.</a:t>
            </a:r>
            <a:r>
              <a:rPr lang="tr-TR" sz="1400" dirty="0"/>
              <a:t> Öğrenci Kontenjanları ve Doluluk Oranları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789524" y="460102"/>
            <a:ext cx="35275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5.2 </a:t>
            </a:r>
            <a:r>
              <a:rPr lang="tr-TR" sz="1400" dirty="0">
                <a:latin typeface="+mn-lt"/>
                <a:ea typeface="+mn-ea"/>
              </a:rPr>
              <a:t>Öğrenci Kontenjanları ve Doluluk Oranları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3023"/>
              </p:ext>
            </p:extLst>
          </p:nvPr>
        </p:nvGraphicFramePr>
        <p:xfrm>
          <a:off x="1187624" y="836551"/>
          <a:ext cx="7056783" cy="432063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11357">
                  <a:extLst>
                    <a:ext uri="{9D8B030D-6E8A-4147-A177-3AD203B41FA5}">
                      <a16:colId xmlns:a16="http://schemas.microsoft.com/office/drawing/2014/main" val="1290898286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1145155848"/>
                    </a:ext>
                  </a:extLst>
                </a:gridCol>
                <a:gridCol w="1399979">
                  <a:extLst>
                    <a:ext uri="{9D8B030D-6E8A-4147-A177-3AD203B41FA5}">
                      <a16:colId xmlns:a16="http://schemas.microsoft.com/office/drawing/2014/main" val="1022918818"/>
                    </a:ext>
                  </a:extLst>
                </a:gridCol>
                <a:gridCol w="1422733">
                  <a:extLst>
                    <a:ext uri="{9D8B030D-6E8A-4147-A177-3AD203B41FA5}">
                      <a16:colId xmlns:a16="http://schemas.microsoft.com/office/drawing/2014/main" val="1333698866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624992339"/>
                    </a:ext>
                  </a:extLst>
                </a:gridCol>
              </a:tblGrid>
              <a:tr h="253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046904"/>
                  </a:ext>
                </a:extLst>
              </a:tr>
              <a:tr h="30355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245318"/>
                  </a:ext>
                </a:extLst>
              </a:tr>
              <a:tr h="30355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98.5%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652490"/>
                  </a:ext>
                </a:extLst>
              </a:tr>
              <a:tr h="2771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99.5%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81418"/>
                  </a:ext>
                </a:extLst>
              </a:tr>
              <a:tr h="356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415102"/>
                  </a:ext>
                </a:extLst>
              </a:tr>
              <a:tr h="30355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395585"/>
                  </a:ext>
                </a:extLst>
              </a:tr>
              <a:tr h="30355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395050"/>
                  </a:ext>
                </a:extLst>
              </a:tr>
              <a:tr h="2771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26300"/>
                  </a:ext>
                </a:extLst>
              </a:tr>
              <a:tr h="356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53911"/>
                  </a:ext>
                </a:extLst>
              </a:tr>
              <a:tr h="30355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405491"/>
                  </a:ext>
                </a:extLst>
              </a:tr>
              <a:tr h="30355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445065"/>
                  </a:ext>
                </a:extLst>
              </a:tr>
              <a:tr h="2771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587712"/>
                  </a:ext>
                </a:extLst>
              </a:tr>
              <a:tr h="42464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Dini İlimler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03065"/>
                  </a:ext>
                </a:extLst>
              </a:tr>
              <a:tr h="2771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5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50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39167" y="90770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286000" y="612942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21.</a:t>
            </a:r>
            <a:r>
              <a:rPr lang="tr-TR" sz="1400" dirty="0"/>
              <a:t> Öğrenci Kontenjanları ve Doluluk Oranları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789524" y="460102"/>
            <a:ext cx="35275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5.2 </a:t>
            </a:r>
            <a:r>
              <a:rPr lang="tr-TR" sz="1400" dirty="0">
                <a:latin typeface="+mn-lt"/>
                <a:ea typeface="+mn-ea"/>
              </a:rPr>
              <a:t>Öğrenci Kontenjanları ve Doluluk Oranları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474616"/>
              </p:ext>
            </p:extLst>
          </p:nvPr>
        </p:nvGraphicFramePr>
        <p:xfrm>
          <a:off x="1187624" y="836551"/>
          <a:ext cx="7056783" cy="497001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11357">
                  <a:extLst>
                    <a:ext uri="{9D8B030D-6E8A-4147-A177-3AD203B41FA5}">
                      <a16:colId xmlns:a16="http://schemas.microsoft.com/office/drawing/2014/main" val="1290898286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1145155848"/>
                    </a:ext>
                  </a:extLst>
                </a:gridCol>
                <a:gridCol w="1399979">
                  <a:extLst>
                    <a:ext uri="{9D8B030D-6E8A-4147-A177-3AD203B41FA5}">
                      <a16:colId xmlns:a16="http://schemas.microsoft.com/office/drawing/2014/main" val="1022918818"/>
                    </a:ext>
                  </a:extLst>
                </a:gridCol>
                <a:gridCol w="1422733">
                  <a:extLst>
                    <a:ext uri="{9D8B030D-6E8A-4147-A177-3AD203B41FA5}">
                      <a16:colId xmlns:a16="http://schemas.microsoft.com/office/drawing/2014/main" val="1333698866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624992339"/>
                    </a:ext>
                  </a:extLst>
                </a:gridCol>
              </a:tblGrid>
              <a:tr h="1328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046904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156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%97,5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245318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652490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281955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Beşeri Bilimler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  <a:p>
                      <a:pPr algn="ctr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48265"/>
                  </a:ext>
                </a:extLst>
              </a:tr>
              <a:tr h="1923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İslami İlimler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  <a:p>
                      <a:pPr algn="ctr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705592"/>
                  </a:ext>
                </a:extLst>
              </a:tr>
              <a:tr h="14532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590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586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99.5%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81418"/>
                  </a:ext>
                </a:extLst>
              </a:tr>
              <a:tr h="186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415102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395585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395050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  <a:p>
                      <a:pPr algn="ctr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00561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Beşeri Bilimler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  <a:p>
                      <a:pPr algn="ctr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112376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İslami İlimler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  <a:p>
                      <a:pPr algn="ctr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61787"/>
                  </a:ext>
                </a:extLst>
              </a:tr>
              <a:tr h="14532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630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630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26300"/>
                  </a:ext>
                </a:extLst>
              </a:tr>
              <a:tr h="186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53911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405491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445065"/>
                  </a:ext>
                </a:extLst>
              </a:tr>
              <a:tr h="14532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587712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Beşeri Bilimler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03065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İslami İlimler Fakültesi</a:t>
                      </a:r>
                    </a:p>
                    <a:p>
                      <a:pPr algn="l" rtl="0" fontAlgn="ctr"/>
                      <a:endParaRPr lang="tr-TR" sz="7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286167"/>
                  </a:ext>
                </a:extLst>
              </a:tr>
              <a:tr h="14532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830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830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50726"/>
                  </a:ext>
                </a:extLst>
              </a:tr>
              <a:tr h="186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47360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038703"/>
                  </a:ext>
                </a:extLst>
              </a:tr>
              <a:tr h="15916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026118"/>
                  </a:ext>
                </a:extLst>
              </a:tr>
              <a:tr h="14532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035592"/>
                  </a:ext>
                </a:extLst>
              </a:tr>
              <a:tr h="17240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Beşeri Bilimler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110886"/>
                  </a:ext>
                </a:extLst>
              </a:tr>
              <a:tr h="17777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İslami İlimler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0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502389"/>
                  </a:ext>
                </a:extLst>
              </a:tr>
              <a:tr h="14532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7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00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38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reen Shot 2016-04-22 at 11.10.5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286000" y="612942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21.</a:t>
            </a:r>
            <a:r>
              <a:rPr lang="tr-TR" sz="1400" dirty="0"/>
              <a:t> Öğrenci Kontenjanları ve Doluluk Oranları</a:t>
            </a:r>
          </a:p>
        </p:txBody>
      </p:sp>
      <p:sp>
        <p:nvSpPr>
          <p:cNvPr id="7" name="Dikdörtgen 1"/>
          <p:cNvSpPr>
            <a:spLocks noChangeArrowheads="1"/>
          </p:cNvSpPr>
          <p:nvPr/>
        </p:nvSpPr>
        <p:spPr bwMode="auto">
          <a:xfrm>
            <a:off x="2789524" y="968891"/>
            <a:ext cx="35275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5.2 </a:t>
            </a:r>
            <a:r>
              <a:rPr lang="tr-TR" sz="1400" dirty="0">
                <a:latin typeface="+mn-lt"/>
                <a:ea typeface="+mn-ea"/>
              </a:rPr>
              <a:t>Öğrenci Kontenjanları ve Doluluk Oranları</a:t>
            </a:r>
          </a:p>
        </p:txBody>
      </p:sp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1F35FEC5-DFDB-43EB-80E4-27583A21A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13111"/>
              </p:ext>
            </p:extLst>
          </p:nvPr>
        </p:nvGraphicFramePr>
        <p:xfrm>
          <a:off x="1043608" y="1642354"/>
          <a:ext cx="7272810" cy="346133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54562">
                  <a:extLst>
                    <a:ext uri="{9D8B030D-6E8A-4147-A177-3AD203B41FA5}">
                      <a16:colId xmlns:a16="http://schemas.microsoft.com/office/drawing/2014/main" val="1290898286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1145155848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1022918818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1333698866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2624992339"/>
                    </a:ext>
                  </a:extLst>
                </a:gridCol>
              </a:tblGrid>
              <a:tr h="53967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Kontenjanı(*)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ÖSS Sonucu Kayıt Yaptıran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Boş Kalan Kontenjan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Doluluk Oranı(%)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47360"/>
                  </a:ext>
                </a:extLst>
              </a:tr>
              <a:tr h="45972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%100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038703"/>
                  </a:ext>
                </a:extLst>
              </a:tr>
              <a:tr h="49238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%100</a:t>
                      </a:r>
                    </a:p>
                    <a:p>
                      <a:pPr algn="ctr" rtl="0" fontAlgn="ctr"/>
                      <a:endParaRPr lang="tr-TR" sz="6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026118"/>
                  </a:ext>
                </a:extLst>
              </a:tr>
              <a:tr h="49238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%100</a:t>
                      </a:r>
                    </a:p>
                    <a:p>
                      <a:pPr algn="ctr" rtl="0" fontAlgn="ctr"/>
                      <a:endParaRPr lang="tr-TR" sz="6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035592"/>
                  </a:ext>
                </a:extLst>
              </a:tr>
              <a:tr h="49238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Beşeri Bilimler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%100</a:t>
                      </a:r>
                    </a:p>
                    <a:p>
                      <a:pPr algn="ctr" rtl="0" fontAlgn="ctr"/>
                      <a:endParaRPr lang="tr-TR" sz="6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110886"/>
                  </a:ext>
                </a:extLst>
              </a:tr>
              <a:tr h="49238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İlahiyat Fakültesi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%100</a:t>
                      </a:r>
                    </a:p>
                    <a:p>
                      <a:pPr algn="ctr" rtl="0" fontAlgn="ctr"/>
                      <a:endParaRPr lang="tr-TR" sz="6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502389"/>
                  </a:ext>
                </a:extLst>
              </a:tr>
              <a:tr h="49238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6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810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810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6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6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%100</a:t>
                      </a:r>
                    </a:p>
                    <a:p>
                      <a:pPr algn="ctr" rtl="0" fontAlgn="ctr"/>
                      <a:endParaRPr lang="tr-TR" sz="600" b="1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94" marR="9294" marT="9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008543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32E43CAA-AA03-27A2-7389-2C5B5CF76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057" y="5173901"/>
            <a:ext cx="72026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71450" indent="-171450" algn="ctr">
              <a:spcBef>
                <a:spcPct val="0"/>
              </a:spcBef>
            </a:pPr>
            <a:r>
              <a:rPr lang="tr-TR" sz="1000" dirty="0">
                <a:latin typeface="+mn-lt"/>
              </a:rPr>
              <a:t>Üniversitemizin kuruluşunda 2 lisans programıyla eğitim öğretim yapılmakta iken, </a:t>
            </a:r>
          </a:p>
          <a:p>
            <a:pPr algn="ctr">
              <a:spcBef>
                <a:spcPct val="0"/>
              </a:spcBef>
              <a:buNone/>
            </a:pPr>
            <a:r>
              <a:rPr lang="tr-TR" sz="1000" dirty="0">
                <a:latin typeface="+mn-lt"/>
              </a:rPr>
              <a:t>2023 yılı itibariyle KKTC Yerleşkesi dahil bu sayı 13+9, toplam:22 olmuştur. (%1.100)</a:t>
            </a:r>
          </a:p>
          <a:p>
            <a:pPr marL="171450" indent="-171450" algn="ctr">
              <a:spcBef>
                <a:spcPct val="0"/>
              </a:spcBef>
            </a:pPr>
            <a:r>
              <a:rPr lang="tr-TR" sz="1000" dirty="0">
                <a:latin typeface="+mn-lt"/>
              </a:rPr>
              <a:t>Doluluk oranında ise 2016 yılından itibaren Ankara kampüsü programlarında %100’lük doluluk oranı mevcuttur.</a:t>
            </a:r>
          </a:p>
          <a:p>
            <a:pPr algn="ctr">
              <a:spcBef>
                <a:spcPct val="0"/>
              </a:spcBef>
              <a:buNone/>
            </a:pPr>
            <a:r>
              <a:rPr lang="tr-TR" sz="1000" dirty="0">
                <a:latin typeface="+mn-lt"/>
              </a:rPr>
              <a:t>KKTC Kampüsü programlarının doluluk oranı ise 2023’te %68 ulaşmıştır. (ilk defa öğrenci alınan 2020 yılına göre %20,59 artış olmuştur.)</a:t>
            </a:r>
          </a:p>
          <a:p>
            <a:pPr algn="ctr">
              <a:spcBef>
                <a:spcPct val="0"/>
              </a:spcBef>
              <a:buNone/>
            </a:pPr>
            <a:endParaRPr lang="tr-TR" sz="14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9972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975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71600" y="5714919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400" b="1" dirty="0"/>
              <a:t>Tablo 22.</a:t>
            </a:r>
            <a:r>
              <a:rPr lang="tr-TR" sz="1400" dirty="0"/>
              <a:t> Yıllara Göre Kayıt Yaptıran Yabancı Uyruklu Öğrencilerin Sayısı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075006" y="950767"/>
            <a:ext cx="4993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5.3  </a:t>
            </a:r>
            <a:r>
              <a:rPr lang="tr-TR" sz="1400" dirty="0">
                <a:latin typeface="+mn-lt"/>
                <a:ea typeface="+mn-ea"/>
              </a:rPr>
              <a:t>Yıllara Göre Kayıt Yaptıran Yabancı Uyruklu Öğrencilerin Sayısı</a:t>
            </a:r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B050CA67-4581-4D12-8D9A-73245CFCF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898619"/>
              </p:ext>
            </p:extLst>
          </p:nvPr>
        </p:nvGraphicFramePr>
        <p:xfrm>
          <a:off x="1259632" y="1320099"/>
          <a:ext cx="6552730" cy="4314072"/>
        </p:xfrm>
        <a:graphic>
          <a:graphicData uri="http://schemas.openxmlformats.org/drawingml/2006/table">
            <a:tbl>
              <a:tblPr firstRow="1" firstCol="1" bandRow="1"/>
              <a:tblGrid>
                <a:gridCol w="1122487">
                  <a:extLst>
                    <a:ext uri="{9D8B030D-6E8A-4147-A177-3AD203B41FA5}">
                      <a16:colId xmlns:a16="http://schemas.microsoft.com/office/drawing/2014/main" val="2288920724"/>
                    </a:ext>
                  </a:extLst>
                </a:gridCol>
                <a:gridCol w="514998">
                  <a:extLst>
                    <a:ext uri="{9D8B030D-6E8A-4147-A177-3AD203B41FA5}">
                      <a16:colId xmlns:a16="http://schemas.microsoft.com/office/drawing/2014/main" val="2566775017"/>
                    </a:ext>
                  </a:extLst>
                </a:gridCol>
                <a:gridCol w="546759">
                  <a:extLst>
                    <a:ext uri="{9D8B030D-6E8A-4147-A177-3AD203B41FA5}">
                      <a16:colId xmlns:a16="http://schemas.microsoft.com/office/drawing/2014/main" val="4208326861"/>
                    </a:ext>
                  </a:extLst>
                </a:gridCol>
                <a:gridCol w="624068">
                  <a:extLst>
                    <a:ext uri="{9D8B030D-6E8A-4147-A177-3AD203B41FA5}">
                      <a16:colId xmlns:a16="http://schemas.microsoft.com/office/drawing/2014/main" val="190879278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6122223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18841900"/>
                    </a:ext>
                  </a:extLst>
                </a:gridCol>
                <a:gridCol w="699714">
                  <a:extLst>
                    <a:ext uri="{9D8B030D-6E8A-4147-A177-3AD203B41FA5}">
                      <a16:colId xmlns:a16="http://schemas.microsoft.com/office/drawing/2014/main" val="428478635"/>
                    </a:ext>
                  </a:extLst>
                </a:gridCol>
                <a:gridCol w="643220">
                  <a:extLst>
                    <a:ext uri="{9D8B030D-6E8A-4147-A177-3AD203B41FA5}">
                      <a16:colId xmlns:a16="http://schemas.microsoft.com/office/drawing/2014/main" val="3856357688"/>
                    </a:ext>
                  </a:extLst>
                </a:gridCol>
                <a:gridCol w="961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0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Birimler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54033"/>
                  </a:ext>
                </a:extLst>
              </a:tr>
              <a:tr h="54634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Hukuk Fakültesi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19474"/>
                  </a:ext>
                </a:extLst>
              </a:tr>
              <a:tr h="777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İslami İlimler/İlahiyat Fakültesi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664553"/>
                  </a:ext>
                </a:extLst>
              </a:tr>
              <a:tr h="58564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Siyasal Bilgiler Fakültesi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560519"/>
                  </a:ext>
                </a:extLst>
              </a:tr>
              <a:tr h="777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Beşeri Bilimler Fakültesi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256455"/>
                  </a:ext>
                </a:extLst>
              </a:tr>
              <a:tr h="58564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Diller Fakültesi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727082"/>
                  </a:ext>
                </a:extLst>
              </a:tr>
              <a:tr h="231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477571"/>
                  </a:ext>
                </a:extLst>
              </a:tr>
              <a:tr h="3997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200" b="0" i="0" u="none" strike="noStrike" dirty="0">
                        <a:solidFill>
                          <a:srgbClr val="551334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0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17237"/>
                  </a:ext>
                </a:extLst>
              </a:tr>
            </a:tbl>
          </a:graphicData>
        </a:graphic>
      </p:graphicFrame>
      <p:sp>
        <p:nvSpPr>
          <p:cNvPr id="4" name="Dikdörtgen 3">
            <a:extLst>
              <a:ext uri="{FF2B5EF4-FFF2-40B4-BE49-F238E27FC236}">
                <a16:creationId xmlns:a16="http://schemas.microsoft.com/office/drawing/2014/main" id="{F8E40BBE-BFF0-F426-1014-018251104E9D}"/>
              </a:ext>
            </a:extLst>
          </p:cNvPr>
          <p:cNvSpPr/>
          <p:nvPr/>
        </p:nvSpPr>
        <p:spPr>
          <a:xfrm>
            <a:off x="3923928" y="5702955"/>
            <a:ext cx="3888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/>
              <a:t>İlk defa öğrenci kabulü yapıldığı 2017 yılı itibariyle güncel uluslararası öğrenci artış oranı: %618.</a:t>
            </a:r>
          </a:p>
        </p:txBody>
      </p:sp>
    </p:spTree>
    <p:extLst>
      <p:ext uri="{BB962C8B-B14F-4D97-AF65-F5344CB8AC3E}">
        <p14:creationId xmlns:p14="http://schemas.microsoft.com/office/powerpoint/2010/main" val="390834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458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123728" y="607228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25.</a:t>
            </a:r>
            <a:r>
              <a:rPr lang="tr-TR" sz="1400" dirty="0"/>
              <a:t> Yatay ve Dikey Geçişle Gelen Öğrenci Sayıları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610341" y="950767"/>
            <a:ext cx="3736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5.4 </a:t>
            </a:r>
            <a:r>
              <a:rPr lang="tr-TR" sz="1400" dirty="0">
                <a:latin typeface="+mn-lt"/>
                <a:ea typeface="+mn-ea"/>
              </a:rPr>
              <a:t>Yatay Ve Dikey Geçişle Gelen Öğrenci Sayıları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81574"/>
              </p:ext>
            </p:extLst>
          </p:nvPr>
        </p:nvGraphicFramePr>
        <p:xfrm>
          <a:off x="2154486" y="1584986"/>
          <a:ext cx="5009801" cy="1664495"/>
        </p:xfrm>
        <a:graphic>
          <a:graphicData uri="http://schemas.openxmlformats.org/drawingml/2006/table">
            <a:tbl>
              <a:tblPr firstRow="1" firstCol="1" bandRow="1"/>
              <a:tblGrid>
                <a:gridCol w="778675">
                  <a:extLst>
                    <a:ext uri="{9D8B030D-6E8A-4147-A177-3AD203B41FA5}">
                      <a16:colId xmlns:a16="http://schemas.microsoft.com/office/drawing/2014/main" val="1441159598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101134056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995279127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1547756113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184084906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4058633053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3513514307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1201479825"/>
                    </a:ext>
                  </a:extLst>
                </a:gridCol>
                <a:gridCol w="514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356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Birimler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Geçişle Gelen Öğrenci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39936"/>
                  </a:ext>
                </a:extLst>
              </a:tr>
              <a:tr h="31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476758"/>
                  </a:ext>
                </a:extLst>
              </a:tr>
              <a:tr h="25250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800824"/>
                  </a:ext>
                </a:extLst>
              </a:tr>
              <a:tr h="25250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Enstitüler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578725"/>
                  </a:ext>
                </a:extLst>
              </a:tr>
              <a:tr h="252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439901"/>
                  </a:ext>
                </a:extLst>
              </a:tr>
            </a:tbl>
          </a:graphicData>
        </a:graphic>
      </p:graphicFrame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A10EB39F-BD76-4C51-AC69-E7D283717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14149"/>
              </p:ext>
            </p:extLst>
          </p:nvPr>
        </p:nvGraphicFramePr>
        <p:xfrm>
          <a:off x="2146226" y="3545146"/>
          <a:ext cx="5009801" cy="1411994"/>
        </p:xfrm>
        <a:graphic>
          <a:graphicData uri="http://schemas.openxmlformats.org/drawingml/2006/table">
            <a:tbl>
              <a:tblPr firstRow="1" firstCol="1" bandRow="1"/>
              <a:tblGrid>
                <a:gridCol w="778675">
                  <a:extLst>
                    <a:ext uri="{9D8B030D-6E8A-4147-A177-3AD203B41FA5}">
                      <a16:colId xmlns:a16="http://schemas.microsoft.com/office/drawing/2014/main" val="1441159598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2621138374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4257323728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2026147990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184084906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4058633053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3513514307"/>
                    </a:ext>
                  </a:extLst>
                </a:gridCol>
                <a:gridCol w="531005">
                  <a:extLst>
                    <a:ext uri="{9D8B030D-6E8A-4147-A177-3AD203B41FA5}">
                      <a16:colId xmlns:a16="http://schemas.microsoft.com/office/drawing/2014/main" val="1201479825"/>
                    </a:ext>
                  </a:extLst>
                </a:gridCol>
                <a:gridCol w="514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356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Birimler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Dikey Geçişle Gelen Öğrenci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39936"/>
                  </a:ext>
                </a:extLst>
              </a:tr>
              <a:tr h="3134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476758"/>
                  </a:ext>
                </a:extLst>
              </a:tr>
              <a:tr h="25250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800824"/>
                  </a:ext>
                </a:extLst>
              </a:tr>
              <a:tr h="252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439901"/>
                  </a:ext>
                </a:extLst>
              </a:tr>
            </a:tbl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:a16="http://schemas.microsoft.com/office/drawing/2014/main" id="{8CCD4398-BD5C-CFA0-1A0E-B9F45DD95F98}"/>
              </a:ext>
            </a:extLst>
          </p:cNvPr>
          <p:cNvSpPr txBox="1"/>
          <p:nvPr/>
        </p:nvSpPr>
        <p:spPr>
          <a:xfrm>
            <a:off x="2987824" y="515719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/>
              <a:t>Yatay geçiş ile Dikey geçiş yıllara sair değişim oranı:%2.400’dür.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211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233876" y="61706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26.</a:t>
            </a:r>
            <a:r>
              <a:rPr lang="tr-TR" sz="1400" dirty="0"/>
              <a:t> Üniversiteden Ayrılan Öğrenci Sayıları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628487" y="950767"/>
            <a:ext cx="37002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5.5 Üniversiteden Ayrılan Öğrenci Sayıları</a:t>
            </a:r>
            <a:endParaRPr lang="tr-TR" sz="1600" cap="small" dirty="0"/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7D5A51B7-1367-42F3-AF73-D4E1AEFEE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306805"/>
              </p:ext>
            </p:extLst>
          </p:nvPr>
        </p:nvGraphicFramePr>
        <p:xfrm>
          <a:off x="1259632" y="1584029"/>
          <a:ext cx="6216274" cy="2980449"/>
        </p:xfrm>
        <a:graphic>
          <a:graphicData uri="http://schemas.openxmlformats.org/drawingml/2006/table">
            <a:tbl>
              <a:tblPr firstRow="1" firstCol="1" bandRow="1"/>
              <a:tblGrid>
                <a:gridCol w="1302860">
                  <a:extLst>
                    <a:ext uri="{9D8B030D-6E8A-4147-A177-3AD203B41FA5}">
                      <a16:colId xmlns:a16="http://schemas.microsoft.com/office/drawing/2014/main" val="2520413278"/>
                    </a:ext>
                  </a:extLst>
                </a:gridCol>
                <a:gridCol w="995854">
                  <a:extLst>
                    <a:ext uri="{9D8B030D-6E8A-4147-A177-3AD203B41FA5}">
                      <a16:colId xmlns:a16="http://schemas.microsoft.com/office/drawing/2014/main" val="157753686"/>
                    </a:ext>
                  </a:extLst>
                </a:gridCol>
                <a:gridCol w="979390">
                  <a:extLst>
                    <a:ext uri="{9D8B030D-6E8A-4147-A177-3AD203B41FA5}">
                      <a16:colId xmlns:a16="http://schemas.microsoft.com/office/drawing/2014/main" val="2161541081"/>
                    </a:ext>
                  </a:extLst>
                </a:gridCol>
                <a:gridCol w="979390">
                  <a:extLst>
                    <a:ext uri="{9D8B030D-6E8A-4147-A177-3AD203B41FA5}">
                      <a16:colId xmlns:a16="http://schemas.microsoft.com/office/drawing/2014/main" val="2283509696"/>
                    </a:ext>
                  </a:extLst>
                </a:gridCol>
                <a:gridCol w="979390">
                  <a:extLst>
                    <a:ext uri="{9D8B030D-6E8A-4147-A177-3AD203B41FA5}">
                      <a16:colId xmlns:a16="http://schemas.microsoft.com/office/drawing/2014/main" val="1570225198"/>
                    </a:ext>
                  </a:extLst>
                </a:gridCol>
                <a:gridCol w="979390">
                  <a:extLst>
                    <a:ext uri="{9D8B030D-6E8A-4147-A177-3AD203B41FA5}">
                      <a16:colId xmlns:a16="http://schemas.microsoft.com/office/drawing/2014/main" val="3522030225"/>
                    </a:ext>
                  </a:extLst>
                </a:gridCol>
              </a:tblGrid>
              <a:tr h="2554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Mezuniyet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50123"/>
                  </a:ext>
                </a:extLst>
              </a:tr>
              <a:tr h="4825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049490"/>
                  </a:ext>
                </a:extLst>
              </a:tr>
              <a:tr h="25548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018910"/>
                  </a:ext>
                </a:extLst>
              </a:tr>
              <a:tr h="2554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Mezuniyet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79658"/>
                  </a:ext>
                </a:extLst>
              </a:tr>
              <a:tr h="4825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974189"/>
                  </a:ext>
                </a:extLst>
              </a:tr>
              <a:tr h="25548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844068"/>
                  </a:ext>
                </a:extLst>
              </a:tr>
              <a:tr h="2554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Mezuniyet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15795"/>
                  </a:ext>
                </a:extLst>
              </a:tr>
              <a:tr h="4825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682875"/>
                  </a:ext>
                </a:extLst>
              </a:tr>
              <a:tr h="25548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161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17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233876" y="61706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 26.</a:t>
            </a:r>
            <a:r>
              <a:rPr lang="tr-TR" sz="1400" dirty="0"/>
              <a:t> Üniversiteden Ayrılan Öğrenci Sayıları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628487" y="950767"/>
            <a:ext cx="37002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5.5 Üniversiteden Ayrılan Öğrenci Sayıları</a:t>
            </a:r>
            <a:endParaRPr lang="tr-TR" sz="1600" cap="small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12614"/>
              </p:ext>
            </p:extLst>
          </p:nvPr>
        </p:nvGraphicFramePr>
        <p:xfrm>
          <a:off x="1055064" y="1534408"/>
          <a:ext cx="7033871" cy="3222012"/>
        </p:xfrm>
        <a:graphic>
          <a:graphicData uri="http://schemas.openxmlformats.org/drawingml/2006/table">
            <a:tbl>
              <a:tblPr firstRow="1" firstCol="1" bandRow="1"/>
              <a:tblGrid>
                <a:gridCol w="1474218">
                  <a:extLst>
                    <a:ext uri="{9D8B030D-6E8A-4147-A177-3AD203B41FA5}">
                      <a16:colId xmlns:a16="http://schemas.microsoft.com/office/drawing/2014/main" val="2754189439"/>
                    </a:ext>
                  </a:extLst>
                </a:gridCol>
                <a:gridCol w="1126833">
                  <a:extLst>
                    <a:ext uri="{9D8B030D-6E8A-4147-A177-3AD203B41FA5}">
                      <a16:colId xmlns:a16="http://schemas.microsoft.com/office/drawing/2014/main" val="1443021643"/>
                    </a:ext>
                  </a:extLst>
                </a:gridCol>
                <a:gridCol w="1108205">
                  <a:extLst>
                    <a:ext uri="{9D8B030D-6E8A-4147-A177-3AD203B41FA5}">
                      <a16:colId xmlns:a16="http://schemas.microsoft.com/office/drawing/2014/main" val="2635929227"/>
                    </a:ext>
                  </a:extLst>
                </a:gridCol>
                <a:gridCol w="1108205">
                  <a:extLst>
                    <a:ext uri="{9D8B030D-6E8A-4147-A177-3AD203B41FA5}">
                      <a16:colId xmlns:a16="http://schemas.microsoft.com/office/drawing/2014/main" val="4122715866"/>
                    </a:ext>
                  </a:extLst>
                </a:gridCol>
                <a:gridCol w="1108205">
                  <a:extLst>
                    <a:ext uri="{9D8B030D-6E8A-4147-A177-3AD203B41FA5}">
                      <a16:colId xmlns:a16="http://schemas.microsoft.com/office/drawing/2014/main" val="1111325837"/>
                    </a:ext>
                  </a:extLst>
                </a:gridCol>
                <a:gridCol w="1108205">
                  <a:extLst>
                    <a:ext uri="{9D8B030D-6E8A-4147-A177-3AD203B41FA5}">
                      <a16:colId xmlns:a16="http://schemas.microsoft.com/office/drawing/2014/main" val="1740950641"/>
                    </a:ext>
                  </a:extLst>
                </a:gridCol>
              </a:tblGrid>
              <a:tr h="4160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Mezuniyet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68821"/>
                  </a:ext>
                </a:extLst>
              </a:tr>
              <a:tr h="135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78833"/>
                  </a:ext>
                </a:extLst>
              </a:tr>
              <a:tr h="13572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89311"/>
                  </a:ext>
                </a:extLst>
              </a:tr>
              <a:tr h="4160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Mezuniyet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760210"/>
                  </a:ext>
                </a:extLst>
              </a:tr>
              <a:tr h="135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16331"/>
                  </a:ext>
                </a:extLst>
              </a:tr>
              <a:tr h="13572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279009"/>
                  </a:ext>
                </a:extLst>
              </a:tr>
              <a:tr h="4160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Mezuniyet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9256"/>
                  </a:ext>
                </a:extLst>
              </a:tr>
              <a:tr h="135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267676"/>
                  </a:ext>
                </a:extLst>
              </a:tr>
              <a:tr h="13572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425791"/>
                  </a:ext>
                </a:extLst>
              </a:tr>
              <a:tr h="13572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Mezuniyet</a:t>
                      </a:r>
                      <a:endParaRPr lang="tr-TR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63589"/>
                  </a:ext>
                </a:extLst>
              </a:tr>
              <a:tr h="2592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74195"/>
                  </a:ext>
                </a:extLst>
              </a:tr>
              <a:tr h="13572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342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335308"/>
                  </a:ext>
                </a:extLst>
              </a:tr>
              <a:tr h="208770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Kendi İsteği ile Ayrılan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Başarısızlık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Yatay Geçiş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Mezuniyet</a:t>
                      </a:r>
                      <a:endParaRPr lang="tr-TR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32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(Azami Süre)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69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183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242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1" i="0" u="none" strike="noStrike" dirty="0">
                          <a:solidFill>
                            <a:srgbClr val="551334"/>
                          </a:solidFill>
                          <a:effectLst/>
                          <a:latin typeface="Times New Roman" panose="02020603050405020304" pitchFamily="18" charset="0"/>
                        </a:rPr>
                        <a:t>602</a:t>
                      </a: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4F2B9678-8660-CD71-2236-15E6F6CCEDE0}"/>
              </a:ext>
            </a:extLst>
          </p:cNvPr>
          <p:cNvSpPr txBox="1"/>
          <p:nvPr/>
        </p:nvSpPr>
        <p:spPr>
          <a:xfrm>
            <a:off x="2066341" y="5001507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Kendi isteğiyle Üniversitemizden ilişiği kesilen öğrencilerin 2023 yılı itibariyle değişim oranı:%7.412’dir.</a:t>
            </a:r>
          </a:p>
        </p:txBody>
      </p:sp>
    </p:spTree>
    <p:extLst>
      <p:ext uri="{BB962C8B-B14F-4D97-AF65-F5344CB8AC3E}">
        <p14:creationId xmlns:p14="http://schemas.microsoft.com/office/powerpoint/2010/main" val="218394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reen Shot 2016-04-22 at 11.10.5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777" y="-123272"/>
            <a:ext cx="9144000" cy="696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Dikdörtgen 1"/>
          <p:cNvSpPr>
            <a:spLocks noChangeArrowheads="1"/>
          </p:cNvSpPr>
          <p:nvPr/>
        </p:nvSpPr>
        <p:spPr bwMode="auto">
          <a:xfrm>
            <a:off x="2597651" y="631825"/>
            <a:ext cx="384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800" dirty="0"/>
              <a:t>5. </a:t>
            </a:r>
            <a:r>
              <a:rPr lang="tr-TR" sz="1800" cap="small" dirty="0"/>
              <a:t>ÖĞRENCİ İŞLERİ DAİRESİ BAŞKANLIĞI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123728" y="444653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b="1" dirty="0"/>
              <a:t>Tablolar.</a:t>
            </a:r>
            <a:r>
              <a:rPr lang="tr-TR" sz="1400" dirty="0"/>
              <a:t> Lisansüstü Programlara İlişkin Veriler</a:t>
            </a: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2951298" y="950767"/>
            <a:ext cx="32905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tr-TR" sz="1600" dirty="0"/>
              <a:t>5.6 </a:t>
            </a:r>
            <a:r>
              <a:rPr lang="tr-TR" sz="1600" cap="small" dirty="0"/>
              <a:t>Lisansüstü Öğrenime İlişkin Veriler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04812"/>
              </p:ext>
            </p:extLst>
          </p:nvPr>
        </p:nvGraphicFramePr>
        <p:xfrm>
          <a:off x="481756" y="1371534"/>
          <a:ext cx="8194699" cy="1309780"/>
        </p:xfrm>
        <a:graphic>
          <a:graphicData uri="http://schemas.openxmlformats.org/drawingml/2006/table">
            <a:tbl>
              <a:tblPr firstRow="1" firstCol="1" bandRow="1"/>
              <a:tblGrid>
                <a:gridCol w="4267936">
                  <a:extLst>
                    <a:ext uri="{9D8B030D-6E8A-4147-A177-3AD203B41FA5}">
                      <a16:colId xmlns:a16="http://schemas.microsoft.com/office/drawing/2014/main" val="2566163454"/>
                    </a:ext>
                  </a:extLst>
                </a:gridCol>
                <a:gridCol w="430062">
                  <a:extLst>
                    <a:ext uri="{9D8B030D-6E8A-4147-A177-3AD203B41FA5}">
                      <a16:colId xmlns:a16="http://schemas.microsoft.com/office/drawing/2014/main" val="2696761576"/>
                    </a:ext>
                  </a:extLst>
                </a:gridCol>
                <a:gridCol w="430062">
                  <a:extLst>
                    <a:ext uri="{9D8B030D-6E8A-4147-A177-3AD203B41FA5}">
                      <a16:colId xmlns:a16="http://schemas.microsoft.com/office/drawing/2014/main" val="911045466"/>
                    </a:ext>
                  </a:extLst>
                </a:gridCol>
                <a:gridCol w="430062">
                  <a:extLst>
                    <a:ext uri="{9D8B030D-6E8A-4147-A177-3AD203B41FA5}">
                      <a16:colId xmlns:a16="http://schemas.microsoft.com/office/drawing/2014/main" val="3132503966"/>
                    </a:ext>
                  </a:extLst>
                </a:gridCol>
                <a:gridCol w="430062">
                  <a:extLst>
                    <a:ext uri="{9D8B030D-6E8A-4147-A177-3AD203B41FA5}">
                      <a16:colId xmlns:a16="http://schemas.microsoft.com/office/drawing/2014/main" val="2221204527"/>
                    </a:ext>
                  </a:extLst>
                </a:gridCol>
                <a:gridCol w="369930">
                  <a:extLst>
                    <a:ext uri="{9D8B030D-6E8A-4147-A177-3AD203B41FA5}">
                      <a16:colId xmlns:a16="http://schemas.microsoft.com/office/drawing/2014/main" val="1385743864"/>
                    </a:ext>
                  </a:extLst>
                </a:gridCol>
                <a:gridCol w="368624">
                  <a:extLst>
                    <a:ext uri="{9D8B030D-6E8A-4147-A177-3AD203B41FA5}">
                      <a16:colId xmlns:a16="http://schemas.microsoft.com/office/drawing/2014/main" val="1876123975"/>
                    </a:ext>
                  </a:extLst>
                </a:gridCol>
                <a:gridCol w="368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337">
                  <a:extLst>
                    <a:ext uri="{9D8B030D-6E8A-4147-A177-3AD203B41FA5}">
                      <a16:colId xmlns:a16="http://schemas.microsoft.com/office/drawing/2014/main" val="2562678408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ÖĞRENCİ İŞLERİ DAİRESİ BAŞKANLIĞININ İŞ SÜREÇLERİYLE İLGİLİ ÖLÇÜTLERİ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885235"/>
                  </a:ext>
                </a:extLst>
              </a:tr>
              <a:tr h="229708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Lisans Program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21325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Yüksek Lisans Program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12003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Doktora Program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95653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5399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586030"/>
              </p:ext>
            </p:extLst>
          </p:nvPr>
        </p:nvGraphicFramePr>
        <p:xfrm>
          <a:off x="499206" y="2996952"/>
          <a:ext cx="8194699" cy="1334072"/>
        </p:xfrm>
        <a:graphic>
          <a:graphicData uri="http://schemas.openxmlformats.org/drawingml/2006/table">
            <a:tbl>
              <a:tblPr firstRow="1" firstCol="1" bandRow="1"/>
              <a:tblGrid>
                <a:gridCol w="4267936">
                  <a:extLst>
                    <a:ext uri="{9D8B030D-6E8A-4147-A177-3AD203B41FA5}">
                      <a16:colId xmlns:a16="http://schemas.microsoft.com/office/drawing/2014/main" val="3167935563"/>
                    </a:ext>
                  </a:extLst>
                </a:gridCol>
                <a:gridCol w="430062">
                  <a:extLst>
                    <a:ext uri="{9D8B030D-6E8A-4147-A177-3AD203B41FA5}">
                      <a16:colId xmlns:a16="http://schemas.microsoft.com/office/drawing/2014/main" val="2895997447"/>
                    </a:ext>
                  </a:extLst>
                </a:gridCol>
                <a:gridCol w="430062">
                  <a:extLst>
                    <a:ext uri="{9D8B030D-6E8A-4147-A177-3AD203B41FA5}">
                      <a16:colId xmlns:a16="http://schemas.microsoft.com/office/drawing/2014/main" val="3029169917"/>
                    </a:ext>
                  </a:extLst>
                </a:gridCol>
                <a:gridCol w="430062">
                  <a:extLst>
                    <a:ext uri="{9D8B030D-6E8A-4147-A177-3AD203B41FA5}">
                      <a16:colId xmlns:a16="http://schemas.microsoft.com/office/drawing/2014/main" val="1207837532"/>
                    </a:ext>
                  </a:extLst>
                </a:gridCol>
                <a:gridCol w="430062">
                  <a:extLst>
                    <a:ext uri="{9D8B030D-6E8A-4147-A177-3AD203B41FA5}">
                      <a16:colId xmlns:a16="http://schemas.microsoft.com/office/drawing/2014/main" val="3819889781"/>
                    </a:ext>
                  </a:extLst>
                </a:gridCol>
                <a:gridCol w="369930">
                  <a:extLst>
                    <a:ext uri="{9D8B030D-6E8A-4147-A177-3AD203B41FA5}">
                      <a16:colId xmlns:a16="http://schemas.microsoft.com/office/drawing/2014/main" val="3354481415"/>
                    </a:ext>
                  </a:extLst>
                </a:gridCol>
                <a:gridCol w="367780">
                  <a:extLst>
                    <a:ext uri="{9D8B030D-6E8A-4147-A177-3AD203B41FA5}">
                      <a16:colId xmlns:a16="http://schemas.microsoft.com/office/drawing/2014/main" val="3533353220"/>
                    </a:ext>
                  </a:extLst>
                </a:gridCol>
                <a:gridCol w="369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337">
                  <a:extLst>
                    <a:ext uri="{9D8B030D-6E8A-4147-A177-3AD203B41FA5}">
                      <a16:colId xmlns:a16="http://schemas.microsoft.com/office/drawing/2014/main" val="3877852313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ÖĞRENCİ İŞLERİ DAİRESİ BAŞKANLIĞININ İŞ SÜREÇLERİYLE İLGİLİ ÖLÇÜTLERİ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tr-T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37849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Tezli Yüksek Lisans Öğrenci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484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649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898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09426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Tezsiz Yüksek Lisans Öğrenci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229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565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68329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 Doktora Öğrenci 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231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322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378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05914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1274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1644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00" b="1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1841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207806"/>
                  </a:ext>
                </a:extLst>
              </a:tr>
            </a:tbl>
          </a:graphicData>
        </a:graphic>
      </p:graphicFrame>
      <p:sp>
        <p:nvSpPr>
          <p:cNvPr id="7" name="Dikdörtgen 6">
            <a:extLst>
              <a:ext uri="{FF2B5EF4-FFF2-40B4-BE49-F238E27FC236}">
                <a16:creationId xmlns:a16="http://schemas.microsoft.com/office/drawing/2014/main" id="{4DF843FD-D961-C7E9-9A07-8AE0B486C782}"/>
              </a:ext>
            </a:extLst>
          </p:cNvPr>
          <p:cNvSpPr/>
          <p:nvPr/>
        </p:nvSpPr>
        <p:spPr>
          <a:xfrm>
            <a:off x="2141223" y="4941168"/>
            <a:ext cx="4572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tr-TR" sz="1100" dirty="0"/>
              <a:t>2023 yılı itibaren Lisansüstü programlara kayıtlı öğrenci sayısının/toplam öğrenci sayısına oranı % 35’dir.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tr-TR" sz="1100" dirty="0"/>
              <a:t>Lisansüstü program sayısı son 5 yılda %60 oranında artmıştır.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tr-TR" sz="1100" dirty="0"/>
              <a:t>Aktif olan lisansüstü program sayısının yıllara sair değişim oranı ise: %1.366’dır.</a:t>
            </a:r>
          </a:p>
        </p:txBody>
      </p:sp>
    </p:spTree>
    <p:extLst>
      <p:ext uri="{BB962C8B-B14F-4D97-AF65-F5344CB8AC3E}">
        <p14:creationId xmlns:p14="http://schemas.microsoft.com/office/powerpoint/2010/main" val="27439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3150</Words>
  <Application>Microsoft Office PowerPoint</Application>
  <PresentationFormat>Ekran Gösterisi (4:3)</PresentationFormat>
  <Paragraphs>1129</Paragraphs>
  <Slides>14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MS PGothic</vt:lpstr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ABDULLAH GÖKÇEK</cp:lastModifiedBy>
  <cp:revision>190</cp:revision>
  <dcterms:created xsi:type="dcterms:W3CDTF">2020-12-26T19:26:08Z</dcterms:created>
  <dcterms:modified xsi:type="dcterms:W3CDTF">2023-09-22T11:57:28Z</dcterms:modified>
</cp:coreProperties>
</file>