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8" r:id="rId4"/>
    <p:sldId id="306" r:id="rId5"/>
    <p:sldId id="307" r:id="rId6"/>
    <p:sldId id="308" r:id="rId7"/>
    <p:sldId id="309" r:id="rId8"/>
    <p:sldId id="310" r:id="rId9"/>
    <p:sldId id="339" r:id="rId10"/>
    <p:sldId id="340" r:id="rId11"/>
    <p:sldId id="341" r:id="rId12"/>
    <p:sldId id="311" r:id="rId13"/>
    <p:sldId id="312" r:id="rId14"/>
    <p:sldId id="313" r:id="rId15"/>
    <p:sldId id="314" r:id="rId16"/>
    <p:sldId id="315" r:id="rId17"/>
    <p:sldId id="316" r:id="rId18"/>
    <p:sldId id="342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3A1"/>
    <a:srgbClr val="FFFFFF"/>
    <a:srgbClr val="551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165B-47CB-47BB-BEEE-776A5FDE07FD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DC45-BDAC-4029-987D-372BC661D3D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044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EEE6-092F-4CA0-818C-9E7C3300FCCE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4DCD-8E3A-4C30-9364-9C42C27343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3652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F9FA-6BF1-4002-B3D1-C6D797902FA2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CBA7-524F-4007-980B-E92AB08F477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216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A08B-8A01-4650-9960-80F509D85F68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B07C-0A6E-4881-896B-5D006A220B5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97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8A5D-0D7B-45E4-B79C-F3DCC2C83218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41A7-1DDA-46D3-A2A1-17D1A7C7FC7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0751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C02D-7B8A-4FC0-BEC4-9A4D4F601102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1DDA-DD24-477A-979F-AF19C9725CC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8264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546A-77EF-4EC4-8143-9FBE2E2033AF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8AA8-68CF-4C98-AD0F-754A21791E8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203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11A4-81F2-4825-8344-1478EC8F6EDD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401-C274-46D6-961B-3ECC0A2F97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9560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EEF0-01F0-45E6-A545-9CE246E42110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1968-3A2A-438D-8895-082DA86B250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9328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C9D8-80A5-45C1-9792-2D59B76729E4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AD27-B2BA-4214-BF63-5D8D5610168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07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A941-A3C5-4057-A514-6C3E88736513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4F9F-8964-4491-9DA3-6718CDE185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474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  <a:endParaRPr lang="en-US" alt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98A8F"/>
                </a:solidFill>
              </a:defRPr>
            </a:lvl1pPr>
          </a:lstStyle>
          <a:p>
            <a:pPr>
              <a:defRPr/>
            </a:pPr>
            <a:fld id="{E280E5F6-AA66-4D3F-9F6B-8188F0BFC1EF}" type="datetimeFigureOut">
              <a:rPr lang="en-US" altLang="tr-TR"/>
              <a:pPr>
                <a:defRPr/>
              </a:pPr>
              <a:t>3/3/2020</a:t>
            </a:fld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98A8F"/>
                </a:solidFill>
              </a:defRPr>
            </a:lvl1pPr>
          </a:lstStyle>
          <a:p>
            <a:pPr>
              <a:defRPr/>
            </a:pPr>
            <a:fld id="{2D3CF23C-4E36-4A64-B734-5F4B97875C1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creen Shot 2016-04-22 at 11.13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629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33876" y="590216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23.</a:t>
            </a:r>
            <a:r>
              <a:rPr lang="tr-TR" sz="1400" dirty="0" smtClean="0"/>
              <a:t> 2019 </a:t>
            </a:r>
            <a:r>
              <a:rPr lang="tr-TR" sz="1400" dirty="0"/>
              <a:t>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Dağılımı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633826"/>
              </p:ext>
            </p:extLst>
          </p:nvPr>
        </p:nvGraphicFramePr>
        <p:xfrm>
          <a:off x="589085" y="1320099"/>
          <a:ext cx="7374484" cy="4582072"/>
        </p:xfrm>
        <a:graphic>
          <a:graphicData uri="http://schemas.openxmlformats.org/drawingml/2006/table">
            <a:tbl>
              <a:tblPr/>
              <a:tblGrid>
                <a:gridCol w="2180899">
                  <a:extLst>
                    <a:ext uri="{9D8B030D-6E8A-4147-A177-3AD203B41FA5}">
                      <a16:colId xmlns:a16="http://schemas.microsoft.com/office/drawing/2014/main" xmlns="" val="2101185024"/>
                    </a:ext>
                  </a:extLst>
                </a:gridCol>
                <a:gridCol w="1825869">
                  <a:extLst>
                    <a:ext uri="{9D8B030D-6E8A-4147-A177-3AD203B41FA5}">
                      <a16:colId xmlns:a16="http://schemas.microsoft.com/office/drawing/2014/main" xmlns="" val="3036160575"/>
                    </a:ext>
                  </a:extLst>
                </a:gridCol>
                <a:gridCol w="1122572">
                  <a:extLst>
                    <a:ext uri="{9D8B030D-6E8A-4147-A177-3AD203B41FA5}">
                      <a16:colId xmlns:a16="http://schemas.microsoft.com/office/drawing/2014/main" xmlns="" val="2165132769"/>
                    </a:ext>
                  </a:extLst>
                </a:gridCol>
                <a:gridCol w="1122572">
                  <a:extLst>
                    <a:ext uri="{9D8B030D-6E8A-4147-A177-3AD203B41FA5}">
                      <a16:colId xmlns:a16="http://schemas.microsoft.com/office/drawing/2014/main" xmlns="" val="46108002"/>
                    </a:ext>
                  </a:extLst>
                </a:gridCol>
                <a:gridCol w="1122572">
                  <a:extLst>
                    <a:ext uri="{9D8B030D-6E8A-4147-A177-3AD203B41FA5}">
                      <a16:colId xmlns:a16="http://schemas.microsoft.com/office/drawing/2014/main" xmlns="" val="1170569872"/>
                    </a:ext>
                  </a:extLst>
                </a:gridCol>
              </a:tblGrid>
              <a:tr h="3205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 Lisans /Lisansüstü Programlar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Geldiği Ülke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Cinsiyeti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295407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221955"/>
                  </a:ext>
                </a:extLst>
              </a:tr>
              <a:tr h="164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Hukuk Fakültesi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Azerbaycan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4101211"/>
                  </a:ext>
                </a:extLst>
              </a:tr>
              <a:tr h="16420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İslami İlimler Fakültesi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Bosna Hersek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94365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Endonezya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988286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Filistin 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096118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677254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Malezya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6727739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5023290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Suriye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0311228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Ürdün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0846569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Yemen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795405"/>
                  </a:ext>
                </a:extLst>
              </a:tr>
              <a:tr h="32058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Doğu ve Afrika Araştırmaları Enstitüsü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Burundi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7824947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Cad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3875776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Kongo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5363984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Malezya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4744532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179633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Zambia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168341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Zimbabve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0861233"/>
                  </a:ext>
                </a:extLst>
              </a:tr>
              <a:tr h="16420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Bangladeş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121287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Malezya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494871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Mısır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4672286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Özbekistan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9164267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094600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443928"/>
                  </a:ext>
                </a:extLst>
              </a:tr>
              <a:tr h="164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Yemen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279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1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5999" y="601430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23.</a:t>
            </a:r>
            <a:r>
              <a:rPr lang="tr-TR" sz="1400" dirty="0" smtClean="0"/>
              <a:t> 2019 </a:t>
            </a:r>
            <a:r>
              <a:rPr lang="tr-TR" sz="1400" dirty="0"/>
              <a:t>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Dağılımı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30369"/>
              </p:ext>
            </p:extLst>
          </p:nvPr>
        </p:nvGraphicFramePr>
        <p:xfrm>
          <a:off x="677008" y="1318004"/>
          <a:ext cx="7438291" cy="4696301"/>
        </p:xfrm>
        <a:graphic>
          <a:graphicData uri="http://schemas.openxmlformats.org/drawingml/2006/table">
            <a:tbl>
              <a:tblPr/>
              <a:tblGrid>
                <a:gridCol w="2199770">
                  <a:extLst>
                    <a:ext uri="{9D8B030D-6E8A-4147-A177-3AD203B41FA5}">
                      <a16:colId xmlns:a16="http://schemas.microsoft.com/office/drawing/2014/main" xmlns="" val="3699163816"/>
                    </a:ext>
                  </a:extLst>
                </a:gridCol>
                <a:gridCol w="1841669">
                  <a:extLst>
                    <a:ext uri="{9D8B030D-6E8A-4147-A177-3AD203B41FA5}">
                      <a16:colId xmlns:a16="http://schemas.microsoft.com/office/drawing/2014/main" xmlns="" val="4071962451"/>
                    </a:ext>
                  </a:extLst>
                </a:gridCol>
                <a:gridCol w="1132284">
                  <a:extLst>
                    <a:ext uri="{9D8B030D-6E8A-4147-A177-3AD203B41FA5}">
                      <a16:colId xmlns:a16="http://schemas.microsoft.com/office/drawing/2014/main" xmlns="" val="2377545734"/>
                    </a:ext>
                  </a:extLst>
                </a:gridCol>
                <a:gridCol w="1132284">
                  <a:extLst>
                    <a:ext uri="{9D8B030D-6E8A-4147-A177-3AD203B41FA5}">
                      <a16:colId xmlns:a16="http://schemas.microsoft.com/office/drawing/2014/main" xmlns="" val="2391027560"/>
                    </a:ext>
                  </a:extLst>
                </a:gridCol>
                <a:gridCol w="1132284">
                  <a:extLst>
                    <a:ext uri="{9D8B030D-6E8A-4147-A177-3AD203B41FA5}">
                      <a16:colId xmlns:a16="http://schemas.microsoft.com/office/drawing/2014/main" xmlns="" val="1078922538"/>
                    </a:ext>
                  </a:extLst>
                </a:gridCol>
              </a:tblGrid>
              <a:tr h="1881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 Lisans /Lisansüstü Programlar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Geldiği Ülke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Cinsiyeti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369559"/>
                  </a:ext>
                </a:extLst>
              </a:tr>
              <a:tr h="1630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0652296"/>
                  </a:ext>
                </a:extLst>
              </a:tr>
              <a:tr h="131672">
                <a:tc rowSpan="3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Afganistan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798107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Azerbaycan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0356268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Bangladeş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0470097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Benin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958993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Bosna Hersek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355840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Cezayir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987300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Çin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3253193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Endonezya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947965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Etiopya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6215352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Fas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958109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Filistin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017132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Gana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6196096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330088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Japonya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2097887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Kazakistan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128199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9750121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Kolombia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837238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Kosova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56530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Libya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2126275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Litvanya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964758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Nijerya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5868780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Pakistan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0495351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Rusya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401995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840517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699921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Tacikistan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8076249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Tanzanya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2616031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Tayland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519669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Togo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5073543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447171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Ürdün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145369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Yemen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482192"/>
                  </a:ext>
                </a:extLst>
              </a:tr>
              <a:tr h="1316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Zimbabve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68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2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5998" y="371580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25.</a:t>
            </a:r>
            <a:r>
              <a:rPr lang="tr-TR" sz="1400" dirty="0" smtClean="0"/>
              <a:t> </a:t>
            </a:r>
            <a:r>
              <a:rPr lang="tr-TR" sz="1400" dirty="0"/>
              <a:t>Yatay ve Dikey Geçişle Gelen Öğrenci </a:t>
            </a:r>
            <a:r>
              <a:rPr lang="tr-TR" sz="1400" dirty="0" smtClean="0"/>
              <a:t>Sayılar</a:t>
            </a:r>
            <a:endParaRPr lang="tr-TR" sz="1400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457607" y="950767"/>
            <a:ext cx="40420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5.4 </a:t>
            </a:r>
            <a:r>
              <a:rPr lang="tr-TR" sz="1600" cap="small" dirty="0"/>
              <a:t>Yatay Ve Dikey Geçişle Gelen Öğrenci </a:t>
            </a:r>
            <a:r>
              <a:rPr lang="tr-TR" sz="1600" cap="small" dirty="0" smtClean="0"/>
              <a:t>Sayıları</a:t>
            </a:r>
            <a:endParaRPr lang="tr-TR" sz="1600" cap="small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25279"/>
              </p:ext>
            </p:extLst>
          </p:nvPr>
        </p:nvGraphicFramePr>
        <p:xfrm>
          <a:off x="690196" y="1763143"/>
          <a:ext cx="7381142" cy="1664495"/>
        </p:xfrm>
        <a:graphic>
          <a:graphicData uri="http://schemas.openxmlformats.org/drawingml/2006/table">
            <a:tbl>
              <a:tblPr firstRow="1" firstCol="1" bandRow="1"/>
              <a:tblGrid>
                <a:gridCol w="1278444">
                  <a:extLst>
                    <a:ext uri="{9D8B030D-6E8A-4147-A177-3AD203B41FA5}">
                      <a16:colId xmlns:a16="http://schemas.microsoft.com/office/drawing/2014/main" xmlns="" val="1441159598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184084906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4058633053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3513514307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1201479825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2465193265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1525689396"/>
                    </a:ext>
                  </a:extLst>
                </a:gridCol>
                <a:gridCol w="871814">
                  <a:extLst>
                    <a:ext uri="{9D8B030D-6E8A-4147-A177-3AD203B41FA5}">
                      <a16:colId xmlns:a16="http://schemas.microsoft.com/office/drawing/2014/main" xmlns="" val="1354585765"/>
                    </a:ext>
                  </a:extLst>
                </a:gridCol>
              </a:tblGrid>
              <a:tr h="5935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Geçişle Gelen Öğrenci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Dikey Geçişle Gelen Öğrenci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2839936"/>
                  </a:ext>
                </a:extLst>
              </a:tr>
              <a:tr h="31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476758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9800824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3578725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443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33876" y="61706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26.</a:t>
            </a:r>
            <a:r>
              <a:rPr lang="tr-TR" sz="1400" dirty="0" smtClean="0"/>
              <a:t> </a:t>
            </a:r>
            <a:r>
              <a:rPr lang="tr-TR" sz="1400" dirty="0"/>
              <a:t>Üniversiteden Ayrılan Öğrenci Sayıları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628487" y="950767"/>
            <a:ext cx="3700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5.5 </a:t>
            </a:r>
            <a:r>
              <a:rPr lang="tr-TR" sz="1600" dirty="0"/>
              <a:t>Üniversiteden Ayrılan Öğrenci </a:t>
            </a:r>
            <a:r>
              <a:rPr lang="tr-TR" sz="1600" dirty="0" smtClean="0"/>
              <a:t>Sayıları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53851"/>
              </p:ext>
            </p:extLst>
          </p:nvPr>
        </p:nvGraphicFramePr>
        <p:xfrm>
          <a:off x="449880" y="1318522"/>
          <a:ext cx="8052279" cy="4850518"/>
        </p:xfrm>
        <a:graphic>
          <a:graphicData uri="http://schemas.openxmlformats.org/drawingml/2006/table">
            <a:tbl>
              <a:tblPr firstRow="1" firstCol="1" bandRow="1"/>
              <a:tblGrid>
                <a:gridCol w="1474218">
                  <a:extLst>
                    <a:ext uri="{9D8B030D-6E8A-4147-A177-3AD203B41FA5}">
                      <a16:colId xmlns:a16="http://schemas.microsoft.com/office/drawing/2014/main" xmlns="" val="2754189439"/>
                    </a:ext>
                  </a:extLst>
                </a:gridCol>
                <a:gridCol w="1126833">
                  <a:extLst>
                    <a:ext uri="{9D8B030D-6E8A-4147-A177-3AD203B41FA5}">
                      <a16:colId xmlns:a16="http://schemas.microsoft.com/office/drawing/2014/main" xmlns="" val="1443021643"/>
                    </a:ext>
                  </a:extLst>
                </a:gridCol>
                <a:gridCol w="1018408">
                  <a:extLst>
                    <a:ext uri="{9D8B030D-6E8A-4147-A177-3AD203B41FA5}">
                      <a16:colId xmlns:a16="http://schemas.microsoft.com/office/drawing/2014/main" xmlns="" val="3523917101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xmlns="" val="2635929227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xmlns="" val="4122715866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xmlns="" val="1111325837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xmlns="" val="1740950641"/>
                    </a:ext>
                  </a:extLst>
                </a:gridCol>
              </a:tblGrid>
              <a:tr h="5045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Öğrenim Ücreti ve Katkı Payı Yatırmayanlar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0668821"/>
                  </a:ext>
                </a:extLst>
              </a:tr>
              <a:tr h="263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278833"/>
                  </a:ext>
                </a:extLst>
              </a:tr>
              <a:tr h="13521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547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8489311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9984744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547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836689"/>
                  </a:ext>
                </a:extLst>
              </a:tr>
              <a:tr h="5045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Öğrenim Ücreti ve Katkı Payı Yatırmayanlar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760210"/>
                  </a:ext>
                </a:extLst>
              </a:tr>
              <a:tr h="263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0516331"/>
                  </a:ext>
                </a:extLst>
              </a:tr>
              <a:tr h="13521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9279009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0275283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3746169"/>
                  </a:ext>
                </a:extLst>
              </a:tr>
              <a:tr h="5045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Öğrenim Ücreti ve Katkı Payı Yatırmayanlar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629256"/>
                  </a:ext>
                </a:extLst>
              </a:tr>
              <a:tr h="2635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267676"/>
                  </a:ext>
                </a:extLst>
              </a:tr>
              <a:tr h="13521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7425791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5296207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257179"/>
                  </a:ext>
                </a:extLst>
              </a:tr>
              <a:tr h="1506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Öğrenim Ücreti ve Katkı Payı Yatırmayanlar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4163589"/>
                  </a:ext>
                </a:extLst>
              </a:tr>
              <a:tr h="2399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5974195"/>
                  </a:ext>
                </a:extLst>
              </a:tr>
              <a:tr h="13521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0335308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188498"/>
                  </a:ext>
                </a:extLst>
              </a:tr>
              <a:tr h="20182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746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33876" y="530059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Tablolar.</a:t>
            </a:r>
            <a:r>
              <a:rPr lang="tr-TR" sz="1400" dirty="0" smtClean="0"/>
              <a:t> Lisansüstü </a:t>
            </a:r>
            <a:r>
              <a:rPr lang="tr-TR" sz="1400" dirty="0"/>
              <a:t>Programlara İlişkin </a:t>
            </a:r>
            <a:r>
              <a:rPr lang="tr-TR" sz="1400" dirty="0" smtClean="0"/>
              <a:t>Veriler</a:t>
            </a:r>
            <a:endParaRPr lang="tr-TR" sz="1400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5.6 </a:t>
            </a:r>
            <a:r>
              <a:rPr lang="tr-TR" sz="1600" cap="small" dirty="0"/>
              <a:t>Lisansüstü Öğrenime İlişkin </a:t>
            </a:r>
            <a:r>
              <a:rPr lang="tr-TR" sz="1600" cap="small" dirty="0" smtClean="0"/>
              <a:t>Veriler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15716"/>
              </p:ext>
            </p:extLst>
          </p:nvPr>
        </p:nvGraphicFramePr>
        <p:xfrm>
          <a:off x="481756" y="1851361"/>
          <a:ext cx="8229600" cy="1270000"/>
        </p:xfrm>
        <a:graphic>
          <a:graphicData uri="http://schemas.openxmlformats.org/drawingml/2006/table">
            <a:tbl>
              <a:tblPr firstRow="1" firstCol="1" bandRow="1"/>
              <a:tblGrid>
                <a:gridCol w="5373929">
                  <a:extLst>
                    <a:ext uri="{9D8B030D-6E8A-4147-A177-3AD203B41FA5}">
                      <a16:colId xmlns:a16="http://schemas.microsoft.com/office/drawing/2014/main" xmlns="" val="2566163454"/>
                    </a:ext>
                  </a:extLst>
                </a:gridCol>
                <a:gridCol w="541508">
                  <a:extLst>
                    <a:ext uri="{9D8B030D-6E8A-4147-A177-3AD203B41FA5}">
                      <a16:colId xmlns:a16="http://schemas.microsoft.com/office/drawing/2014/main" xmlns="" val="2221204527"/>
                    </a:ext>
                  </a:extLst>
                </a:gridCol>
                <a:gridCol w="465795">
                  <a:extLst>
                    <a:ext uri="{9D8B030D-6E8A-4147-A177-3AD203B41FA5}">
                      <a16:colId xmlns:a16="http://schemas.microsoft.com/office/drawing/2014/main" xmlns="" val="1385743864"/>
                    </a:ext>
                  </a:extLst>
                </a:gridCol>
                <a:gridCol w="464149">
                  <a:extLst>
                    <a:ext uri="{9D8B030D-6E8A-4147-A177-3AD203B41FA5}">
                      <a16:colId xmlns:a16="http://schemas.microsoft.com/office/drawing/2014/main" xmlns="" val="1876123975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xmlns="" val="25626784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88523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Lisans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221325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Yüksek Lisans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312003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Doktora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95653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325399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09190"/>
              </p:ext>
            </p:extLst>
          </p:nvPr>
        </p:nvGraphicFramePr>
        <p:xfrm>
          <a:off x="481756" y="3801076"/>
          <a:ext cx="8229600" cy="1270000"/>
        </p:xfrm>
        <a:graphic>
          <a:graphicData uri="http://schemas.openxmlformats.org/drawingml/2006/table">
            <a:tbl>
              <a:tblPr firstRow="1" firstCol="1" bandRow="1"/>
              <a:tblGrid>
                <a:gridCol w="5373929">
                  <a:extLst>
                    <a:ext uri="{9D8B030D-6E8A-4147-A177-3AD203B41FA5}">
                      <a16:colId xmlns:a16="http://schemas.microsoft.com/office/drawing/2014/main" xmlns="" val="3167935563"/>
                    </a:ext>
                  </a:extLst>
                </a:gridCol>
                <a:gridCol w="541508">
                  <a:extLst>
                    <a:ext uri="{9D8B030D-6E8A-4147-A177-3AD203B41FA5}">
                      <a16:colId xmlns:a16="http://schemas.microsoft.com/office/drawing/2014/main" xmlns="" val="3819889781"/>
                    </a:ext>
                  </a:extLst>
                </a:gridCol>
                <a:gridCol w="465795">
                  <a:extLst>
                    <a:ext uri="{9D8B030D-6E8A-4147-A177-3AD203B41FA5}">
                      <a16:colId xmlns:a16="http://schemas.microsoft.com/office/drawing/2014/main" xmlns="" val="3354481415"/>
                    </a:ext>
                  </a:extLst>
                </a:gridCol>
                <a:gridCol w="464149">
                  <a:extLst>
                    <a:ext uri="{9D8B030D-6E8A-4147-A177-3AD203B41FA5}">
                      <a16:colId xmlns:a16="http://schemas.microsoft.com/office/drawing/2014/main" xmlns="" val="3533353220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xmlns="" val="3877852313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37849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Tezli Yüksek Lisans Öğrenci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09426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Tezsiz Yüksek Lisans Öğrenci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68329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 Doktora Öğrenci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405914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0207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5.6 </a:t>
            </a:r>
            <a:r>
              <a:rPr lang="tr-TR" sz="1600" cap="small" dirty="0"/>
              <a:t>Lisansüstü Öğrenime İlişkin </a:t>
            </a:r>
            <a:r>
              <a:rPr lang="tr-TR" sz="1600" cap="small" dirty="0" smtClean="0"/>
              <a:t>Veriler</a:t>
            </a:r>
            <a:endParaRPr lang="tr-TR" sz="1600" cap="small" dirty="0"/>
          </a:p>
        </p:txBody>
      </p:sp>
      <p:sp>
        <p:nvSpPr>
          <p:cNvPr id="8" name="Dikdörtgen 7"/>
          <p:cNvSpPr/>
          <p:nvPr/>
        </p:nvSpPr>
        <p:spPr>
          <a:xfrm>
            <a:off x="2286000" y="491549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Tablolar.</a:t>
            </a:r>
            <a:r>
              <a:rPr lang="tr-TR" sz="1400" dirty="0" smtClean="0"/>
              <a:t> Lisansüstü </a:t>
            </a:r>
            <a:r>
              <a:rPr lang="tr-TR" sz="1400" dirty="0"/>
              <a:t>Programlara İlişkin </a:t>
            </a:r>
            <a:r>
              <a:rPr lang="tr-TR" sz="1400" dirty="0" smtClean="0"/>
              <a:t>Veriler</a:t>
            </a:r>
            <a:endParaRPr lang="tr-TR" sz="1400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47272"/>
              </p:ext>
            </p:extLst>
          </p:nvPr>
        </p:nvGraphicFramePr>
        <p:xfrm>
          <a:off x="457200" y="1640981"/>
          <a:ext cx="8229600" cy="1016000"/>
        </p:xfrm>
        <a:graphic>
          <a:graphicData uri="http://schemas.openxmlformats.org/drawingml/2006/table">
            <a:tbl>
              <a:tblPr firstRow="1" firstCol="1" bandRow="1"/>
              <a:tblGrid>
                <a:gridCol w="5373929">
                  <a:extLst>
                    <a:ext uri="{9D8B030D-6E8A-4147-A177-3AD203B41FA5}">
                      <a16:colId xmlns:a16="http://schemas.microsoft.com/office/drawing/2014/main" xmlns="" val="1454154997"/>
                    </a:ext>
                  </a:extLst>
                </a:gridCol>
                <a:gridCol w="418064">
                  <a:extLst>
                    <a:ext uri="{9D8B030D-6E8A-4147-A177-3AD203B41FA5}">
                      <a16:colId xmlns:a16="http://schemas.microsoft.com/office/drawing/2014/main" xmlns="" val="1302199499"/>
                    </a:ext>
                  </a:extLst>
                </a:gridCol>
                <a:gridCol w="589239">
                  <a:extLst>
                    <a:ext uri="{9D8B030D-6E8A-4147-A177-3AD203B41FA5}">
                      <a16:colId xmlns:a16="http://schemas.microsoft.com/office/drawing/2014/main" xmlns="" val="2274845982"/>
                    </a:ext>
                  </a:extLst>
                </a:gridCol>
                <a:gridCol w="464149">
                  <a:extLst>
                    <a:ext uri="{9D8B030D-6E8A-4147-A177-3AD203B41FA5}">
                      <a16:colId xmlns:a16="http://schemas.microsoft.com/office/drawing/2014/main" xmlns="" val="2180667504"/>
                    </a:ext>
                  </a:extLst>
                </a:gridCol>
                <a:gridCol w="1384219">
                  <a:extLst>
                    <a:ext uri="{9D8B030D-6E8A-4147-A177-3AD203B41FA5}">
                      <a16:colId xmlns:a16="http://schemas.microsoft.com/office/drawing/2014/main" xmlns="" val="52259889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750525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 Yüksek Lisans Mezun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50413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Doktora Mezun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61337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2165268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63343"/>
              </p:ext>
            </p:extLst>
          </p:nvPr>
        </p:nvGraphicFramePr>
        <p:xfrm>
          <a:off x="457200" y="3228181"/>
          <a:ext cx="8229600" cy="1298881"/>
        </p:xfrm>
        <a:graphic>
          <a:graphicData uri="http://schemas.openxmlformats.org/drawingml/2006/table">
            <a:tbl>
              <a:tblPr firstRow="1" firstCol="1" bandRow="1"/>
              <a:tblGrid>
                <a:gridCol w="5591190">
                  <a:extLst>
                    <a:ext uri="{9D8B030D-6E8A-4147-A177-3AD203B41FA5}">
                      <a16:colId xmlns:a16="http://schemas.microsoft.com/office/drawing/2014/main" xmlns="" val="3254025685"/>
                    </a:ext>
                  </a:extLst>
                </a:gridCol>
                <a:gridCol w="391729">
                  <a:extLst>
                    <a:ext uri="{9D8B030D-6E8A-4147-A177-3AD203B41FA5}">
                      <a16:colId xmlns:a16="http://schemas.microsoft.com/office/drawing/2014/main" xmlns="" val="4050901438"/>
                    </a:ext>
                  </a:extLst>
                </a:gridCol>
                <a:gridCol w="391729">
                  <a:extLst>
                    <a:ext uri="{9D8B030D-6E8A-4147-A177-3AD203B41FA5}">
                      <a16:colId xmlns:a16="http://schemas.microsoft.com/office/drawing/2014/main" xmlns="" val="227177370"/>
                    </a:ext>
                  </a:extLst>
                </a:gridCol>
                <a:gridCol w="391729">
                  <a:extLst>
                    <a:ext uri="{9D8B030D-6E8A-4147-A177-3AD203B41FA5}">
                      <a16:colId xmlns:a16="http://schemas.microsoft.com/office/drawing/2014/main" xmlns="" val="3970963226"/>
                    </a:ext>
                  </a:extLst>
                </a:gridCol>
                <a:gridCol w="1463223">
                  <a:extLst>
                    <a:ext uri="{9D8B030D-6E8A-4147-A177-3AD203B41FA5}">
                      <a16:colId xmlns:a16="http://schemas.microsoft.com/office/drawing/2014/main" xmlns="" val="3116937306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90974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Tezli Yüksek Lisans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94638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Tezsiz Yüksek Lisans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7900647"/>
                  </a:ext>
                </a:extLst>
              </a:tr>
              <a:tr h="282881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Toplam Doktora Program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761603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90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76147" y="319353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650446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5.6 </a:t>
            </a:r>
            <a:r>
              <a:rPr lang="tr-TR" sz="1600" cap="small" dirty="0"/>
              <a:t>Lisansüstü Öğrenime İlişkin </a:t>
            </a:r>
            <a:r>
              <a:rPr lang="tr-TR" sz="1600" cap="small" dirty="0" smtClean="0"/>
              <a:t>Veriler</a:t>
            </a:r>
            <a:endParaRPr lang="tr-TR" sz="1600" cap="small" dirty="0"/>
          </a:p>
        </p:txBody>
      </p:sp>
      <p:sp>
        <p:nvSpPr>
          <p:cNvPr id="8" name="Dikdörtgen 7"/>
          <p:cNvSpPr/>
          <p:nvPr/>
        </p:nvSpPr>
        <p:spPr>
          <a:xfrm>
            <a:off x="2488224" y="62343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28.</a:t>
            </a:r>
            <a:r>
              <a:rPr lang="tr-TR" sz="1400" dirty="0" smtClean="0"/>
              <a:t> Lisansüstü </a:t>
            </a:r>
            <a:r>
              <a:rPr lang="tr-TR" sz="1400" dirty="0"/>
              <a:t>Programlara İlişkin </a:t>
            </a:r>
            <a:r>
              <a:rPr lang="tr-TR" sz="1400" dirty="0" smtClean="0"/>
              <a:t>Veriler</a:t>
            </a:r>
            <a:endParaRPr lang="tr-TR" sz="1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93486"/>
              </p:ext>
            </p:extLst>
          </p:nvPr>
        </p:nvGraphicFramePr>
        <p:xfrm>
          <a:off x="413238" y="1019791"/>
          <a:ext cx="8247185" cy="5214556"/>
        </p:xfrm>
        <a:graphic>
          <a:graphicData uri="http://schemas.openxmlformats.org/drawingml/2006/table">
            <a:tbl>
              <a:tblPr/>
              <a:tblGrid>
                <a:gridCol w="1733663">
                  <a:extLst>
                    <a:ext uri="{9D8B030D-6E8A-4147-A177-3AD203B41FA5}">
                      <a16:colId xmlns:a16="http://schemas.microsoft.com/office/drawing/2014/main" xmlns="" val="3735748913"/>
                    </a:ext>
                  </a:extLst>
                </a:gridCol>
                <a:gridCol w="2540835">
                  <a:extLst>
                    <a:ext uri="{9D8B030D-6E8A-4147-A177-3AD203B41FA5}">
                      <a16:colId xmlns:a16="http://schemas.microsoft.com/office/drawing/2014/main" xmlns="" val="3135592371"/>
                    </a:ext>
                  </a:extLst>
                </a:gridCol>
                <a:gridCol w="3523478">
                  <a:extLst>
                    <a:ext uri="{9D8B030D-6E8A-4147-A177-3AD203B41FA5}">
                      <a16:colId xmlns:a16="http://schemas.microsoft.com/office/drawing/2014/main" xmlns="" val="2914870454"/>
                    </a:ext>
                  </a:extLst>
                </a:gridCol>
                <a:gridCol w="449209">
                  <a:extLst>
                    <a:ext uri="{9D8B030D-6E8A-4147-A177-3AD203B41FA5}">
                      <a16:colId xmlns:a16="http://schemas.microsoft.com/office/drawing/2014/main" xmlns="" val="3483612039"/>
                    </a:ext>
                  </a:extLst>
                </a:gridCol>
              </a:tblGrid>
              <a:tr h="1551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2986562"/>
                  </a:ext>
                </a:extLst>
              </a:tr>
              <a:tr h="1551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Tezli Yüksek Lisans Programları: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5675877"/>
                  </a:ext>
                </a:extLst>
              </a:tr>
              <a:tr h="2481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5385" marR="5385" marT="53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1424590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İktisat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387977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ve Kamu Yönetimi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482644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Barış ve Çatışmaları Çalışmaları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41040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61014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Fikri Mülkiyet Hukuku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730981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216088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695436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Kudüs Çalışmaları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040763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28622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Doğu ve Afrika Araştırmaları Enstitüsü 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Asya Çalışmaları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Asya Çalışmaları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75464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Doğu ve Afrika Araştırmaları Enstitüsü 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Asya Çalışmaları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Asya Çalışmaları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36696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Doğu ve Afrika Araştırmaları Enstitüsü 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 Çalışmaları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 Çalışmaları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872432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Doğu ve Afrika Araştırmaları Enstitüsü 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 Çalışmaları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 Çalışmaları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5397520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Felsefe ve Din Bilimleri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Felsefe ve Din Bilimleri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486280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Temel İslam Bilimleri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Temel İslam Bilimleri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7326111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 Ekonomisi ve Finansı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 Ekonomisi ve Finansı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54464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ve Kamu Yönetimi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Yönetimi Tezli Yüksek Lisans Programı (İ.Ö)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34329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Sosyoloji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Uygulamalı Sosyal Araştırmalar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49554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Sosyoloji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Göç Çalışmaları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9491365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Enerji Ekonomisi ve Yönetimi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Enerji Ekonomisi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586578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 Dili ve Edebiyatı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 Dili ve Edebiyatı Tezli Yüksek Lisans Programı (İngilizce)*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528602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Anabilim Dalı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359411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Anabilim Dalı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Tezli Yüksek Lisans Programı (İ.Ö)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8043198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 Hukuku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 ve Teknoloji Hukuku Tezli Yüksek Lisans Programı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16754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Anabilim Dalı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Tezli Yüksek Lisans Programı (İngilizce)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207894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Anabilim Dalı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Tezli Yüksek Lisans Programı 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106226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Tezli Yüksek Lisans Programı 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1599499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Ticaret ve Lojistik Yönetimi (Disiplinlerarası)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Ticaret ve Lojistik Yönetimi Tezli Yüksek Lisans Programı (İngilizce)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385" marR="5385" marT="53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028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5.6 </a:t>
            </a:r>
            <a:r>
              <a:rPr lang="tr-TR" sz="1600" cap="small" dirty="0"/>
              <a:t>Lisansüstü Öğrenime İlişkin </a:t>
            </a:r>
            <a:r>
              <a:rPr lang="tr-TR" sz="1600" cap="small" dirty="0" smtClean="0"/>
              <a:t>Veriler</a:t>
            </a:r>
            <a:endParaRPr lang="tr-TR" sz="1600" cap="small" dirty="0"/>
          </a:p>
        </p:txBody>
      </p:sp>
      <p:sp>
        <p:nvSpPr>
          <p:cNvPr id="8" name="Dikdörtgen 7"/>
          <p:cNvSpPr/>
          <p:nvPr/>
        </p:nvSpPr>
        <p:spPr>
          <a:xfrm>
            <a:off x="2488224" y="592715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28.</a:t>
            </a:r>
            <a:r>
              <a:rPr lang="tr-TR" sz="1400" dirty="0" smtClean="0"/>
              <a:t> Lisansüstü </a:t>
            </a:r>
            <a:r>
              <a:rPr lang="tr-TR" sz="1400" dirty="0"/>
              <a:t>Programlara İlişkin </a:t>
            </a:r>
            <a:r>
              <a:rPr lang="tr-TR" sz="1400" dirty="0" smtClean="0"/>
              <a:t>Veriler</a:t>
            </a:r>
            <a:endParaRPr lang="tr-TR" sz="1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96886"/>
              </p:ext>
            </p:extLst>
          </p:nvPr>
        </p:nvGraphicFramePr>
        <p:xfrm>
          <a:off x="457200" y="1786122"/>
          <a:ext cx="8229601" cy="3067901"/>
        </p:xfrm>
        <a:graphic>
          <a:graphicData uri="http://schemas.openxmlformats.org/drawingml/2006/table">
            <a:tbl>
              <a:tblPr/>
              <a:tblGrid>
                <a:gridCol w="1729967">
                  <a:extLst>
                    <a:ext uri="{9D8B030D-6E8A-4147-A177-3AD203B41FA5}">
                      <a16:colId xmlns:a16="http://schemas.microsoft.com/office/drawing/2014/main" xmlns="" val="3577000617"/>
                    </a:ext>
                  </a:extLst>
                </a:gridCol>
                <a:gridCol w="2535418">
                  <a:extLst>
                    <a:ext uri="{9D8B030D-6E8A-4147-A177-3AD203B41FA5}">
                      <a16:colId xmlns:a16="http://schemas.microsoft.com/office/drawing/2014/main" xmlns="" val="113314510"/>
                    </a:ext>
                  </a:extLst>
                </a:gridCol>
                <a:gridCol w="3515965">
                  <a:extLst>
                    <a:ext uri="{9D8B030D-6E8A-4147-A177-3AD203B41FA5}">
                      <a16:colId xmlns:a16="http://schemas.microsoft.com/office/drawing/2014/main" xmlns="" val="3627526994"/>
                    </a:ext>
                  </a:extLst>
                </a:gridCol>
                <a:gridCol w="448251">
                  <a:extLst>
                    <a:ext uri="{9D8B030D-6E8A-4147-A177-3AD203B41FA5}">
                      <a16:colId xmlns:a16="http://schemas.microsoft.com/office/drawing/2014/main" xmlns="" val="669222811"/>
                    </a:ext>
                  </a:extLst>
                </a:gridCol>
              </a:tblGrid>
              <a:tr h="1749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0687256"/>
                  </a:ext>
                </a:extLst>
              </a:tr>
              <a:tr h="174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Tezsiz Yüksek Lisans Programları: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8704648"/>
                  </a:ext>
                </a:extLst>
              </a:tr>
              <a:tr h="279918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6998" marR="6998" marT="699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686299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Manevi Bakım ve Danışmanlık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Manevi Bakım ve Danışmanlık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989176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Teknoloji Politikaları ve İnovasyon Yönetimi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Teknoloji Pol. ve İnovasyon Yönetimi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02727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Tezsiz Yüksek Lisans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646647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  ve Organizasyon Tezsiz Yüksek Lisans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002560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Tezsiz Yüksek Lisans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792853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Tezsiz Yüksek Lisans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991328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271860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 Hukuku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 Hukuku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66097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Enerji Ekonomisi ve Yönetimi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Enerji Ekonomisi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634064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ve Kamu Yönetimi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Yönetimi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789428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897590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Ticaret ve Lojistik Yönetimi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Ticaret ve Lojistik Yönetimi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502121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Anabilim Dalı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Afet ve İnsani Yardım Yönetimi Tezsiz Yüksek Lisans Programı (İ.Ö)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38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1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5.6 </a:t>
            </a:r>
            <a:r>
              <a:rPr lang="tr-TR" sz="1600" cap="small" dirty="0"/>
              <a:t>Lisansüstü Öğrenime İlişkin </a:t>
            </a:r>
            <a:r>
              <a:rPr lang="tr-TR" sz="1600" cap="small" dirty="0" smtClean="0"/>
              <a:t>Veriler</a:t>
            </a:r>
            <a:endParaRPr lang="tr-TR" sz="1600" cap="small" dirty="0"/>
          </a:p>
        </p:txBody>
      </p:sp>
      <p:sp>
        <p:nvSpPr>
          <p:cNvPr id="8" name="Dikdörtgen 7"/>
          <p:cNvSpPr/>
          <p:nvPr/>
        </p:nvSpPr>
        <p:spPr>
          <a:xfrm>
            <a:off x="2488224" y="592715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29.</a:t>
            </a:r>
            <a:r>
              <a:rPr lang="tr-TR" sz="1400" dirty="0" smtClean="0"/>
              <a:t> Lisansüstü </a:t>
            </a:r>
            <a:r>
              <a:rPr lang="tr-TR" sz="1400" dirty="0"/>
              <a:t>Programlara İlişkin </a:t>
            </a:r>
            <a:r>
              <a:rPr lang="tr-TR" sz="1400" dirty="0" smtClean="0"/>
              <a:t>Veriler</a:t>
            </a:r>
            <a:endParaRPr lang="tr-TR" sz="1400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0511"/>
              </p:ext>
            </p:extLst>
          </p:nvPr>
        </p:nvGraphicFramePr>
        <p:xfrm>
          <a:off x="457200" y="1707327"/>
          <a:ext cx="8229600" cy="2887354"/>
        </p:xfrm>
        <a:graphic>
          <a:graphicData uri="http://schemas.openxmlformats.org/drawingml/2006/table">
            <a:tbl>
              <a:tblPr/>
              <a:tblGrid>
                <a:gridCol w="1729967">
                  <a:extLst>
                    <a:ext uri="{9D8B030D-6E8A-4147-A177-3AD203B41FA5}">
                      <a16:colId xmlns:a16="http://schemas.microsoft.com/office/drawing/2014/main" xmlns="" val="3744558622"/>
                    </a:ext>
                  </a:extLst>
                </a:gridCol>
                <a:gridCol w="2535417">
                  <a:extLst>
                    <a:ext uri="{9D8B030D-6E8A-4147-A177-3AD203B41FA5}">
                      <a16:colId xmlns:a16="http://schemas.microsoft.com/office/drawing/2014/main" xmlns="" val="85231051"/>
                    </a:ext>
                  </a:extLst>
                </a:gridCol>
                <a:gridCol w="3515965">
                  <a:extLst>
                    <a:ext uri="{9D8B030D-6E8A-4147-A177-3AD203B41FA5}">
                      <a16:colId xmlns:a16="http://schemas.microsoft.com/office/drawing/2014/main" xmlns="" val="3087667777"/>
                    </a:ext>
                  </a:extLst>
                </a:gridCol>
                <a:gridCol w="448251">
                  <a:extLst>
                    <a:ext uri="{9D8B030D-6E8A-4147-A177-3AD203B41FA5}">
                      <a16:colId xmlns:a16="http://schemas.microsoft.com/office/drawing/2014/main" xmlns="" val="1288246475"/>
                    </a:ext>
                  </a:extLst>
                </a:gridCol>
              </a:tblGrid>
              <a:tr h="1749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034392"/>
                  </a:ext>
                </a:extLst>
              </a:tr>
              <a:tr h="174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Doktora Programları: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27998"/>
                  </a:ext>
                </a:extLst>
              </a:tr>
              <a:tr h="2869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6998" marR="6998" marT="699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62236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 Organizasyon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971810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Medya ve İletişim Çalışmaları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Medya Çalışmaları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415178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Ortadoğu Çalışmaları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Ortadoğu Çalışmaları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201079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952918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 Doktora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198344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309160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 Doktora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3243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Doktora Programı 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459806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Felsefe ve Din Bilimleri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Felsefe ve Din Bilimleri Doktora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50775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Temel İslam Bilimleri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Temel İslam Bilimleri Doktora Programı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561686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İktisat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204975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 Dili ve Edebiyatı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 Edebiyatı Doktora Programı (İngilizce)*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635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7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075" name="Picture 6" descr="Screen Shot 2016-04-22 at 10.45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" r="2086"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177925" y="274638"/>
            <a:ext cx="67881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551334"/>
                </a:solidFill>
              </a:rPr>
              <a:t>İDARİ BİRİMLER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551334"/>
                </a:solidFill>
              </a:rPr>
              <a:t>BRİFİNG </a:t>
            </a:r>
            <a:r>
              <a:rPr lang="tr-TR" altLang="tr-TR" sz="3600" b="1" dirty="0" smtClean="0">
                <a:solidFill>
                  <a:srgbClr val="551334"/>
                </a:solidFill>
              </a:rPr>
              <a:t>DOSYASI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 smtClean="0">
                <a:solidFill>
                  <a:srgbClr val="551334"/>
                </a:solidFill>
              </a:rPr>
              <a:t>Öğrenci İşleri </a:t>
            </a:r>
            <a:r>
              <a:rPr lang="tr-TR" altLang="tr-TR" sz="3600" b="1" dirty="0">
                <a:solidFill>
                  <a:srgbClr val="551334"/>
                </a:solidFill>
              </a:rPr>
              <a:t>D</a:t>
            </a:r>
            <a:r>
              <a:rPr lang="tr-TR" altLang="tr-TR" sz="3600" b="1" dirty="0" smtClean="0">
                <a:solidFill>
                  <a:srgbClr val="551334"/>
                </a:solidFill>
              </a:rPr>
              <a:t>airesi </a:t>
            </a:r>
            <a:r>
              <a:rPr lang="tr-TR" altLang="tr-TR" sz="3600" b="1" dirty="0">
                <a:solidFill>
                  <a:srgbClr val="551334"/>
                </a:solidFill>
              </a:rPr>
              <a:t>B</a:t>
            </a:r>
            <a:r>
              <a:rPr lang="tr-TR" altLang="tr-TR" sz="3600" b="1" dirty="0" smtClean="0">
                <a:solidFill>
                  <a:srgbClr val="551334"/>
                </a:solidFill>
              </a:rPr>
              <a:t>aşkanlığı</a:t>
            </a:r>
            <a:endParaRPr lang="en-US" altLang="tr-TR" sz="3600" b="1" dirty="0">
              <a:solidFill>
                <a:srgbClr val="5513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4028420" y="631825"/>
            <a:ext cx="1087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tr-TR" sz="1800" b="1" cap="small" dirty="0" smtClean="0"/>
              <a:t>1. SUNUŞ</a:t>
            </a:r>
            <a:endParaRPr lang="tr-TR" sz="1800" b="1" cap="small" dirty="0"/>
          </a:p>
        </p:txBody>
      </p:sp>
      <p:pic>
        <p:nvPicPr>
          <p:cNvPr id="6" name="Resim 5" descr="C:\Users\a.demir\Desktop\Üniversite teşkilat şema ve birim kuruluş\organizasyon şeması son_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" y="1257300"/>
            <a:ext cx="8493369" cy="455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Dikdörtgen 1"/>
          <p:cNvSpPr>
            <a:spLocks noChangeArrowheads="1"/>
          </p:cNvSpPr>
          <p:nvPr/>
        </p:nvSpPr>
        <p:spPr bwMode="auto">
          <a:xfrm>
            <a:off x="2184903" y="5842170"/>
            <a:ext cx="47741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tr-TR" sz="1400" b="1" dirty="0" smtClean="0"/>
              <a:t>Şekil </a:t>
            </a:r>
            <a:r>
              <a:rPr lang="tr-TR" sz="1400" b="1" dirty="0"/>
              <a:t>1</a:t>
            </a:r>
            <a:r>
              <a:rPr lang="tr-TR" sz="1400" dirty="0" smtClean="0"/>
              <a:t>: Ankara </a:t>
            </a:r>
            <a:r>
              <a:rPr lang="tr-TR" sz="1400" dirty="0"/>
              <a:t>Sosyal Bilimler </a:t>
            </a:r>
            <a:r>
              <a:rPr lang="tr-TR" sz="1400" dirty="0" smtClean="0"/>
              <a:t>Üniversitesi </a:t>
            </a:r>
            <a:r>
              <a:rPr lang="tr-TR" sz="1400" dirty="0"/>
              <a:t>Organizasyon Şeması</a:t>
            </a:r>
          </a:p>
        </p:txBody>
      </p:sp>
    </p:spTree>
    <p:extLst>
      <p:ext uri="{BB962C8B-B14F-4D97-AF65-F5344CB8AC3E}">
        <p14:creationId xmlns:p14="http://schemas.microsoft.com/office/powerpoint/2010/main" val="14101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333010" y="435404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20.</a:t>
            </a:r>
            <a:r>
              <a:rPr lang="tr-TR" sz="1400" dirty="0" smtClean="0"/>
              <a:t> </a:t>
            </a:r>
            <a:r>
              <a:rPr lang="tr-TR" sz="1400" dirty="0"/>
              <a:t>Yıllara Göre Öğrenci Sayıları Tablosu </a:t>
            </a:r>
            <a:r>
              <a:rPr lang="tr-TR" sz="1400" dirty="0" err="1" smtClean="0"/>
              <a:t>Tablosu</a:t>
            </a:r>
            <a:endParaRPr lang="tr-TR" sz="1400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238989" y="968891"/>
            <a:ext cx="46660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5.1 L</a:t>
            </a:r>
            <a:r>
              <a:rPr lang="tr-TR" sz="1600" cap="small" dirty="0" smtClean="0"/>
              <a:t>isans </a:t>
            </a:r>
            <a:r>
              <a:rPr lang="tr-TR" sz="1600" cap="small" dirty="0"/>
              <a:t>Ve Lisansüstü Programların Öğrenci </a:t>
            </a:r>
            <a:r>
              <a:rPr lang="tr-TR" sz="1600" cap="small" dirty="0" smtClean="0"/>
              <a:t>Sayıları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48972"/>
              </p:ext>
            </p:extLst>
          </p:nvPr>
        </p:nvGraphicFramePr>
        <p:xfrm>
          <a:off x="1365249" y="2677785"/>
          <a:ext cx="6413500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1282700">
                  <a:extLst>
                    <a:ext uri="{9D8B030D-6E8A-4147-A177-3AD203B41FA5}">
                      <a16:colId xmlns:a16="http://schemas.microsoft.com/office/drawing/2014/main" xmlns="" val="228892072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6122223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9188419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42847863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385635768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4540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461947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54775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981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6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6000" y="612942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21.</a:t>
            </a:r>
            <a:r>
              <a:rPr lang="tr-TR" sz="1400" dirty="0" smtClean="0"/>
              <a:t> </a:t>
            </a:r>
            <a:r>
              <a:rPr lang="tr-TR" sz="1400" dirty="0"/>
              <a:t>Öğrenci Kontenjanları ve Doluluk Oranları Tablosu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539167" y="968891"/>
            <a:ext cx="40282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</a:t>
            </a:r>
            <a:r>
              <a:rPr lang="tr-TR" sz="1600" dirty="0" smtClean="0"/>
              <a:t>.2 </a:t>
            </a:r>
            <a:r>
              <a:rPr lang="tr-TR" sz="1600" cap="small" dirty="0"/>
              <a:t>Öğrenci Kontenjanları Ve Doluluk </a:t>
            </a:r>
            <a:r>
              <a:rPr lang="tr-TR" sz="1600" cap="small" dirty="0" smtClean="0"/>
              <a:t>Oranları</a:t>
            </a:r>
            <a:endParaRPr lang="tr-TR" sz="1600" cap="small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09309"/>
              </p:ext>
            </p:extLst>
          </p:nvPr>
        </p:nvGraphicFramePr>
        <p:xfrm>
          <a:off x="668212" y="1307445"/>
          <a:ext cx="7772401" cy="48187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10343">
                  <a:extLst>
                    <a:ext uri="{9D8B030D-6E8A-4147-A177-3AD203B41FA5}">
                      <a16:colId xmlns:a16="http://schemas.microsoft.com/office/drawing/2014/main" xmlns="" val="1290898286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1145155848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1022918818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1333698866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2004054296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641562903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2624992339"/>
                    </a:ext>
                  </a:extLst>
                </a:gridCol>
              </a:tblGrid>
              <a:tr h="26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Ek Kontenjan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 Kayıt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8046904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0245318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95%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1652490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4781418"/>
                  </a:ext>
                </a:extLst>
              </a:tr>
              <a:tr h="26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Ek Kontenjan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 Kayıt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15102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0395585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3395050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5626300"/>
                  </a:ext>
                </a:extLst>
              </a:tr>
              <a:tr h="26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Ek Kontenjan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 Kayıt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4353911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77%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4405491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1445065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2587712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Dini İlimler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7803065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450726"/>
                  </a:ext>
                </a:extLst>
              </a:tr>
              <a:tr h="26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Ek Kontenjan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 Kayıt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0047360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77%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0038703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7026118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0035592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3110886"/>
                  </a:ext>
                </a:extLst>
              </a:tr>
              <a:tr h="22757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4502389"/>
                  </a:ext>
                </a:extLst>
              </a:tr>
              <a:tr h="20778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95,40%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400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1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6000" y="54875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22.</a:t>
            </a:r>
            <a:r>
              <a:rPr lang="tr-TR" sz="1400" dirty="0" smtClean="0"/>
              <a:t> </a:t>
            </a:r>
            <a:r>
              <a:rPr lang="tr-TR" sz="1400" dirty="0"/>
              <a:t>2016 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</a:t>
            </a:r>
            <a:r>
              <a:rPr lang="tr-TR" sz="1400" dirty="0" smtClean="0"/>
              <a:t>Dağılımı</a:t>
            </a:r>
            <a:endParaRPr lang="tr-TR" sz="1400" dirty="0"/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82293"/>
              </p:ext>
            </p:extLst>
          </p:nvPr>
        </p:nvGraphicFramePr>
        <p:xfrm>
          <a:off x="405076" y="1634868"/>
          <a:ext cx="8229599" cy="37368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0346">
                  <a:extLst>
                    <a:ext uri="{9D8B030D-6E8A-4147-A177-3AD203B41FA5}">
                      <a16:colId xmlns:a16="http://schemas.microsoft.com/office/drawing/2014/main" xmlns="" val="2819168137"/>
                    </a:ext>
                  </a:extLst>
                </a:gridCol>
                <a:gridCol w="2345436">
                  <a:extLst>
                    <a:ext uri="{9D8B030D-6E8A-4147-A177-3AD203B41FA5}">
                      <a16:colId xmlns:a16="http://schemas.microsoft.com/office/drawing/2014/main" xmlns="" val="3884298436"/>
                    </a:ext>
                  </a:extLst>
                </a:gridCol>
                <a:gridCol w="1433596">
                  <a:extLst>
                    <a:ext uri="{9D8B030D-6E8A-4147-A177-3AD203B41FA5}">
                      <a16:colId xmlns:a16="http://schemas.microsoft.com/office/drawing/2014/main" xmlns="" val="3214015345"/>
                    </a:ext>
                  </a:extLst>
                </a:gridCol>
                <a:gridCol w="1040221">
                  <a:extLst>
                    <a:ext uri="{9D8B030D-6E8A-4147-A177-3AD203B41FA5}">
                      <a16:colId xmlns:a16="http://schemas.microsoft.com/office/drawing/2014/main" xmlns="" val="740783308"/>
                    </a:ext>
                  </a:extLst>
                </a:gridCol>
              </a:tblGrid>
              <a:tr h="589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 Lisans /Lisansüstü Programlar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416" marR="6841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Geldiği Ülke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416" marR="6841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Kayıtlı Öğrenci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416" marR="6841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416" marR="6841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626743"/>
                  </a:ext>
                </a:extLst>
              </a:tr>
              <a:tr h="176107">
                <a:tc rowSpan="14"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Sosyal ve Beşeri Bilimler Fakültesi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Kırgızistan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8671950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4425031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Filistin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489888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4165240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Afganistan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6397135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Kosova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3050974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Türkmenistan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6737961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Tanzanya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5087241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Çin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4848383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Ukrayna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5068680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Somali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7623945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Uganda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9391597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Bir. Arap Emirlikleri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9435696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Gürcistan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9871391"/>
                  </a:ext>
                </a:extLst>
              </a:tr>
              <a:tr h="176107">
                <a:tc rowSpan="3"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Sosyal Bilimler Enstitüsü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0920978"/>
                  </a:ext>
                </a:extLst>
              </a:tr>
              <a:tr h="176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Ruanda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6607468"/>
                  </a:ext>
                </a:extLst>
              </a:tr>
              <a:tr h="1729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Türkmenistan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820121"/>
                  </a:ext>
                </a:extLst>
              </a:tr>
              <a:tr h="172940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367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471768" y="599888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23.</a:t>
            </a:r>
            <a:r>
              <a:rPr lang="tr-TR" sz="1400" dirty="0" smtClean="0"/>
              <a:t> </a:t>
            </a:r>
            <a:r>
              <a:rPr lang="tr-TR" sz="1400" dirty="0"/>
              <a:t>2017 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Dağılımı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40597"/>
              </p:ext>
            </p:extLst>
          </p:nvPr>
        </p:nvGraphicFramePr>
        <p:xfrm>
          <a:off x="1180430" y="1306970"/>
          <a:ext cx="6783142" cy="4849039"/>
        </p:xfrm>
        <a:graphic>
          <a:graphicData uri="http://schemas.openxmlformats.org/drawingml/2006/table">
            <a:tbl>
              <a:tblPr firstRow="1" firstCol="1" bandRow="1"/>
              <a:tblGrid>
                <a:gridCol w="1356179">
                  <a:extLst>
                    <a:ext uri="{9D8B030D-6E8A-4147-A177-3AD203B41FA5}">
                      <a16:colId xmlns:a16="http://schemas.microsoft.com/office/drawing/2014/main" xmlns="" val="2942477718"/>
                    </a:ext>
                  </a:extLst>
                </a:gridCol>
                <a:gridCol w="1356179">
                  <a:extLst>
                    <a:ext uri="{9D8B030D-6E8A-4147-A177-3AD203B41FA5}">
                      <a16:colId xmlns:a16="http://schemas.microsoft.com/office/drawing/2014/main" xmlns="" val="706575303"/>
                    </a:ext>
                  </a:extLst>
                </a:gridCol>
                <a:gridCol w="1356928">
                  <a:extLst>
                    <a:ext uri="{9D8B030D-6E8A-4147-A177-3AD203B41FA5}">
                      <a16:colId xmlns:a16="http://schemas.microsoft.com/office/drawing/2014/main" xmlns="" val="2857936014"/>
                    </a:ext>
                  </a:extLst>
                </a:gridCol>
                <a:gridCol w="1356928">
                  <a:extLst>
                    <a:ext uri="{9D8B030D-6E8A-4147-A177-3AD203B41FA5}">
                      <a16:colId xmlns:a16="http://schemas.microsoft.com/office/drawing/2014/main" xmlns="" val="182095917"/>
                    </a:ext>
                  </a:extLst>
                </a:gridCol>
                <a:gridCol w="1356928">
                  <a:extLst>
                    <a:ext uri="{9D8B030D-6E8A-4147-A177-3AD203B41FA5}">
                      <a16:colId xmlns:a16="http://schemas.microsoft.com/office/drawing/2014/main" xmlns="" val="3767877989"/>
                    </a:ext>
                  </a:extLst>
                </a:gridCol>
              </a:tblGrid>
              <a:tr h="1381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Lisans /Lisansüstü Programlar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Geldiği Ülke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Cinsiyeti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21961"/>
                  </a:ext>
                </a:extLst>
              </a:tr>
              <a:tr h="2615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Kız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Erkek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705171"/>
                  </a:ext>
                </a:extLst>
              </a:tr>
              <a:tr h="167368">
                <a:tc rowSpan="4"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Siyasal Bilgiler Fakültesi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Arnavutluk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439788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Somali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458695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Almanya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9764221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Pakistan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2114081"/>
                  </a:ext>
                </a:extLst>
              </a:tr>
              <a:tr h="316833"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Yabancı Diller Fakültesi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Arnavutluk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424203"/>
                  </a:ext>
                </a:extLst>
              </a:tr>
              <a:tr h="167368">
                <a:tc rowSpan="14"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Sosyal ve Beşeri Bilimler Fakültesi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Kırgızistan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2539235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Irak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9742511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Tayvan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215697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Fas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116147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Afganistan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7219824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Kosova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2691992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Türkmenistan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7096217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Tanzanya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2251846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Çin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2180192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Ukrayna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3108588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Somali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9984135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Uganda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1894413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İsrail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2556390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Gürcistan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8433444"/>
                  </a:ext>
                </a:extLst>
              </a:tr>
              <a:tr h="167368">
                <a:tc rowSpan="4"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Sosyal Bilimler Enstitüsü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Gana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0095653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Kenya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1430731"/>
                  </a:ext>
                </a:extLst>
              </a:tr>
              <a:tr h="167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Türkmenistan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633079"/>
                  </a:ext>
                </a:extLst>
              </a:tr>
              <a:tr h="212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Kolombiya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0359846"/>
                  </a:ext>
                </a:extLst>
              </a:tr>
              <a:tr h="167368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799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9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5998" y="418766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23.</a:t>
            </a:r>
            <a:r>
              <a:rPr lang="tr-TR" sz="1400" dirty="0" smtClean="0"/>
              <a:t> 2018 </a:t>
            </a:r>
            <a:r>
              <a:rPr lang="tr-TR" sz="1400" dirty="0"/>
              <a:t>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Dağılımı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32157"/>
              </p:ext>
            </p:extLst>
          </p:nvPr>
        </p:nvGraphicFramePr>
        <p:xfrm>
          <a:off x="457198" y="2109913"/>
          <a:ext cx="8229601" cy="19248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08700">
                  <a:extLst>
                    <a:ext uri="{9D8B030D-6E8A-4147-A177-3AD203B41FA5}">
                      <a16:colId xmlns:a16="http://schemas.microsoft.com/office/drawing/2014/main" xmlns="" val="677591651"/>
                    </a:ext>
                  </a:extLst>
                </a:gridCol>
                <a:gridCol w="2347082">
                  <a:extLst>
                    <a:ext uri="{9D8B030D-6E8A-4147-A177-3AD203B41FA5}">
                      <a16:colId xmlns:a16="http://schemas.microsoft.com/office/drawing/2014/main" xmlns="" val="1097473521"/>
                    </a:ext>
                  </a:extLst>
                </a:gridCol>
                <a:gridCol w="911840">
                  <a:extLst>
                    <a:ext uri="{9D8B030D-6E8A-4147-A177-3AD203B41FA5}">
                      <a16:colId xmlns:a16="http://schemas.microsoft.com/office/drawing/2014/main" xmlns="" val="1991519580"/>
                    </a:ext>
                  </a:extLst>
                </a:gridCol>
                <a:gridCol w="1038576">
                  <a:extLst>
                    <a:ext uri="{9D8B030D-6E8A-4147-A177-3AD203B41FA5}">
                      <a16:colId xmlns:a16="http://schemas.microsoft.com/office/drawing/2014/main" xmlns="" val="2640562507"/>
                    </a:ext>
                  </a:extLst>
                </a:gridCol>
                <a:gridCol w="523403">
                  <a:extLst>
                    <a:ext uri="{9D8B030D-6E8A-4147-A177-3AD203B41FA5}">
                      <a16:colId xmlns:a16="http://schemas.microsoft.com/office/drawing/2014/main" xmlns="" val="7684768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 Lisans /Lisansüstü Programlar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Geldiği Ülke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Cinsiyeti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691293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Kız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Erkek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857374"/>
                  </a:ext>
                </a:extLst>
              </a:tr>
              <a:tr h="1630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Siyasal Bilgiler Fakültesi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Mısır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9828940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Azerbaycan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774174"/>
                  </a:ext>
                </a:extLst>
              </a:tr>
              <a:tr h="1630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Yabancı Diller Fakültesi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Azerbaycan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2814495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Almanya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0710691"/>
                  </a:ext>
                </a:extLst>
              </a:tr>
              <a:tr h="1630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Sosyal Bilimler Enstitüsü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Somali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737336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Cezayir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913339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Rusya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045258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6867992"/>
                  </a:ext>
                </a:extLst>
              </a:tr>
              <a:tr h="163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324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1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 smtClean="0"/>
              <a:t>5. </a:t>
            </a:r>
            <a:r>
              <a:rPr lang="tr-TR" sz="1800" cap="small" dirty="0" smtClean="0"/>
              <a:t>ÖĞRENCİ İŞLERİ </a:t>
            </a:r>
            <a:r>
              <a:rPr lang="tr-TR" sz="1800" cap="small" dirty="0"/>
              <a:t>DAİRESİ </a:t>
            </a:r>
            <a:r>
              <a:rPr lang="tr-TR" sz="1800" cap="small" dirty="0" smtClean="0"/>
              <a:t>BAŞKANLIĞI</a:t>
            </a:r>
            <a:endParaRPr lang="tr-TR" sz="1800" cap="small" dirty="0"/>
          </a:p>
        </p:txBody>
      </p:sp>
      <p:sp>
        <p:nvSpPr>
          <p:cNvPr id="3" name="Dikdörtgen 2"/>
          <p:cNvSpPr/>
          <p:nvPr/>
        </p:nvSpPr>
        <p:spPr>
          <a:xfrm>
            <a:off x="2285999" y="597412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 smtClean="0"/>
              <a:t>Tablo 23.</a:t>
            </a:r>
            <a:r>
              <a:rPr lang="tr-TR" sz="1400" dirty="0" smtClean="0"/>
              <a:t> 2019 </a:t>
            </a:r>
            <a:r>
              <a:rPr lang="tr-TR" sz="1400" dirty="0"/>
              <a:t>Yılı</a:t>
            </a:r>
            <a:r>
              <a:rPr lang="tr-TR" sz="1400" b="1" dirty="0"/>
              <a:t> </a:t>
            </a:r>
            <a:r>
              <a:rPr lang="tr-TR" sz="1400" dirty="0"/>
              <a:t>Yabancı Uyruklu Öğrencilerin Geldikleri Ülke ve Programlara Göre Dağılımı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180430" y="950767"/>
            <a:ext cx="67831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 smtClean="0"/>
              <a:t>5.3 </a:t>
            </a:r>
            <a:r>
              <a:rPr lang="tr-TR" sz="1600" cap="small" dirty="0"/>
              <a:t>Yabancı Uyruklu Öğrencilerin Geldikleri Ülke Ve Programlara Göre </a:t>
            </a:r>
            <a:r>
              <a:rPr lang="tr-TR" sz="1600" cap="small" dirty="0" smtClean="0"/>
              <a:t>Dağılımı</a:t>
            </a:r>
            <a:endParaRPr lang="tr-TR" sz="1600" cap="small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03762"/>
              </p:ext>
            </p:extLst>
          </p:nvPr>
        </p:nvGraphicFramePr>
        <p:xfrm>
          <a:off x="738553" y="1350172"/>
          <a:ext cx="7225018" cy="4525956"/>
        </p:xfrm>
        <a:graphic>
          <a:graphicData uri="http://schemas.openxmlformats.org/drawingml/2006/table">
            <a:tbl>
              <a:tblPr/>
              <a:tblGrid>
                <a:gridCol w="2136696">
                  <a:extLst>
                    <a:ext uri="{9D8B030D-6E8A-4147-A177-3AD203B41FA5}">
                      <a16:colId xmlns:a16="http://schemas.microsoft.com/office/drawing/2014/main" xmlns="" val="2468441486"/>
                    </a:ext>
                  </a:extLst>
                </a:gridCol>
                <a:gridCol w="1788862">
                  <a:extLst>
                    <a:ext uri="{9D8B030D-6E8A-4147-A177-3AD203B41FA5}">
                      <a16:colId xmlns:a16="http://schemas.microsoft.com/office/drawing/2014/main" xmlns="" val="3927129340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xmlns="" val="2887511875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xmlns="" val="2877594866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xmlns="" val="3512115363"/>
                    </a:ext>
                  </a:extLst>
                </a:gridCol>
              </a:tblGrid>
              <a:tr h="584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 Lisans /Lisansüstü Programlar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Geldiği Ülke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Cinsiyeti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3713133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302322"/>
                  </a:ext>
                </a:extLst>
              </a:tr>
              <a:tr h="151587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Siyasal Bilgiler Fakültesi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Mısır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4578434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A.B.D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4696833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Afganistan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3246232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Almanya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237866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Arnavutluk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5509745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Bangladeş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5509233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Çin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760603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Endonezya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736641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Etiopya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381165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Fas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1593055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Hindistan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1364614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Kazakistan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9262527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Malavi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3151529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Norveç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1613836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Pakistan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6496095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Rusya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001661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9056738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6558279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Ürdün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2251149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Azerbaycan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2725802"/>
                  </a:ext>
                </a:extLst>
              </a:tr>
              <a:tr h="15158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Yabancı Diller Fakültesi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Afganistan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421556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Arnavutluk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848949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İran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975216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Somali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711075"/>
                  </a:ext>
                </a:extLst>
              </a:tr>
              <a:tr h="1515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Ürdün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17365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95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5133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2557</Words>
  <Application>Microsoft Office PowerPoint</Application>
  <PresentationFormat>Ekran Gösterisi (4:3)</PresentationFormat>
  <Paragraphs>1259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Vipart1</dc:creator>
  <cp:lastModifiedBy>Murat Aktepe</cp:lastModifiedBy>
  <cp:revision>125</cp:revision>
  <dcterms:created xsi:type="dcterms:W3CDTF">2016-04-22T07:22:42Z</dcterms:created>
  <dcterms:modified xsi:type="dcterms:W3CDTF">2020-03-03T07:23:18Z</dcterms:modified>
</cp:coreProperties>
</file>